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5">
  <p:sldMasterIdLst>
    <p:sldMasterId id="2147483739" r:id="rId1"/>
  </p:sldMasterIdLst>
  <p:notesMasterIdLst>
    <p:notesMasterId r:id="rId52"/>
  </p:notesMasterIdLst>
  <p:handoutMasterIdLst>
    <p:handoutMasterId r:id="rId53"/>
  </p:handoutMasterIdLst>
  <p:sldIdLst>
    <p:sldId id="257" r:id="rId2"/>
    <p:sldId id="498" r:id="rId3"/>
    <p:sldId id="508" r:id="rId4"/>
    <p:sldId id="494" r:id="rId5"/>
    <p:sldId id="425" r:id="rId6"/>
    <p:sldId id="426" r:id="rId7"/>
    <p:sldId id="405" r:id="rId8"/>
    <p:sldId id="449" r:id="rId9"/>
    <p:sldId id="427" r:id="rId10"/>
    <p:sldId id="502" r:id="rId11"/>
    <p:sldId id="431" r:id="rId12"/>
    <p:sldId id="455" r:id="rId13"/>
    <p:sldId id="503" r:id="rId14"/>
    <p:sldId id="458" r:id="rId15"/>
    <p:sldId id="472" r:id="rId16"/>
    <p:sldId id="505" r:id="rId17"/>
    <p:sldId id="464" r:id="rId18"/>
    <p:sldId id="467" r:id="rId19"/>
    <p:sldId id="468" r:id="rId20"/>
    <p:sldId id="492" r:id="rId21"/>
    <p:sldId id="501" r:id="rId22"/>
    <p:sldId id="437" r:id="rId23"/>
    <p:sldId id="484" r:id="rId24"/>
    <p:sldId id="499" r:id="rId25"/>
    <p:sldId id="429" r:id="rId26"/>
    <p:sldId id="440" r:id="rId27"/>
    <p:sldId id="496" r:id="rId28"/>
    <p:sldId id="442" r:id="rId29"/>
    <p:sldId id="441" r:id="rId30"/>
    <p:sldId id="477" r:id="rId31"/>
    <p:sldId id="478" r:id="rId32"/>
    <p:sldId id="500" r:id="rId33"/>
    <p:sldId id="444" r:id="rId34"/>
    <p:sldId id="480" r:id="rId35"/>
    <p:sldId id="482" r:id="rId36"/>
    <p:sldId id="481" r:id="rId37"/>
    <p:sldId id="459" r:id="rId38"/>
    <p:sldId id="476" r:id="rId39"/>
    <p:sldId id="430" r:id="rId40"/>
    <p:sldId id="445" r:id="rId41"/>
    <p:sldId id="497" r:id="rId42"/>
    <p:sldId id="487" r:id="rId43"/>
    <p:sldId id="446" r:id="rId44"/>
    <p:sldId id="447" r:id="rId45"/>
    <p:sldId id="460" r:id="rId46"/>
    <p:sldId id="506" r:id="rId47"/>
    <p:sldId id="452" r:id="rId48"/>
    <p:sldId id="454" r:id="rId49"/>
    <p:sldId id="504" r:id="rId50"/>
    <p:sldId id="485" r:id="rId51"/>
  </p:sldIdLst>
  <p:sldSz cx="9144000" cy="5143500" type="screen16x9"/>
  <p:notesSz cx="6797675" cy="9926638"/>
  <p:defaultTextStyle>
    <a:defPPr>
      <a:defRPr lang="nl-NL"/>
    </a:defPPr>
    <a:lvl1pPr algn="l" defTabSz="3429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ヒラギノ角ゴ Pro W3" pitchFamily="124" charset="-128"/>
        <a:cs typeface="+mn-cs"/>
      </a:defRPr>
    </a:lvl1pPr>
    <a:lvl2pPr marL="342900" algn="l" defTabSz="3429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ヒラギノ角ゴ Pro W3" pitchFamily="124" charset="-128"/>
        <a:cs typeface="+mn-cs"/>
      </a:defRPr>
    </a:lvl2pPr>
    <a:lvl3pPr marL="685800" algn="l" defTabSz="3429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ヒラギノ角ゴ Pro W3" pitchFamily="124" charset="-128"/>
        <a:cs typeface="+mn-cs"/>
      </a:defRPr>
    </a:lvl3pPr>
    <a:lvl4pPr marL="1028700" algn="l" defTabSz="3429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ヒラギノ角ゴ Pro W3" pitchFamily="124" charset="-128"/>
        <a:cs typeface="+mn-cs"/>
      </a:defRPr>
    </a:lvl4pPr>
    <a:lvl5pPr marL="1371600" algn="l" defTabSz="3429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ヒラギノ角ゴ Pro W3" pitchFamily="124" charset="-128"/>
        <a:cs typeface="+mn-cs"/>
      </a:defRPr>
    </a:lvl5pPr>
    <a:lvl6pPr marL="1714500" algn="l" defTabSz="685800" rtl="0" eaLnBrk="1" latinLnBrk="0" hangingPunct="1">
      <a:defRPr kern="1200">
        <a:solidFill>
          <a:schemeClr val="tx1"/>
        </a:solidFill>
        <a:latin typeface="Calibri" pitchFamily="34" charset="0"/>
        <a:ea typeface="ヒラギノ角ゴ Pro W3" pitchFamily="124" charset="-128"/>
        <a:cs typeface="+mn-cs"/>
      </a:defRPr>
    </a:lvl6pPr>
    <a:lvl7pPr marL="2057400" algn="l" defTabSz="685800" rtl="0" eaLnBrk="1" latinLnBrk="0" hangingPunct="1">
      <a:defRPr kern="1200">
        <a:solidFill>
          <a:schemeClr val="tx1"/>
        </a:solidFill>
        <a:latin typeface="Calibri" pitchFamily="34" charset="0"/>
        <a:ea typeface="ヒラギノ角ゴ Pro W3" pitchFamily="124" charset="-128"/>
        <a:cs typeface="+mn-cs"/>
      </a:defRPr>
    </a:lvl7pPr>
    <a:lvl8pPr marL="2400300" algn="l" defTabSz="685800" rtl="0" eaLnBrk="1" latinLnBrk="0" hangingPunct="1">
      <a:defRPr kern="1200">
        <a:solidFill>
          <a:schemeClr val="tx1"/>
        </a:solidFill>
        <a:latin typeface="Calibri" pitchFamily="34" charset="0"/>
        <a:ea typeface="ヒラギノ角ゴ Pro W3" pitchFamily="124" charset="-128"/>
        <a:cs typeface="+mn-cs"/>
      </a:defRPr>
    </a:lvl8pPr>
    <a:lvl9pPr marL="2743200" algn="l" defTabSz="685800" rtl="0" eaLnBrk="1" latinLnBrk="0" hangingPunct="1">
      <a:defRPr kern="1200">
        <a:solidFill>
          <a:schemeClr val="tx1"/>
        </a:solidFill>
        <a:latin typeface="Calibri" pitchFamily="34" charset="0"/>
        <a:ea typeface="ヒラギノ角ゴ Pro W3" pitchFamily="12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695"/>
    <a:srgbClr val="1F33C6"/>
    <a:srgbClr val="0000FF"/>
    <a:srgbClr val="00AEEF"/>
    <a:srgbClr val="008000"/>
    <a:srgbClr val="77933C"/>
    <a:srgbClr val="779328"/>
    <a:srgbClr val="A88000"/>
    <a:srgbClr val="F1EFEF"/>
    <a:srgbClr val="000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40" autoAdjust="0"/>
    <p:restoredTop sz="93789" autoAdjust="0"/>
  </p:normalViewPr>
  <p:slideViewPr>
    <p:cSldViewPr snapToGrid="0" snapToObjects="1">
      <p:cViewPr>
        <p:scale>
          <a:sx n="150" d="100"/>
          <a:sy n="150" d="100"/>
        </p:scale>
        <p:origin x="108" y="10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25920"/>
    </p:cViewPr>
  </p:sorterViewPr>
  <p:notesViewPr>
    <p:cSldViewPr snapToGrid="0" snapToObjects="1"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18FA509-6AD8-46A0-B395-70C4ADF154DA}" type="datetimeFigureOut">
              <a:rPr lang="nl-NL" altLang="en-US"/>
              <a:pPr/>
              <a:t>15-10-2019</a:t>
            </a:fld>
            <a:endParaRPr lang="nl-NL" alt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9AEC16F-2C28-41D8-ACF4-122A872E6CBB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8671820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E9C017E-518C-4B2B-96E5-5D503CAADDCD}" type="datetimeFigureOut">
              <a:rPr lang="nl-NL" altLang="en-US"/>
              <a:pPr/>
              <a:t>15-10-2019</a:t>
            </a:fld>
            <a:endParaRPr lang="nl-NL" alt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smtClean="0"/>
              <a:t>Klik om de tekststijl van het model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BC6DCE7-4C67-4097-BBD7-39DEA6608DE9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5900915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3429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342900" algn="l" defTabSz="3429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2pPr>
    <a:lvl3pPr marL="685800" algn="l" defTabSz="3429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3pPr>
    <a:lvl4pPr marL="1028700" algn="l" defTabSz="3429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4pPr>
    <a:lvl5pPr marL="1371600" algn="l" defTabSz="3429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5pPr>
    <a:lvl6pPr marL="17145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 Titel transpa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9"/>
          <p:cNvSpPr/>
          <p:nvPr userDrawn="1"/>
        </p:nvSpPr>
        <p:spPr>
          <a:xfrm>
            <a:off x="-1587" y="4563509"/>
            <a:ext cx="9144000" cy="573881"/>
          </a:xfrm>
          <a:prstGeom prst="rect">
            <a:avLst/>
          </a:prstGeom>
          <a:solidFill>
            <a:srgbClr val="F1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14" name="HeaderLogoTU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821" y="63256"/>
            <a:ext cx="2227942" cy="606200"/>
          </a:xfrm>
          <a:prstGeom prst="rect">
            <a:avLst/>
          </a:prstGeom>
        </p:spPr>
      </p:pic>
      <p:pic>
        <p:nvPicPr>
          <p:cNvPr id="17" name="Tijdelijke aanduiding voor afbeelding 2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9"/>
          <a:stretch/>
        </p:blipFill>
        <p:spPr>
          <a:xfrm>
            <a:off x="3" y="754743"/>
            <a:ext cx="9142410" cy="3802793"/>
          </a:xfrm>
          <a:prstGeom prst="rect">
            <a:avLst/>
          </a:prstGeom>
          <a:solidFill>
            <a:srgbClr val="F1EFEF"/>
          </a:solidFill>
        </p:spPr>
      </p:pic>
      <p:sp>
        <p:nvSpPr>
          <p:cNvPr id="6" name="Name Function 5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3943352"/>
            <a:ext cx="9144000" cy="626269"/>
          </a:xfrm>
          <a:solidFill>
            <a:schemeClr val="tx2">
              <a:alpha val="70000"/>
            </a:schemeClr>
          </a:solidFill>
        </p:spPr>
        <p:txBody>
          <a:bodyPr lIns="608400" rIns="608400" bIns="262800" anchor="b" anchorCtr="0"/>
          <a:lstStyle>
            <a:lvl1pPr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 sz="9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Name, Function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" y="3699003"/>
            <a:ext cx="9144001" cy="244349"/>
          </a:xfrm>
          <a:solidFill>
            <a:schemeClr val="tx2">
              <a:alpha val="70000"/>
            </a:schemeClr>
          </a:solidFill>
        </p:spPr>
        <p:txBody>
          <a:bodyPr lIns="608400" rIns="608400"/>
          <a:lstStyle>
            <a:lvl1pPr marL="0" indent="0" algn="l">
              <a:buNone/>
              <a:defRPr sz="1125" b="1">
                <a:solidFill>
                  <a:schemeClr val="bg1"/>
                </a:solidFill>
              </a:defRPr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 dirty="0" smtClean="0"/>
              <a:t>Subtitle of Presentation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2850358"/>
            <a:ext cx="9144000" cy="848643"/>
          </a:xfrm>
          <a:solidFill>
            <a:schemeClr val="tx2">
              <a:alpha val="70000"/>
            </a:schemeClr>
          </a:solidFill>
        </p:spPr>
        <p:txBody>
          <a:bodyPr lIns="608400" tIns="306000" rIns="608400" anchor="t"/>
          <a:lstStyle>
            <a:lvl1pPr algn="l">
              <a:lnSpc>
                <a:spcPts val="1688"/>
              </a:lnSpc>
              <a:defRPr sz="1688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989180" y="4773600"/>
            <a:ext cx="43245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Calibri" pitchFamily="34" charset="0"/>
                <a:ea typeface="ヒラギノ角ゴ Pro W3" pitchFamily="124" charset="-128"/>
                <a:cs typeface="+mn-cs"/>
              </a:rPr>
              <a:t>Department of Applied Physics</a:t>
            </a:r>
          </a:p>
          <a:p>
            <a:endParaRPr lang="en-US" sz="1200" noProof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2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e Titel transpa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9"/>
          <p:cNvSpPr/>
          <p:nvPr userDrawn="1"/>
        </p:nvSpPr>
        <p:spPr>
          <a:xfrm>
            <a:off x="-1587" y="4563509"/>
            <a:ext cx="9144000" cy="573881"/>
          </a:xfrm>
          <a:prstGeom prst="rect">
            <a:avLst/>
          </a:prstGeom>
          <a:solidFill>
            <a:srgbClr val="F1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14" name="HeaderLogoTU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821" y="63256"/>
            <a:ext cx="2227942" cy="606200"/>
          </a:xfrm>
          <a:prstGeom prst="rect">
            <a:avLst/>
          </a:prstGeom>
        </p:spPr>
      </p:pic>
      <p:sp>
        <p:nvSpPr>
          <p:cNvPr id="13" name="Tijdelijke aanduiding voor afbeelding 12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685802"/>
            <a:ext cx="9144001" cy="3891518"/>
          </a:xfrm>
          <a:solidFill>
            <a:srgbClr val="F1EFEF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6" name="Name Function 5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3943352"/>
            <a:ext cx="9144000" cy="626269"/>
          </a:xfrm>
          <a:solidFill>
            <a:schemeClr val="tx2">
              <a:alpha val="70000"/>
            </a:schemeClr>
          </a:solidFill>
        </p:spPr>
        <p:txBody>
          <a:bodyPr lIns="608400" rIns="608400" bIns="262800" anchor="b" anchorCtr="0"/>
          <a:lstStyle>
            <a:lvl1pPr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 sz="9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Name, Function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" y="3699003"/>
            <a:ext cx="9144001" cy="244349"/>
          </a:xfrm>
          <a:solidFill>
            <a:schemeClr val="tx2">
              <a:alpha val="70000"/>
            </a:schemeClr>
          </a:solidFill>
        </p:spPr>
        <p:txBody>
          <a:bodyPr lIns="608400" rIns="608400"/>
          <a:lstStyle>
            <a:lvl1pPr marL="0" indent="0" algn="l">
              <a:buNone/>
              <a:defRPr sz="1125" b="1">
                <a:solidFill>
                  <a:schemeClr val="bg1"/>
                </a:solidFill>
              </a:defRPr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 dirty="0" smtClean="0"/>
              <a:t>Subtitle of Presentation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2850358"/>
            <a:ext cx="9144000" cy="848643"/>
          </a:xfrm>
          <a:solidFill>
            <a:schemeClr val="tx2">
              <a:alpha val="70000"/>
            </a:schemeClr>
          </a:solidFill>
        </p:spPr>
        <p:txBody>
          <a:bodyPr lIns="608400" tIns="306000" rIns="608400" anchor="t"/>
          <a:lstStyle>
            <a:lvl1pPr algn="l">
              <a:lnSpc>
                <a:spcPts val="1688"/>
              </a:lnSpc>
              <a:defRPr sz="1688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989180" y="4773600"/>
            <a:ext cx="43245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Calibri" pitchFamily="34" charset="0"/>
                <a:ea typeface="ヒラギノ角ゴ Pro W3" pitchFamily="124" charset="-128"/>
                <a:cs typeface="+mn-cs"/>
              </a:rPr>
              <a:t>Department of Applied Physics</a:t>
            </a:r>
          </a:p>
          <a:p>
            <a:endParaRPr lang="en-US" sz="1200" noProof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4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/>
        </p:nvSpPr>
        <p:spPr>
          <a:xfrm>
            <a:off x="0" y="4569621"/>
            <a:ext cx="9144000" cy="573881"/>
          </a:xfrm>
          <a:prstGeom prst="rect">
            <a:avLst/>
          </a:prstGeom>
          <a:solidFill>
            <a:srgbClr val="F1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14" name="HeaderLogoTU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821" y="63256"/>
            <a:ext cx="2227942" cy="606200"/>
          </a:xfrm>
          <a:prstGeom prst="rect">
            <a:avLst/>
          </a:prstGeom>
        </p:spPr>
      </p:pic>
      <p:sp>
        <p:nvSpPr>
          <p:cNvPr id="13" name="Tijdelijke aanduiding voor afbeelding 12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685802"/>
            <a:ext cx="9144001" cy="2164556"/>
          </a:xfrm>
          <a:solidFill>
            <a:srgbClr val="F1EFEF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6" name="Name Function 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943352"/>
            <a:ext cx="9144000" cy="626269"/>
          </a:xfrm>
          <a:solidFill>
            <a:schemeClr val="tx2"/>
          </a:solidFill>
        </p:spPr>
        <p:txBody>
          <a:bodyPr lIns="608400" rIns="608400" bIns="262800" anchor="b" anchorCtr="0"/>
          <a:lstStyle>
            <a:lvl1pPr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 sz="9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Name, Function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" y="3699003"/>
            <a:ext cx="9144001" cy="244349"/>
          </a:xfrm>
          <a:solidFill>
            <a:schemeClr val="tx2"/>
          </a:solidFill>
        </p:spPr>
        <p:txBody>
          <a:bodyPr lIns="608400" rIns="608400"/>
          <a:lstStyle>
            <a:lvl1pPr marL="0" indent="0" algn="l">
              <a:buNone/>
              <a:defRPr sz="1125" b="1">
                <a:solidFill>
                  <a:schemeClr val="bg1"/>
                </a:solidFill>
              </a:defRPr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 dirty="0" smtClean="0"/>
              <a:t>Subtitle of Presentation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2850358"/>
            <a:ext cx="9144000" cy="848643"/>
          </a:xfrm>
          <a:solidFill>
            <a:schemeClr val="tx2"/>
          </a:solidFill>
        </p:spPr>
        <p:txBody>
          <a:bodyPr lIns="608400" tIns="306000" rIns="608400" anchor="t"/>
          <a:lstStyle>
            <a:lvl1pPr algn="l">
              <a:lnSpc>
                <a:spcPts val="1688"/>
              </a:lnSpc>
              <a:defRPr sz="1688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89180" y="4773600"/>
            <a:ext cx="43245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Calibri" pitchFamily="34" charset="0"/>
                <a:ea typeface="ヒラギノ角ゴ Pro W3" pitchFamily="124" charset="-128"/>
                <a:cs typeface="+mn-cs"/>
              </a:rPr>
              <a:t>Department of Applied Physics</a:t>
            </a:r>
          </a:p>
          <a:p>
            <a:endParaRPr lang="en-US" sz="1200" noProof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77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12000" y="288000"/>
            <a:ext cx="7923213" cy="394448"/>
          </a:xfrm>
        </p:spPr>
        <p:txBody>
          <a:bodyPr anchor="ctr"/>
          <a:lstStyle>
            <a:lvl1pPr>
              <a:defRPr sz="270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610100" y="900000"/>
            <a:ext cx="7922712" cy="3381619"/>
          </a:xfrm>
        </p:spPr>
        <p:txBody>
          <a:bodyPr/>
          <a:lstStyle>
            <a:lvl1pPr marL="0" marR="0" indent="0" algn="l" defTabSz="385763" rtl="0" eaLnBrk="1" fontAlgn="auto" latinLnBrk="0" hangingPunct="1">
              <a:lnSpc>
                <a:spcPts val="1800"/>
              </a:lnSpc>
              <a:spcBef>
                <a:spcPts val="430"/>
              </a:spcBef>
              <a:spcAft>
                <a:spcPts val="430"/>
              </a:spcAft>
              <a:buClrTx/>
              <a:buSzTx/>
              <a:buFont typeface="Arial" panose="020B0604020202020204" pitchFamily="34" charset="0"/>
              <a:buNone/>
              <a:tabLst/>
              <a:defRPr sz="1950"/>
            </a:lvl1pPr>
            <a:lvl2pPr marL="0" marR="0" indent="0" algn="l" defTabSz="385763" rtl="0" eaLnBrk="1" fontAlgn="auto" latinLnBrk="0" hangingPunct="1">
              <a:lnSpc>
                <a:spcPts val="1350"/>
              </a:lnSpc>
              <a:spcBef>
                <a:spcPts val="310"/>
              </a:spcBef>
              <a:spcAft>
                <a:spcPts val="310"/>
              </a:spcAft>
              <a:buClrTx/>
              <a:buSzTx/>
              <a:buFont typeface="Arial" panose="020B0604020202020204" pitchFamily="34" charset="0"/>
              <a:buNone/>
              <a:tabLst/>
              <a:defRPr sz="1650"/>
            </a:lvl2pPr>
            <a:lvl3pPr marL="151875" marR="0" indent="-151875" algn="l" defTabSz="385763" rtl="0" eaLnBrk="1" fontAlgn="auto" latinLnBrk="0" hangingPunct="1">
              <a:lnSpc>
                <a:spcPts val="1350"/>
              </a:lnSpc>
              <a:spcBef>
                <a:spcPts val="310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1500" baseline="0"/>
            </a:lvl3pPr>
            <a:lvl4pPr marL="303750" marR="0" indent="-151875" algn="l" defTabSz="385763" rtl="0" eaLnBrk="1" fontAlgn="auto" latinLnBrk="0" hangingPunct="1">
              <a:lnSpc>
                <a:spcPts val="1238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350" baseline="0"/>
            </a:lvl4pPr>
            <a:lvl5pPr marL="455625" marR="0" indent="-151875" algn="l" defTabSz="385763" rtl="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aseline="0"/>
            </a:lvl5pPr>
          </a:lstStyle>
          <a:p>
            <a:pPr marL="0" marR="0" lvl="0" indent="0" algn="l" defTabSz="385763" rtl="0" eaLnBrk="1" fontAlgn="auto" latinLnBrk="0" hangingPunct="1">
              <a:lnSpc>
                <a:spcPts val="1800"/>
              </a:lnSpc>
              <a:spcBef>
                <a:spcPts val="430"/>
              </a:spcBef>
              <a:spcAft>
                <a:spcPts val="43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Slide text</a:t>
            </a:r>
          </a:p>
          <a:p>
            <a:pPr marL="0" marR="0" lvl="1" indent="0" algn="l" defTabSz="385763" rtl="0" eaLnBrk="1" fontAlgn="auto" latinLnBrk="0" hangingPunct="1">
              <a:lnSpc>
                <a:spcPts val="1350"/>
              </a:lnSpc>
              <a:spcBef>
                <a:spcPts val="310"/>
              </a:spcBef>
              <a:spcAft>
                <a:spcPts val="31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95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950" b="0" i="0" u="none" strike="noStrike" kern="1200" cap="none" spc="0" normalizeH="0" baseline="0" noProof="0" dirty="0" smtClean="0">
              <a:ln>
                <a:noFill/>
              </a:ln>
              <a:solidFill>
                <a:srgbClr val="10107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51875" marR="0" lvl="2" indent="-151875" algn="l" defTabSz="385763" rtl="0" eaLnBrk="1" fontAlgn="auto" latinLnBrk="0" hangingPunct="1">
              <a:lnSpc>
                <a:spcPts val="1350"/>
              </a:lnSpc>
              <a:spcBef>
                <a:spcPts val="310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303750" marR="0" lvl="3" indent="-151875" algn="l" defTabSz="385763" rtl="0" eaLnBrk="1" fontAlgn="auto" latinLnBrk="0" hangingPunct="1">
              <a:lnSpc>
                <a:spcPts val="1238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455625" marR="0" lvl="4" indent="-151875" algn="l" defTabSz="385763" rtl="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0107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B7CEC10D-CD46-426F-915E-6C78530279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989180" y="4773600"/>
            <a:ext cx="43245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Calibri" pitchFamily="34" charset="0"/>
                <a:ea typeface="ヒラギノ角ゴ Pro W3" pitchFamily="124" charset="-128"/>
                <a:cs typeface="+mn-cs"/>
              </a:rPr>
              <a:t>Department of Applied Physics</a:t>
            </a:r>
          </a:p>
          <a:p>
            <a:endParaRPr lang="en-US" sz="1200" noProof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57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in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12000" y="900000"/>
            <a:ext cx="3600000" cy="3669619"/>
          </a:xfrm>
        </p:spPr>
        <p:txBody>
          <a:bodyPr/>
          <a:lstStyle>
            <a:lvl1pPr marL="0" marR="0" indent="0" algn="l" defTabSz="385763" rtl="0" eaLnBrk="1" fontAlgn="auto" latinLnBrk="0" hangingPunct="1">
              <a:lnSpc>
                <a:spcPts val="1800"/>
              </a:lnSpc>
              <a:spcBef>
                <a:spcPts val="430"/>
              </a:spcBef>
              <a:spcAft>
                <a:spcPts val="43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0" marR="0" indent="0" algn="l" defTabSz="385763" rtl="0" eaLnBrk="1" fontAlgn="auto" latinLnBrk="0" hangingPunct="1">
              <a:lnSpc>
                <a:spcPts val="1350"/>
              </a:lnSpc>
              <a:spcBef>
                <a:spcPts val="310"/>
              </a:spcBef>
              <a:spcAft>
                <a:spcPts val="31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  <a:lvl3pPr marL="151875" marR="0" indent="-151875" algn="l" defTabSz="385763" rtl="0" eaLnBrk="1" fontAlgn="auto" latinLnBrk="0" hangingPunct="1">
              <a:lnSpc>
                <a:spcPts val="1350"/>
              </a:lnSpc>
              <a:spcBef>
                <a:spcPts val="310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1500"/>
            </a:lvl3pPr>
            <a:lvl4pPr marL="303750" marR="0" indent="-151875" algn="l" defTabSz="385763" rtl="0" eaLnBrk="1" fontAlgn="auto" latinLnBrk="0" hangingPunct="1">
              <a:lnSpc>
                <a:spcPts val="1238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350"/>
            </a:lvl4pPr>
            <a:lvl5pPr marL="455625" marR="0" indent="-151875" algn="l" defTabSz="385763" rtl="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/>
            </a:lvl5pPr>
          </a:lstStyle>
          <a:p>
            <a:pPr marL="0" marR="0" lvl="0" indent="0" algn="l" defTabSz="385763" rtl="0" eaLnBrk="1" fontAlgn="auto" latinLnBrk="0" hangingPunct="1">
              <a:lnSpc>
                <a:spcPts val="1800"/>
              </a:lnSpc>
              <a:spcBef>
                <a:spcPts val="430"/>
              </a:spcBef>
              <a:spcAft>
                <a:spcPts val="43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Slide text</a:t>
            </a:r>
          </a:p>
          <a:p>
            <a:pPr marL="0" marR="0" lvl="1" indent="0" algn="l" defTabSz="385763" rtl="0" eaLnBrk="1" fontAlgn="auto" latinLnBrk="0" hangingPunct="1">
              <a:lnSpc>
                <a:spcPts val="1350"/>
              </a:lnSpc>
              <a:spcBef>
                <a:spcPts val="310"/>
              </a:spcBef>
              <a:spcAft>
                <a:spcPts val="31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95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950" b="0" i="0" u="none" strike="noStrike" kern="1200" cap="none" spc="0" normalizeH="0" baseline="0" noProof="0" dirty="0" smtClean="0">
              <a:ln>
                <a:noFill/>
              </a:ln>
              <a:solidFill>
                <a:srgbClr val="10107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51875" marR="0" lvl="2" indent="-151875" algn="l" defTabSz="385763" rtl="0" eaLnBrk="1" fontAlgn="auto" latinLnBrk="0" hangingPunct="1">
              <a:lnSpc>
                <a:spcPts val="1350"/>
              </a:lnSpc>
              <a:spcBef>
                <a:spcPts val="310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303750" marR="0" lvl="3" indent="-151875" algn="l" defTabSz="385763" rtl="0" eaLnBrk="1" fontAlgn="auto" latinLnBrk="0" hangingPunct="1">
              <a:lnSpc>
                <a:spcPts val="1238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455625" marR="0" lvl="4" indent="-151875" algn="l" defTabSz="385763" rtl="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0107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629150" y="900000"/>
            <a:ext cx="3600000" cy="3669619"/>
          </a:xfrm>
        </p:spPr>
        <p:txBody>
          <a:bodyPr/>
          <a:lstStyle>
            <a:lvl1pPr>
              <a:lnSpc>
                <a:spcPts val="1800"/>
              </a:lnSpc>
              <a:defRPr/>
            </a:lvl1pPr>
          </a:lstStyle>
          <a:p>
            <a:pPr lvl="0"/>
            <a:r>
              <a:rPr lang="en-US" dirty="0" smtClean="0"/>
              <a:t>Slide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B7CEC10D-CD46-426F-915E-6C78530279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989180" y="4773600"/>
            <a:ext cx="43245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Calibri" pitchFamily="34" charset="0"/>
                <a:ea typeface="ヒラギノ角ゴ Pro W3" pitchFamily="124" charset="-128"/>
                <a:cs typeface="+mn-cs"/>
              </a:rPr>
              <a:t>Department of Applied Physics</a:t>
            </a:r>
          </a:p>
          <a:p>
            <a:endParaRPr lang="en-US" sz="1200" noProof="0" dirty="0">
              <a:solidFill>
                <a:schemeClr val="bg2"/>
              </a:solidFill>
            </a:endParaRP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612000" y="288000"/>
            <a:ext cx="7923213" cy="394448"/>
          </a:xfrm>
        </p:spPr>
        <p:txBody>
          <a:bodyPr anchor="ctr"/>
          <a:lstStyle>
            <a:lvl1pPr>
              <a:defRPr sz="270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2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- Fot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3" hasCustomPrompt="1"/>
          </p:nvPr>
        </p:nvSpPr>
        <p:spPr>
          <a:xfrm>
            <a:off x="4574483" y="-1"/>
            <a:ext cx="4572000" cy="456961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989180" y="4773600"/>
            <a:ext cx="43245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Calibri" pitchFamily="34" charset="0"/>
                <a:ea typeface="ヒラギノ角ゴ Pro W3" pitchFamily="124" charset="-128"/>
                <a:cs typeface="+mn-cs"/>
              </a:rPr>
              <a:t>Department of Applied Physics</a:t>
            </a:r>
          </a:p>
          <a:p>
            <a:endParaRPr lang="en-US" sz="1200" noProof="0" dirty="0">
              <a:solidFill>
                <a:schemeClr val="bg2"/>
              </a:solidFill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612000" y="288000"/>
            <a:ext cx="3964881" cy="394448"/>
          </a:xfrm>
        </p:spPr>
        <p:txBody>
          <a:bodyPr anchor="ctr"/>
          <a:lstStyle>
            <a:lvl1pPr>
              <a:defRPr sz="270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12000" y="900000"/>
            <a:ext cx="3600000" cy="3669619"/>
          </a:xfrm>
        </p:spPr>
        <p:txBody>
          <a:bodyPr/>
          <a:lstStyle>
            <a:lvl1pPr marL="0" marR="0" indent="0" algn="l" defTabSz="385763" rtl="0" eaLnBrk="1" fontAlgn="auto" latinLnBrk="0" hangingPunct="1">
              <a:lnSpc>
                <a:spcPts val="1800"/>
              </a:lnSpc>
              <a:spcBef>
                <a:spcPts val="430"/>
              </a:spcBef>
              <a:spcAft>
                <a:spcPts val="43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0" marR="0" indent="0" algn="l" defTabSz="385763" rtl="0" eaLnBrk="1" fontAlgn="auto" latinLnBrk="0" hangingPunct="1">
              <a:lnSpc>
                <a:spcPts val="1350"/>
              </a:lnSpc>
              <a:spcBef>
                <a:spcPts val="310"/>
              </a:spcBef>
              <a:spcAft>
                <a:spcPts val="31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  <a:lvl3pPr marL="151875" marR="0" indent="-151875" algn="l" defTabSz="385763" rtl="0" eaLnBrk="1" fontAlgn="auto" latinLnBrk="0" hangingPunct="1">
              <a:lnSpc>
                <a:spcPts val="1350"/>
              </a:lnSpc>
              <a:spcBef>
                <a:spcPts val="310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1500"/>
            </a:lvl3pPr>
            <a:lvl4pPr marL="303750" marR="0" indent="-151875" algn="l" defTabSz="385763" rtl="0" eaLnBrk="1" fontAlgn="auto" latinLnBrk="0" hangingPunct="1">
              <a:lnSpc>
                <a:spcPts val="1238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350"/>
            </a:lvl4pPr>
            <a:lvl5pPr marL="455625" marR="0" indent="-151875" algn="l" defTabSz="385763" rtl="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/>
            </a:lvl5pPr>
          </a:lstStyle>
          <a:p>
            <a:pPr marL="0" marR="0" lvl="0" indent="0" algn="l" defTabSz="385763" rtl="0" eaLnBrk="1" fontAlgn="auto" latinLnBrk="0" hangingPunct="1">
              <a:lnSpc>
                <a:spcPts val="1800"/>
              </a:lnSpc>
              <a:spcBef>
                <a:spcPts val="430"/>
              </a:spcBef>
              <a:spcAft>
                <a:spcPts val="43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Slide text</a:t>
            </a:r>
          </a:p>
          <a:p>
            <a:pPr marL="0" marR="0" lvl="1" indent="0" algn="l" defTabSz="385763" rtl="0" eaLnBrk="1" fontAlgn="auto" latinLnBrk="0" hangingPunct="1">
              <a:lnSpc>
                <a:spcPts val="1350"/>
              </a:lnSpc>
              <a:spcBef>
                <a:spcPts val="310"/>
              </a:spcBef>
              <a:spcAft>
                <a:spcPts val="31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95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950" b="0" i="0" u="none" strike="noStrike" kern="1200" cap="none" spc="0" normalizeH="0" baseline="0" noProof="0" dirty="0" smtClean="0">
              <a:ln>
                <a:noFill/>
              </a:ln>
              <a:solidFill>
                <a:srgbClr val="10107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51875" marR="0" lvl="2" indent="-151875" algn="l" defTabSz="385763" rtl="0" eaLnBrk="1" fontAlgn="auto" latinLnBrk="0" hangingPunct="1">
              <a:lnSpc>
                <a:spcPts val="1350"/>
              </a:lnSpc>
              <a:spcBef>
                <a:spcPts val="310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303750" marR="0" lvl="3" indent="-151875" algn="l" defTabSz="385763" rtl="0" eaLnBrk="1" fontAlgn="auto" latinLnBrk="0" hangingPunct="1">
              <a:lnSpc>
                <a:spcPts val="1238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455625" marR="0" lvl="4" indent="-151875" algn="l" defTabSz="385763" rtl="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0107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56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 Blauwe achter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>
          <a:xfrm>
            <a:off x="989180" y="4772381"/>
            <a:ext cx="6728631" cy="351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 of Presentation – by Insert Header and Footer text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0" y="685801"/>
            <a:ext cx="9144000" cy="1416050"/>
          </a:xfrm>
          <a:solidFill>
            <a:schemeClr val="bg2"/>
          </a:solidFill>
        </p:spPr>
        <p:txBody>
          <a:bodyPr lIns="608400" tIns="504000" rIns="6084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0" y="2022300"/>
            <a:ext cx="9144000" cy="3121200"/>
          </a:xfrm>
          <a:solidFill>
            <a:schemeClr val="bg2"/>
          </a:solidFill>
        </p:spPr>
        <p:txBody>
          <a:bodyPr lIns="608400" tIns="108000" rIns="608400" bIns="108000"/>
          <a:lstStyle>
            <a:lvl1pPr>
              <a:defRPr sz="1950">
                <a:solidFill>
                  <a:schemeClr val="bg1"/>
                </a:solidFill>
              </a:defRPr>
            </a:lvl1pPr>
            <a:lvl2pPr>
              <a:defRPr sz="165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5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Slide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HeaderLogoTU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821" y="63256"/>
            <a:ext cx="2227942" cy="60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8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14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3999" y="0"/>
            <a:ext cx="9144000" cy="51435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12000" y="288000"/>
            <a:ext cx="7923213" cy="39444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12000" y="900000"/>
            <a:ext cx="7922712" cy="33803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Slide text</a:t>
            </a:r>
          </a:p>
          <a:p>
            <a:pPr lvl="1"/>
            <a:r>
              <a:rPr lang="nl-NL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nl-NL" dirty="0" smtClean="0"/>
              <a:t>Fifth level</a:t>
            </a:r>
            <a:endParaRPr lang="en-US" dirty="0"/>
          </a:p>
        </p:txBody>
      </p:sp>
      <p:sp>
        <p:nvSpPr>
          <p:cNvPr id="10" name="Rechthoek 9"/>
          <p:cNvSpPr/>
          <p:nvPr/>
        </p:nvSpPr>
        <p:spPr>
          <a:xfrm>
            <a:off x="0" y="4569621"/>
            <a:ext cx="9144000" cy="573881"/>
          </a:xfrm>
          <a:prstGeom prst="rect">
            <a:avLst/>
          </a:prstGeom>
          <a:solidFill>
            <a:srgbClr val="F1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09940" y="4773600"/>
            <a:ext cx="601313" cy="351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7CEC10D-CD46-426F-915E-6C78530279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FooterLogoTU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921" y="4628189"/>
            <a:ext cx="921122" cy="4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26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6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699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385763" rtl="0" eaLnBrk="1" latinLnBrk="0" hangingPunct="1">
        <a:lnSpc>
          <a:spcPts val="2025"/>
        </a:lnSpc>
        <a:spcBef>
          <a:spcPct val="0"/>
        </a:spcBef>
        <a:buNone/>
        <a:defRPr sz="27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385763" rtl="0" eaLnBrk="1" latinLnBrk="0" hangingPunct="1">
        <a:lnSpc>
          <a:spcPts val="1800"/>
        </a:lnSpc>
        <a:spcBef>
          <a:spcPts val="430"/>
        </a:spcBef>
        <a:spcAft>
          <a:spcPts val="430"/>
        </a:spcAft>
        <a:buFont typeface="Arial" panose="020B0604020202020204" pitchFamily="34" charset="0"/>
        <a:buNone/>
        <a:defRPr sz="2100" kern="1200">
          <a:solidFill>
            <a:schemeClr val="bg2"/>
          </a:solidFill>
          <a:latin typeface="+mn-lt"/>
          <a:ea typeface="+mn-ea"/>
          <a:cs typeface="+mn-cs"/>
        </a:defRPr>
      </a:lvl1pPr>
      <a:lvl2pPr marL="0" indent="0" algn="l" defTabSz="385763" rtl="0" eaLnBrk="1" latinLnBrk="0" hangingPunct="1">
        <a:lnSpc>
          <a:spcPts val="1350"/>
        </a:lnSpc>
        <a:spcBef>
          <a:spcPts val="310"/>
        </a:spcBef>
        <a:spcAft>
          <a:spcPts val="310"/>
        </a:spcAft>
        <a:buFont typeface="Arial" panose="020B0604020202020204" pitchFamily="34" charset="0"/>
        <a:buNone/>
        <a:defRPr sz="1950" kern="1200" baseline="0">
          <a:solidFill>
            <a:schemeClr val="bg2"/>
          </a:solidFill>
          <a:latin typeface="+mn-lt"/>
          <a:ea typeface="+mn-ea"/>
          <a:cs typeface="+mn-cs"/>
        </a:defRPr>
      </a:lvl2pPr>
      <a:lvl3pPr marL="151875" indent="-151875" algn="l" defTabSz="385763" rtl="0" eaLnBrk="1" latinLnBrk="0" hangingPunct="1">
        <a:lnSpc>
          <a:spcPts val="1350"/>
        </a:lnSpc>
        <a:spcBef>
          <a:spcPts val="310"/>
        </a:spcBef>
        <a:buClr>
          <a:schemeClr val="bg2"/>
        </a:buClr>
        <a:buSzPct val="100000"/>
        <a:buFont typeface="Arial" panose="020B0604020202020204" pitchFamily="34" charset="0"/>
        <a:buChar char="•"/>
        <a:defRPr sz="1650" kern="1200" baseline="0">
          <a:solidFill>
            <a:schemeClr val="bg2"/>
          </a:solidFill>
          <a:latin typeface="+mn-lt"/>
          <a:ea typeface="+mn-ea"/>
          <a:cs typeface="+mn-cs"/>
        </a:defRPr>
      </a:lvl3pPr>
      <a:lvl4pPr marL="303750" indent="-151875" algn="l" defTabSz="385763" rtl="0" eaLnBrk="1" latinLnBrk="0" hangingPunct="1">
        <a:lnSpc>
          <a:spcPts val="1238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500" kern="1200">
          <a:solidFill>
            <a:schemeClr val="bg2"/>
          </a:solidFill>
          <a:latin typeface="+mn-lt"/>
          <a:ea typeface="+mn-ea"/>
          <a:cs typeface="+mn-cs"/>
        </a:defRPr>
      </a:lvl4pPr>
      <a:lvl5pPr marL="455625" indent="-151875" algn="l" defTabSz="385763" rtl="0" eaLnBrk="1" latinLnBrk="0" hangingPunct="1">
        <a:lnSpc>
          <a:spcPts val="1125"/>
        </a:lnSpc>
        <a:spcBef>
          <a:spcPts val="0"/>
        </a:spcBef>
        <a:buFont typeface="Arial" panose="020B0604020202020204" pitchFamily="34" charset="0"/>
        <a:buChar char="•"/>
        <a:defRPr sz="1350" kern="1200" baseline="0">
          <a:solidFill>
            <a:schemeClr val="bg2"/>
          </a:solidFill>
          <a:latin typeface="+mn-lt"/>
          <a:ea typeface="+mn-ea"/>
          <a:cs typeface="+mn-cs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59" userDrawn="1">
          <p15:clr>
            <a:srgbClr val="F26B43"/>
          </p15:clr>
        </p15:guide>
        <p15:guide id="2" pos="383" userDrawn="1">
          <p15:clr>
            <a:srgbClr val="F26B43"/>
          </p15:clr>
        </p15:guide>
        <p15:guide id="3" pos="537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1.jpe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hyperlink" Target="https://www.pv-tech.org/products/trina-solar-launches-425wp-bifacial-i-topcon-module" TargetMode="External"/><Relationship Id="rId4" Type="http://schemas.openxmlformats.org/officeDocument/2006/relationships/hyperlink" Target="https://www.atomiclimits.com/2018/07/23/looking-back-at-the-passivating-contact-workshop-in-eindhoven-passivating-contact-materials-based-on-silicon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34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37.png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4.jpeg"/><Relationship Id="rId4" Type="http://schemas.openxmlformats.org/officeDocument/2006/relationships/image" Target="../media/image38.png"/><Relationship Id="rId9" Type="http://schemas.openxmlformats.org/officeDocument/2006/relationships/image" Target="../media/image36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4.bin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image" Target="../media/image50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7.png"/><Relationship Id="rId5" Type="http://schemas.openxmlformats.org/officeDocument/2006/relationships/image" Target="../media/image64.png"/><Relationship Id="rId4" Type="http://schemas.openxmlformats.org/officeDocument/2006/relationships/image" Target="../media/image63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7.png"/><Relationship Id="rId4" Type="http://schemas.openxmlformats.org/officeDocument/2006/relationships/image" Target="../media/image66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1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omiclimits.com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solidFill>
            <a:schemeClr val="tx2">
              <a:alpha val="70000"/>
            </a:schemeClr>
          </a:solidFill>
        </p:spPr>
        <p:txBody>
          <a:bodyPr/>
          <a:lstStyle/>
          <a:p>
            <a:r>
              <a:rPr lang="nl-NL" sz="1800" b="1" dirty="0" smtClean="0">
                <a:solidFill>
                  <a:srgbClr val="FFFFFF"/>
                </a:solidFill>
              </a:rPr>
              <a:t>Dr. Bart Macco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solidFill>
            <a:schemeClr val="tx2">
              <a:alpha val="70000"/>
            </a:schemeClr>
          </a:solidFill>
        </p:spPr>
        <p:txBody>
          <a:bodyPr/>
          <a:lstStyle/>
          <a:p>
            <a:r>
              <a:rPr lang="en-US" sz="2400" dirty="0" smtClean="0"/>
              <a:t>Tutorial: Atomic Layer Deposition for Photovoltaics (ALD4PV)</a:t>
            </a:r>
            <a:endParaRPr lang="en-US" sz="2400" dirty="0"/>
          </a:p>
        </p:txBody>
      </p:sp>
      <p:sp>
        <p:nvSpPr>
          <p:cNvPr id="17" name="Tijdelijke aanduiding voor voettekst 3"/>
          <p:cNvSpPr txBox="1">
            <a:spLocks/>
          </p:cNvSpPr>
          <p:nvPr/>
        </p:nvSpPr>
        <p:spPr>
          <a:xfrm>
            <a:off x="989178" y="4772381"/>
            <a:ext cx="6728631" cy="351000"/>
          </a:xfrm>
          <a:prstGeom prst="rect">
            <a:avLst/>
          </a:prstGeom>
          <a:solidFill>
            <a:srgbClr val="F1EFEF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385763" rtl="0" eaLnBrk="1" latinLnBrk="0" hangingPunct="1">
              <a:lnSpc>
                <a:spcPts val="1350"/>
              </a:lnSpc>
              <a:spcBef>
                <a:spcPts val="310"/>
              </a:spcBef>
              <a:spcAft>
                <a:spcPts val="310"/>
              </a:spcAft>
              <a:buFont typeface="Arial" panose="020B0604020202020204" pitchFamily="34" charset="0"/>
              <a:buNone/>
              <a:defRPr sz="1238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385763" rtl="0" eaLnBrk="1" latinLnBrk="0" hangingPunct="1">
              <a:lnSpc>
                <a:spcPts val="1350"/>
              </a:lnSpc>
              <a:spcBef>
                <a:spcPts val="310"/>
              </a:spcBef>
              <a:spcAft>
                <a:spcPts val="310"/>
              </a:spcAft>
              <a:buFont typeface="Arial" panose="020B0604020202020204" pitchFamily="34" charset="0"/>
              <a:buNone/>
              <a:defRPr sz="1463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51875" indent="-151875" algn="l" defTabSz="385763" rtl="0" eaLnBrk="1" latinLnBrk="0" hangingPunct="1">
              <a:lnSpc>
                <a:spcPts val="1350"/>
              </a:lnSpc>
              <a:spcBef>
                <a:spcPts val="31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238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303750" indent="-151875" algn="l" defTabSz="385763" rtl="0" eaLnBrk="1" latinLnBrk="0" hangingPunct="1">
              <a:lnSpc>
                <a:spcPts val="1238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55625" indent="-151875" algn="l" defTabSz="385763" rtl="0" eaLnBrk="1" latinLnBrk="0" hangingPunct="1">
              <a:lnSpc>
                <a:spcPts val="1125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060847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3729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6610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9491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sz="1200" dirty="0" smtClean="0"/>
              <a:t>Department of Applied Physics</a:t>
            </a:r>
            <a:endParaRPr lang="en-US" sz="12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37"/>
    </mc:Choice>
    <mc:Fallback xmlns="">
      <p:transition spd="slow" advTm="3633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Basics of surface passivation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>
                <a:latin typeface="+mj-lt"/>
              </a:rPr>
              <a:pPr/>
              <a:t>10</a:t>
            </a:fld>
            <a:endParaRPr lang="en-US" dirty="0">
              <a:latin typeface="+mj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927860" y="2004060"/>
            <a:ext cx="28651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27860" y="3314700"/>
            <a:ext cx="28651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14417" y="3611185"/>
            <a:ext cx="2222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Semiconductor (Si, …)</a:t>
            </a:r>
            <a:endParaRPr lang="en-US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70090" y="3014276"/>
            <a:ext cx="1298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+mj-lt"/>
              </a:rPr>
              <a:t>Valence band</a:t>
            </a:r>
            <a:endParaRPr lang="en-US" sz="1600" i="1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70090" y="1982799"/>
            <a:ext cx="1596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+mj-lt"/>
              </a:rPr>
              <a:t>Conduction band</a:t>
            </a:r>
            <a:endParaRPr lang="en-US" sz="1600" i="1" dirty="0">
              <a:latin typeface="+mj-lt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2832597" y="1860467"/>
            <a:ext cx="766695" cy="1576565"/>
            <a:chOff x="2832597" y="1860467"/>
            <a:chExt cx="766695" cy="1576565"/>
          </a:xfrm>
        </p:grpSpPr>
        <p:sp>
          <p:nvSpPr>
            <p:cNvPr id="28" name="Freeform 124"/>
            <p:cNvSpPr/>
            <p:nvPr/>
          </p:nvSpPr>
          <p:spPr>
            <a:xfrm rot="2093790">
              <a:off x="2832597" y="2648840"/>
              <a:ext cx="687983" cy="169959"/>
            </a:xfrm>
            <a:custGeom>
              <a:avLst/>
              <a:gdLst>
                <a:gd name="connsiteX0" fmla="*/ 0 w 3028950"/>
                <a:gd name="connsiteY0" fmla="*/ 428625 h 440188"/>
                <a:gd name="connsiteX1" fmla="*/ 433387 w 3028950"/>
                <a:gd name="connsiteY1" fmla="*/ 0 h 440188"/>
                <a:gd name="connsiteX2" fmla="*/ 864393 w 3028950"/>
                <a:gd name="connsiteY2" fmla="*/ 431007 h 440188"/>
                <a:gd name="connsiteX3" fmla="*/ 1295400 w 3028950"/>
                <a:gd name="connsiteY3" fmla="*/ 0 h 440188"/>
                <a:gd name="connsiteX4" fmla="*/ 1728787 w 3028950"/>
                <a:gd name="connsiteY4" fmla="*/ 431007 h 440188"/>
                <a:gd name="connsiteX5" fmla="*/ 2166937 w 3028950"/>
                <a:gd name="connsiteY5" fmla="*/ 4763 h 440188"/>
                <a:gd name="connsiteX6" fmla="*/ 2597943 w 3028950"/>
                <a:gd name="connsiteY6" fmla="*/ 435769 h 440188"/>
                <a:gd name="connsiteX7" fmla="*/ 2817018 w 3028950"/>
                <a:gd name="connsiteY7" fmla="*/ 226219 h 440188"/>
                <a:gd name="connsiteX8" fmla="*/ 3028950 w 3028950"/>
                <a:gd name="connsiteY8" fmla="*/ 188119 h 440188"/>
                <a:gd name="connsiteX0" fmla="*/ 0 w 2960370"/>
                <a:gd name="connsiteY0" fmla="*/ 413416 h 440219"/>
                <a:gd name="connsiteX1" fmla="*/ 364807 w 2960370"/>
                <a:gd name="connsiteY1" fmla="*/ 31 h 440219"/>
                <a:gd name="connsiteX2" fmla="*/ 795813 w 2960370"/>
                <a:gd name="connsiteY2" fmla="*/ 431038 h 440219"/>
                <a:gd name="connsiteX3" fmla="*/ 1226820 w 2960370"/>
                <a:gd name="connsiteY3" fmla="*/ 31 h 440219"/>
                <a:gd name="connsiteX4" fmla="*/ 1660207 w 2960370"/>
                <a:gd name="connsiteY4" fmla="*/ 431038 h 440219"/>
                <a:gd name="connsiteX5" fmla="*/ 2098357 w 2960370"/>
                <a:gd name="connsiteY5" fmla="*/ 4794 h 440219"/>
                <a:gd name="connsiteX6" fmla="*/ 2529363 w 2960370"/>
                <a:gd name="connsiteY6" fmla="*/ 435800 h 440219"/>
                <a:gd name="connsiteX7" fmla="*/ 2748438 w 2960370"/>
                <a:gd name="connsiteY7" fmla="*/ 226250 h 440219"/>
                <a:gd name="connsiteX8" fmla="*/ 2960370 w 2960370"/>
                <a:gd name="connsiteY8" fmla="*/ 188150 h 440219"/>
                <a:gd name="connsiteX0" fmla="*/ 0 w 2960370"/>
                <a:gd name="connsiteY0" fmla="*/ 413417 h 440220"/>
                <a:gd name="connsiteX1" fmla="*/ 364807 w 2960370"/>
                <a:gd name="connsiteY1" fmla="*/ 32 h 440220"/>
                <a:gd name="connsiteX2" fmla="*/ 795813 w 2960370"/>
                <a:gd name="connsiteY2" fmla="*/ 431039 h 440220"/>
                <a:gd name="connsiteX3" fmla="*/ 1226820 w 2960370"/>
                <a:gd name="connsiteY3" fmla="*/ 32 h 440220"/>
                <a:gd name="connsiteX4" fmla="*/ 1660207 w 2960370"/>
                <a:gd name="connsiteY4" fmla="*/ 431039 h 440220"/>
                <a:gd name="connsiteX5" fmla="*/ 2098357 w 2960370"/>
                <a:gd name="connsiteY5" fmla="*/ 4795 h 440220"/>
                <a:gd name="connsiteX6" fmla="*/ 2529363 w 2960370"/>
                <a:gd name="connsiteY6" fmla="*/ 435801 h 440220"/>
                <a:gd name="connsiteX7" fmla="*/ 2748438 w 2960370"/>
                <a:gd name="connsiteY7" fmla="*/ 226251 h 440220"/>
                <a:gd name="connsiteX8" fmla="*/ 2960370 w 2960370"/>
                <a:gd name="connsiteY8" fmla="*/ 188151 h 440220"/>
                <a:gd name="connsiteX0" fmla="*/ 0 w 2960370"/>
                <a:gd name="connsiteY0" fmla="*/ 413417 h 437406"/>
                <a:gd name="connsiteX1" fmla="*/ 364807 w 2960370"/>
                <a:gd name="connsiteY1" fmla="*/ 32 h 437406"/>
                <a:gd name="connsiteX2" fmla="*/ 795813 w 2960370"/>
                <a:gd name="connsiteY2" fmla="*/ 431039 h 437406"/>
                <a:gd name="connsiteX3" fmla="*/ 1226820 w 2960370"/>
                <a:gd name="connsiteY3" fmla="*/ 32 h 437406"/>
                <a:gd name="connsiteX4" fmla="*/ 1660207 w 2960370"/>
                <a:gd name="connsiteY4" fmla="*/ 431039 h 437406"/>
                <a:gd name="connsiteX5" fmla="*/ 2098357 w 2960370"/>
                <a:gd name="connsiteY5" fmla="*/ 4795 h 437406"/>
                <a:gd name="connsiteX6" fmla="*/ 2529363 w 2960370"/>
                <a:gd name="connsiteY6" fmla="*/ 435801 h 437406"/>
                <a:gd name="connsiteX7" fmla="*/ 2650542 w 2960370"/>
                <a:gd name="connsiteY7" fmla="*/ 152678 h 437406"/>
                <a:gd name="connsiteX8" fmla="*/ 2960370 w 2960370"/>
                <a:gd name="connsiteY8" fmla="*/ 188151 h 437406"/>
                <a:gd name="connsiteX0" fmla="*/ 0 w 3217349"/>
                <a:gd name="connsiteY0" fmla="*/ 413417 h 437391"/>
                <a:gd name="connsiteX1" fmla="*/ 364807 w 3217349"/>
                <a:gd name="connsiteY1" fmla="*/ 32 h 437391"/>
                <a:gd name="connsiteX2" fmla="*/ 795813 w 3217349"/>
                <a:gd name="connsiteY2" fmla="*/ 431039 h 437391"/>
                <a:gd name="connsiteX3" fmla="*/ 1226820 w 3217349"/>
                <a:gd name="connsiteY3" fmla="*/ 32 h 437391"/>
                <a:gd name="connsiteX4" fmla="*/ 1660207 w 3217349"/>
                <a:gd name="connsiteY4" fmla="*/ 431039 h 437391"/>
                <a:gd name="connsiteX5" fmla="*/ 2098357 w 3217349"/>
                <a:gd name="connsiteY5" fmla="*/ 4795 h 437391"/>
                <a:gd name="connsiteX6" fmla="*/ 2529363 w 3217349"/>
                <a:gd name="connsiteY6" fmla="*/ 435801 h 437391"/>
                <a:gd name="connsiteX7" fmla="*/ 2650542 w 3217349"/>
                <a:gd name="connsiteY7" fmla="*/ 152678 h 437391"/>
                <a:gd name="connsiteX8" fmla="*/ 3217349 w 3217349"/>
                <a:gd name="connsiteY8" fmla="*/ 206541 h 437391"/>
                <a:gd name="connsiteX0" fmla="*/ 0 w 3339723"/>
                <a:gd name="connsiteY0" fmla="*/ 413417 h 437442"/>
                <a:gd name="connsiteX1" fmla="*/ 364807 w 3339723"/>
                <a:gd name="connsiteY1" fmla="*/ 32 h 437442"/>
                <a:gd name="connsiteX2" fmla="*/ 795813 w 3339723"/>
                <a:gd name="connsiteY2" fmla="*/ 431039 h 437442"/>
                <a:gd name="connsiteX3" fmla="*/ 1226820 w 3339723"/>
                <a:gd name="connsiteY3" fmla="*/ 32 h 437442"/>
                <a:gd name="connsiteX4" fmla="*/ 1660207 w 3339723"/>
                <a:gd name="connsiteY4" fmla="*/ 431039 h 437442"/>
                <a:gd name="connsiteX5" fmla="*/ 2098357 w 3339723"/>
                <a:gd name="connsiteY5" fmla="*/ 4795 h 437442"/>
                <a:gd name="connsiteX6" fmla="*/ 2529363 w 3339723"/>
                <a:gd name="connsiteY6" fmla="*/ 435801 h 437442"/>
                <a:gd name="connsiteX7" fmla="*/ 2650542 w 3339723"/>
                <a:gd name="connsiteY7" fmla="*/ 152678 h 437442"/>
                <a:gd name="connsiteX8" fmla="*/ 3339723 w 3339723"/>
                <a:gd name="connsiteY8" fmla="*/ 151363 h 437442"/>
                <a:gd name="connsiteX0" fmla="*/ 0 w 3339723"/>
                <a:gd name="connsiteY0" fmla="*/ 413417 h 437609"/>
                <a:gd name="connsiteX1" fmla="*/ 364807 w 3339723"/>
                <a:gd name="connsiteY1" fmla="*/ 32 h 437609"/>
                <a:gd name="connsiteX2" fmla="*/ 795813 w 3339723"/>
                <a:gd name="connsiteY2" fmla="*/ 431039 h 437609"/>
                <a:gd name="connsiteX3" fmla="*/ 1226820 w 3339723"/>
                <a:gd name="connsiteY3" fmla="*/ 32 h 437609"/>
                <a:gd name="connsiteX4" fmla="*/ 1660207 w 3339723"/>
                <a:gd name="connsiteY4" fmla="*/ 431039 h 437609"/>
                <a:gd name="connsiteX5" fmla="*/ 2098357 w 3339723"/>
                <a:gd name="connsiteY5" fmla="*/ 4795 h 437609"/>
                <a:gd name="connsiteX6" fmla="*/ 2529363 w 3339723"/>
                <a:gd name="connsiteY6" fmla="*/ 435801 h 437609"/>
                <a:gd name="connsiteX7" fmla="*/ 2895285 w 3339723"/>
                <a:gd name="connsiteY7" fmla="*/ 158809 h 437609"/>
                <a:gd name="connsiteX8" fmla="*/ 3339723 w 3339723"/>
                <a:gd name="connsiteY8" fmla="*/ 151363 h 437609"/>
                <a:gd name="connsiteX0" fmla="*/ 0 w 3535517"/>
                <a:gd name="connsiteY0" fmla="*/ 413417 h 437596"/>
                <a:gd name="connsiteX1" fmla="*/ 364807 w 3535517"/>
                <a:gd name="connsiteY1" fmla="*/ 32 h 437596"/>
                <a:gd name="connsiteX2" fmla="*/ 795813 w 3535517"/>
                <a:gd name="connsiteY2" fmla="*/ 431039 h 437596"/>
                <a:gd name="connsiteX3" fmla="*/ 1226820 w 3535517"/>
                <a:gd name="connsiteY3" fmla="*/ 32 h 437596"/>
                <a:gd name="connsiteX4" fmla="*/ 1660207 w 3535517"/>
                <a:gd name="connsiteY4" fmla="*/ 431039 h 437596"/>
                <a:gd name="connsiteX5" fmla="*/ 2098357 w 3535517"/>
                <a:gd name="connsiteY5" fmla="*/ 4795 h 437596"/>
                <a:gd name="connsiteX6" fmla="*/ 2529363 w 3535517"/>
                <a:gd name="connsiteY6" fmla="*/ 435801 h 437596"/>
                <a:gd name="connsiteX7" fmla="*/ 2895285 w 3535517"/>
                <a:gd name="connsiteY7" fmla="*/ 158809 h 437596"/>
                <a:gd name="connsiteX8" fmla="*/ 3535517 w 3535517"/>
                <a:gd name="connsiteY8" fmla="*/ 163623 h 43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35517" h="437596">
                  <a:moveTo>
                    <a:pt x="0" y="413417"/>
                  </a:moveTo>
                  <a:cubicBezTo>
                    <a:pt x="121801" y="191286"/>
                    <a:pt x="232172" y="-2905"/>
                    <a:pt x="364807" y="32"/>
                  </a:cubicBezTo>
                  <a:cubicBezTo>
                    <a:pt x="497442" y="2969"/>
                    <a:pt x="652144" y="431039"/>
                    <a:pt x="795813" y="431039"/>
                  </a:cubicBezTo>
                  <a:cubicBezTo>
                    <a:pt x="939482" y="431039"/>
                    <a:pt x="1082754" y="32"/>
                    <a:pt x="1226820" y="32"/>
                  </a:cubicBezTo>
                  <a:cubicBezTo>
                    <a:pt x="1370886" y="32"/>
                    <a:pt x="1514951" y="430245"/>
                    <a:pt x="1660207" y="431039"/>
                  </a:cubicBezTo>
                  <a:cubicBezTo>
                    <a:pt x="1805463" y="431833"/>
                    <a:pt x="1953498" y="4001"/>
                    <a:pt x="2098357" y="4795"/>
                  </a:cubicBezTo>
                  <a:cubicBezTo>
                    <a:pt x="2243216" y="5589"/>
                    <a:pt x="2396542" y="410132"/>
                    <a:pt x="2529363" y="435801"/>
                  </a:cubicBezTo>
                  <a:cubicBezTo>
                    <a:pt x="2662184" y="461470"/>
                    <a:pt x="2727593" y="204172"/>
                    <a:pt x="2895285" y="158809"/>
                  </a:cubicBezTo>
                  <a:cubicBezTo>
                    <a:pt x="3062977" y="113446"/>
                    <a:pt x="3502576" y="171560"/>
                    <a:pt x="3535517" y="163623"/>
                  </a:cubicBezTo>
                </a:path>
              </a:pathLst>
            </a:custGeom>
            <a:noFill/>
            <a:ln w="25400" cap="flat" cmpd="sng" algn="ctr">
              <a:solidFill>
                <a:srgbClr val="FFC00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29" name="TextBox 125"/>
            <p:cNvSpPr txBox="1"/>
            <p:nvPr/>
          </p:nvSpPr>
          <p:spPr>
            <a:xfrm>
              <a:off x="3056933" y="2318445"/>
              <a:ext cx="352982" cy="2805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23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</a:rPr>
                <a:t>h</a:t>
              </a:r>
              <a:r>
                <a:rPr kumimoji="0" lang="el-GR" sz="1223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</a:rPr>
                <a:t>ν</a:t>
              </a:r>
              <a:endParaRPr kumimoji="0" lang="en-GB" sz="1223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30" name="Oval 115"/>
            <p:cNvSpPr/>
            <p:nvPr/>
          </p:nvSpPr>
          <p:spPr>
            <a:xfrm>
              <a:off x="3476960" y="186046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31" name="Oval 118"/>
            <p:cNvSpPr/>
            <p:nvPr/>
          </p:nvSpPr>
          <p:spPr>
            <a:xfrm>
              <a:off x="3471526" y="3314700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C0504D"/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cxnSp>
          <p:nvCxnSpPr>
            <p:cNvPr id="32" name="Straight Connector 140"/>
            <p:cNvCxnSpPr/>
            <p:nvPr/>
          </p:nvCxnSpPr>
          <p:spPr>
            <a:xfrm flipV="1">
              <a:off x="3527000" y="2004060"/>
              <a:ext cx="11126" cy="1284963"/>
            </a:xfrm>
            <a:prstGeom prst="line">
              <a:avLst/>
            </a:prstGeom>
            <a:noFill/>
            <a:ln w="15240" cap="flat" cmpd="sng" algn="ctr">
              <a:solidFill>
                <a:sysClr val="windowText" lastClr="000000"/>
              </a:solidFill>
              <a:prstDash val="solid"/>
              <a:tailEnd type="stealth" w="lg" len="lg"/>
            </a:ln>
            <a:effectLst/>
          </p:spPr>
        </p:cxnSp>
      </p:grpSp>
      <p:grpSp>
        <p:nvGrpSpPr>
          <p:cNvPr id="75" name="Group 74"/>
          <p:cNvGrpSpPr/>
          <p:nvPr/>
        </p:nvGrpSpPr>
        <p:grpSpPr>
          <a:xfrm>
            <a:off x="1999344" y="1860467"/>
            <a:ext cx="2736834" cy="1576565"/>
            <a:chOff x="1999344" y="1860467"/>
            <a:chExt cx="2736834" cy="1576565"/>
          </a:xfrm>
        </p:grpSpPr>
        <p:sp>
          <p:nvSpPr>
            <p:cNvPr id="35" name="Oval 115"/>
            <p:cNvSpPr/>
            <p:nvPr/>
          </p:nvSpPr>
          <p:spPr>
            <a:xfrm>
              <a:off x="3802984" y="186046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36" name="Oval 115"/>
            <p:cNvSpPr/>
            <p:nvPr/>
          </p:nvSpPr>
          <p:spPr>
            <a:xfrm>
              <a:off x="4077716" y="186046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37" name="Oval 115"/>
            <p:cNvSpPr/>
            <p:nvPr/>
          </p:nvSpPr>
          <p:spPr>
            <a:xfrm>
              <a:off x="4345781" y="186046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38" name="Oval 115"/>
            <p:cNvSpPr/>
            <p:nvPr/>
          </p:nvSpPr>
          <p:spPr>
            <a:xfrm>
              <a:off x="4613846" y="186046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53" name="Oval 118"/>
            <p:cNvSpPr/>
            <p:nvPr/>
          </p:nvSpPr>
          <p:spPr>
            <a:xfrm>
              <a:off x="3773057" y="3314700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C0504D"/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54" name="Oval 118"/>
            <p:cNvSpPr/>
            <p:nvPr/>
          </p:nvSpPr>
          <p:spPr>
            <a:xfrm>
              <a:off x="4322921" y="3314700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C0504D"/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55" name="Oval 118"/>
            <p:cNvSpPr/>
            <p:nvPr/>
          </p:nvSpPr>
          <p:spPr>
            <a:xfrm>
              <a:off x="4065785" y="3314700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C0504D"/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56" name="Oval 118"/>
            <p:cNvSpPr/>
            <p:nvPr/>
          </p:nvSpPr>
          <p:spPr>
            <a:xfrm>
              <a:off x="3073047" y="3314700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C0504D"/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57" name="Oval 118"/>
            <p:cNvSpPr/>
            <p:nvPr/>
          </p:nvSpPr>
          <p:spPr>
            <a:xfrm>
              <a:off x="2784668" y="3314700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C0504D"/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58" name="Oval 118"/>
            <p:cNvSpPr/>
            <p:nvPr/>
          </p:nvSpPr>
          <p:spPr>
            <a:xfrm>
              <a:off x="2410515" y="3314700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C0504D"/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59" name="Oval 118"/>
            <p:cNvSpPr/>
            <p:nvPr/>
          </p:nvSpPr>
          <p:spPr>
            <a:xfrm>
              <a:off x="1999344" y="3314700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C0504D"/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66" name="Oval 115"/>
            <p:cNvSpPr/>
            <p:nvPr/>
          </p:nvSpPr>
          <p:spPr>
            <a:xfrm>
              <a:off x="2279731" y="186046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67" name="Oval 115"/>
            <p:cNvSpPr/>
            <p:nvPr/>
          </p:nvSpPr>
          <p:spPr>
            <a:xfrm>
              <a:off x="2554463" y="186046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68" name="Oval 115"/>
            <p:cNvSpPr/>
            <p:nvPr/>
          </p:nvSpPr>
          <p:spPr>
            <a:xfrm>
              <a:off x="2822528" y="186046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69" name="Oval 115"/>
            <p:cNvSpPr/>
            <p:nvPr/>
          </p:nvSpPr>
          <p:spPr>
            <a:xfrm>
              <a:off x="3090593" y="186046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228382" y="1712644"/>
            <a:ext cx="36781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B050"/>
                </a:solidFill>
              </a:rPr>
              <a:t>Photogeneration</a:t>
            </a:r>
            <a:r>
              <a:rPr lang="en-US" dirty="0" smtClean="0"/>
              <a:t> of excess </a:t>
            </a:r>
            <a:br>
              <a:rPr lang="en-US" dirty="0" smtClean="0"/>
            </a:br>
            <a:r>
              <a:rPr lang="en-US" dirty="0" smtClean="0"/>
              <a:t>electrons and holes</a:t>
            </a:r>
          </a:p>
          <a:p>
            <a:pPr algn="ctr"/>
            <a:endParaRPr lang="en-US" dirty="0"/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Recombination</a:t>
            </a:r>
            <a:r>
              <a:rPr lang="en-US" dirty="0" smtClean="0"/>
              <a:t>, mainly through </a:t>
            </a:r>
            <a:br>
              <a:rPr lang="en-US" dirty="0" smtClean="0"/>
            </a:br>
            <a:r>
              <a:rPr lang="en-US" dirty="0" smtClean="0"/>
              <a:t>surface defects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Equilibrium concentration by balance</a:t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b="1" dirty="0" smtClean="0">
                <a:solidFill>
                  <a:srgbClr val="00B050"/>
                </a:solidFill>
              </a:rPr>
              <a:t>generation</a:t>
            </a:r>
            <a:r>
              <a:rPr lang="en-US" dirty="0" smtClean="0"/>
              <a:t> and </a:t>
            </a:r>
            <a:r>
              <a:rPr lang="en-US" b="1" dirty="0" smtClean="0">
                <a:solidFill>
                  <a:srgbClr val="C00000"/>
                </a:solidFill>
              </a:rPr>
              <a:t>recombination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9536" y="1536596"/>
            <a:ext cx="1052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7933C"/>
                </a:solidFill>
              </a:rPr>
              <a:t>electrons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539536" y="3389115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45B58"/>
                </a:solidFill>
              </a:rPr>
              <a:t>holes</a:t>
            </a:r>
            <a:endParaRPr lang="en-US" dirty="0">
              <a:solidFill>
                <a:srgbClr val="C45B58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661390" y="2543175"/>
            <a:ext cx="1565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661390" y="2598971"/>
            <a:ext cx="1565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4661390" y="2654300"/>
            <a:ext cx="1565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140"/>
          <p:cNvCxnSpPr/>
          <p:nvPr/>
        </p:nvCxnSpPr>
        <p:spPr>
          <a:xfrm flipV="1">
            <a:off x="4384087" y="2711450"/>
            <a:ext cx="270463" cy="614225"/>
          </a:xfrm>
          <a:prstGeom prst="line">
            <a:avLst/>
          </a:prstGeom>
          <a:noFill/>
          <a:ln w="15240" cap="flat" cmpd="sng" algn="ctr">
            <a:solidFill>
              <a:sysClr val="windowText" lastClr="000000"/>
            </a:solidFill>
            <a:prstDash val="solid"/>
            <a:tailEnd type="stealth" w="lg" len="lg"/>
          </a:ln>
          <a:effectLst/>
        </p:spPr>
      </p:cxnSp>
      <p:cxnSp>
        <p:nvCxnSpPr>
          <p:cNvPr id="82" name="Straight Connector 140"/>
          <p:cNvCxnSpPr/>
          <p:nvPr/>
        </p:nvCxnSpPr>
        <p:spPr>
          <a:xfrm>
            <a:off x="4427022" y="2004060"/>
            <a:ext cx="240908" cy="483321"/>
          </a:xfrm>
          <a:prstGeom prst="line">
            <a:avLst/>
          </a:prstGeom>
          <a:noFill/>
          <a:ln w="15240" cap="flat" cmpd="sng" algn="ctr">
            <a:solidFill>
              <a:sysClr val="windowText" lastClr="000000"/>
            </a:solidFill>
            <a:prstDash val="soli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721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Basics of surface passivation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thin films to reduce recombination at surface of semiconductor.</a:t>
            </a:r>
          </a:p>
          <a:p>
            <a:r>
              <a:rPr lang="en-US" b="1" i="1" dirty="0" smtClean="0"/>
              <a:t>Chemical passivation</a:t>
            </a:r>
            <a:r>
              <a:rPr lang="en-US" dirty="0" smtClean="0"/>
              <a:t>: Reduce # of surface defects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901041" y="2529890"/>
            <a:ext cx="28651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901041" y="3840530"/>
            <a:ext cx="28651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43271" y="3540106"/>
            <a:ext cx="1298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+mj-lt"/>
              </a:rPr>
              <a:t>Valence band</a:t>
            </a:r>
            <a:endParaRPr lang="en-US" sz="1600" i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43271" y="2508629"/>
            <a:ext cx="1596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+mj-lt"/>
              </a:rPr>
              <a:t>Conduction band</a:t>
            </a:r>
            <a:endParaRPr lang="en-US" sz="1600" i="1" dirty="0">
              <a:latin typeface="+mj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972525" y="2386297"/>
            <a:ext cx="2736834" cy="1576565"/>
            <a:chOff x="1999344" y="1860467"/>
            <a:chExt cx="2736834" cy="1576565"/>
          </a:xfrm>
        </p:grpSpPr>
        <p:sp>
          <p:nvSpPr>
            <p:cNvPr id="19" name="Oval 115"/>
            <p:cNvSpPr/>
            <p:nvPr/>
          </p:nvSpPr>
          <p:spPr>
            <a:xfrm>
              <a:off x="3802984" y="186046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20" name="Oval 115"/>
            <p:cNvSpPr/>
            <p:nvPr/>
          </p:nvSpPr>
          <p:spPr>
            <a:xfrm>
              <a:off x="4077716" y="186046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21" name="Oval 115"/>
            <p:cNvSpPr/>
            <p:nvPr/>
          </p:nvSpPr>
          <p:spPr>
            <a:xfrm>
              <a:off x="4345781" y="186046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22" name="Oval 115"/>
            <p:cNvSpPr/>
            <p:nvPr/>
          </p:nvSpPr>
          <p:spPr>
            <a:xfrm>
              <a:off x="4613846" y="186046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23" name="Oval 118"/>
            <p:cNvSpPr/>
            <p:nvPr/>
          </p:nvSpPr>
          <p:spPr>
            <a:xfrm>
              <a:off x="3773057" y="3314700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C0504D"/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24" name="Oval 118"/>
            <p:cNvSpPr/>
            <p:nvPr/>
          </p:nvSpPr>
          <p:spPr>
            <a:xfrm>
              <a:off x="4322921" y="3314700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C0504D"/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25" name="Oval 118"/>
            <p:cNvSpPr/>
            <p:nvPr/>
          </p:nvSpPr>
          <p:spPr>
            <a:xfrm>
              <a:off x="4065785" y="3314700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C0504D"/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26" name="Oval 118"/>
            <p:cNvSpPr/>
            <p:nvPr/>
          </p:nvSpPr>
          <p:spPr>
            <a:xfrm>
              <a:off x="3073047" y="3314700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C0504D"/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27" name="Oval 118"/>
            <p:cNvSpPr/>
            <p:nvPr/>
          </p:nvSpPr>
          <p:spPr>
            <a:xfrm>
              <a:off x="2784668" y="3314700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C0504D"/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28" name="Oval 118"/>
            <p:cNvSpPr/>
            <p:nvPr/>
          </p:nvSpPr>
          <p:spPr>
            <a:xfrm>
              <a:off x="2410515" y="3314700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C0504D"/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29" name="Oval 118"/>
            <p:cNvSpPr/>
            <p:nvPr/>
          </p:nvSpPr>
          <p:spPr>
            <a:xfrm>
              <a:off x="1999344" y="3314700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C0504D"/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30" name="Oval 115"/>
            <p:cNvSpPr/>
            <p:nvPr/>
          </p:nvSpPr>
          <p:spPr>
            <a:xfrm>
              <a:off x="2279731" y="186046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31" name="Oval 115"/>
            <p:cNvSpPr/>
            <p:nvPr/>
          </p:nvSpPr>
          <p:spPr>
            <a:xfrm>
              <a:off x="2554463" y="186046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32" name="Oval 115"/>
            <p:cNvSpPr/>
            <p:nvPr/>
          </p:nvSpPr>
          <p:spPr>
            <a:xfrm>
              <a:off x="2822528" y="186046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33" name="Oval 115"/>
            <p:cNvSpPr/>
            <p:nvPr/>
          </p:nvSpPr>
          <p:spPr>
            <a:xfrm>
              <a:off x="3090593" y="186046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512717" y="2062426"/>
            <a:ext cx="1052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7933C"/>
                </a:solidFill>
              </a:rPr>
              <a:t>electrons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12717" y="3914945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45B58"/>
                </a:solidFill>
              </a:rPr>
              <a:t>holes</a:t>
            </a:r>
            <a:endParaRPr lang="en-US" dirty="0">
              <a:solidFill>
                <a:srgbClr val="C45B58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7634571" y="3069005"/>
            <a:ext cx="1565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634571" y="3124801"/>
            <a:ext cx="1565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634571" y="3180130"/>
            <a:ext cx="1565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40"/>
          <p:cNvCxnSpPr/>
          <p:nvPr/>
        </p:nvCxnSpPr>
        <p:spPr>
          <a:xfrm flipV="1">
            <a:off x="7357268" y="3237280"/>
            <a:ext cx="270463" cy="614225"/>
          </a:xfrm>
          <a:prstGeom prst="line">
            <a:avLst/>
          </a:prstGeom>
          <a:noFill/>
          <a:ln w="15240" cap="flat" cmpd="sng" algn="ctr">
            <a:solidFill>
              <a:sysClr val="windowText" lastClr="000000"/>
            </a:solidFill>
            <a:prstDash val="solid"/>
            <a:tailEnd type="stealth" w="lg" len="lg"/>
          </a:ln>
          <a:effectLst/>
        </p:spPr>
      </p:cxnSp>
      <p:cxnSp>
        <p:nvCxnSpPr>
          <p:cNvPr id="40" name="Straight Connector 140"/>
          <p:cNvCxnSpPr/>
          <p:nvPr/>
        </p:nvCxnSpPr>
        <p:spPr>
          <a:xfrm>
            <a:off x="7400203" y="2529890"/>
            <a:ext cx="240908" cy="483321"/>
          </a:xfrm>
          <a:prstGeom prst="line">
            <a:avLst/>
          </a:prstGeom>
          <a:noFill/>
          <a:ln w="15240" cap="flat" cmpd="sng" algn="ctr">
            <a:solidFill>
              <a:sysClr val="windowText" lastClr="000000"/>
            </a:solidFill>
            <a:prstDash val="solid"/>
            <a:tailEnd type="stealth" w="lg" len="lg"/>
          </a:ln>
          <a:effectLst/>
        </p:spPr>
      </p:cxnSp>
      <p:cxnSp>
        <p:nvCxnSpPr>
          <p:cNvPr id="41" name="Straight Connector 40"/>
          <p:cNvCxnSpPr/>
          <p:nvPr/>
        </p:nvCxnSpPr>
        <p:spPr>
          <a:xfrm>
            <a:off x="7641111" y="3241553"/>
            <a:ext cx="1565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6" descr="800k2"/>
          <p:cNvPicPr>
            <a:picLocks noChangeAspect="1" noChangeArrowheads="1"/>
          </p:cNvPicPr>
          <p:nvPr/>
        </p:nvPicPr>
        <p:blipFill>
          <a:blip r:embed="rId2" cstate="print"/>
          <a:srcRect t="38492" r="23046"/>
          <a:stretch>
            <a:fillRect/>
          </a:stretch>
        </p:blipFill>
        <p:spPr bwMode="auto">
          <a:xfrm>
            <a:off x="740423" y="1944328"/>
            <a:ext cx="3048000" cy="2435225"/>
          </a:xfrm>
          <a:prstGeom prst="rect">
            <a:avLst/>
          </a:prstGeom>
          <a:noFill/>
        </p:spPr>
      </p:pic>
      <p:cxnSp>
        <p:nvCxnSpPr>
          <p:cNvPr id="43" name="Straight Connector 42"/>
          <p:cNvCxnSpPr/>
          <p:nvPr/>
        </p:nvCxnSpPr>
        <p:spPr>
          <a:xfrm>
            <a:off x="7766161" y="1573630"/>
            <a:ext cx="63488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747111" y="4477488"/>
            <a:ext cx="63488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762861" y="3840530"/>
            <a:ext cx="0" cy="6433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7759672" y="1573630"/>
            <a:ext cx="0" cy="9562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641111" y="3013211"/>
            <a:ext cx="1565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120841" y="2160558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cxnSp>
        <p:nvCxnSpPr>
          <p:cNvPr id="54" name="Curved Connector 53"/>
          <p:cNvCxnSpPr>
            <a:stCxn id="52" idx="2"/>
          </p:cNvCxnSpPr>
          <p:nvPr/>
        </p:nvCxnSpPr>
        <p:spPr>
          <a:xfrm rot="5400000">
            <a:off x="7750193" y="2589684"/>
            <a:ext cx="594910" cy="475323"/>
          </a:xfrm>
          <a:prstGeom prst="curvedConnector3">
            <a:avLst>
              <a:gd name="adj1" fmla="val 76685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 rot="18730410">
            <a:off x="7715672" y="2823397"/>
            <a:ext cx="12474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Thermal annealing</a:t>
            </a:r>
            <a:endParaRPr lang="en-US" sz="1100" i="1" dirty="0"/>
          </a:p>
        </p:txBody>
      </p:sp>
      <p:sp>
        <p:nvSpPr>
          <p:cNvPr id="57" name="TextBox 56"/>
          <p:cNvSpPr txBox="1"/>
          <p:nvPr/>
        </p:nvSpPr>
        <p:spPr>
          <a:xfrm>
            <a:off x="7648193" y="1059280"/>
            <a:ext cx="877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Dielectric</a:t>
            </a:r>
          </a:p>
          <a:p>
            <a:r>
              <a:rPr lang="en-US" sz="1400" dirty="0" smtClean="0"/>
              <a:t>e.g. Al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O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sp>
        <p:nvSpPr>
          <p:cNvPr id="58" name="Oval 115"/>
          <p:cNvSpPr/>
          <p:nvPr/>
        </p:nvSpPr>
        <p:spPr>
          <a:xfrm>
            <a:off x="6459439" y="2386297"/>
            <a:ext cx="122332" cy="122332"/>
          </a:xfrm>
          <a:prstGeom prst="ellipse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rgbClr val="9BBB59">
                  <a:lumMod val="75000"/>
                </a:srgbClr>
              </a:gs>
              <a:gs pos="5000">
                <a:sysClr val="window" lastClr="FFFFFF">
                  <a:alpha val="73000"/>
                </a:sysClr>
              </a:gs>
            </a:gsLst>
            <a:path path="circle">
              <a:fillToRect l="50000" t="50000" r="50000" b="50000"/>
            </a:path>
            <a:tileRect/>
          </a:gradFill>
          <a:ln w="15875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21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2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59" name="Oval 118"/>
          <p:cNvSpPr/>
          <p:nvPr/>
        </p:nvSpPr>
        <p:spPr>
          <a:xfrm>
            <a:off x="6454005" y="3840530"/>
            <a:ext cx="122332" cy="122332"/>
          </a:xfrm>
          <a:prstGeom prst="ellipse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rgbClr val="C0504D"/>
              </a:gs>
              <a:gs pos="5000">
                <a:sysClr val="window" lastClr="FFFFFF">
                  <a:alpha val="73000"/>
                </a:sysClr>
              </a:gs>
            </a:gsLst>
            <a:path path="circle">
              <a:fillToRect l="50000" t="50000" r="50000" b="50000"/>
            </a:path>
            <a:tileRect/>
          </a:gradFill>
          <a:ln w="15875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21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2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40423" y="3693994"/>
            <a:ext cx="786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</a:rPr>
              <a:t>silicon</a:t>
            </a:r>
            <a:endParaRPr lang="en-US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9000"/>
                  </a:prstClr>
                </a:outerShdw>
              </a:effectLst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63770" y="3288283"/>
            <a:ext cx="489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</a:rPr>
              <a:t>SiO</a:t>
            </a:r>
            <a:r>
              <a:rPr lang="en-US" sz="1400" b="1" baseline="-250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</a:rPr>
              <a:t>x</a:t>
            </a:r>
            <a:endParaRPr lang="en-US" sz="1400" b="1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9000"/>
                  </a:prstClr>
                </a:outerShdw>
              </a:effectLst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078149" y="2561047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</a:rPr>
              <a:t>H</a:t>
            </a:r>
            <a:endParaRPr lang="en-US" sz="2400" b="1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9000"/>
                  </a:prstClr>
                </a:outerShdw>
              </a:effectLst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2264423" y="3013051"/>
            <a:ext cx="0" cy="52705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265194" y="3054455"/>
            <a:ext cx="1571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</a:rPr>
              <a:t>Thermal annealing</a:t>
            </a:r>
            <a:endParaRPr lang="en-US" sz="1400" b="1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9000"/>
                  </a:prstClr>
                </a:outerShdw>
              </a:effectLst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53271" y="2105014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</a:rPr>
              <a:t>ALD Al</a:t>
            </a:r>
            <a:r>
              <a:rPr lang="en-US" b="1" baseline="-25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</a:rPr>
              <a:t>2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</a:rPr>
              <a:t>O</a:t>
            </a:r>
            <a:r>
              <a:rPr lang="en-US" b="1" baseline="-25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</a:rPr>
              <a:t>3</a:t>
            </a:r>
            <a:endParaRPr lang="en-US" b="1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9000"/>
                  </a:prstClr>
                </a:outerShdw>
              </a:effectLst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20700" y="1550281"/>
            <a:ext cx="3387740" cy="2045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Surface defect states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41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6" grpId="0"/>
      <p:bldP spid="57" grpId="0"/>
      <p:bldP spid="66" grpId="0"/>
      <p:bldP spid="69" grpId="0"/>
      <p:bldP spid="7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Basics of surface passivation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thin films to reduce recombination at surface of semiconductor.</a:t>
            </a:r>
          </a:p>
          <a:p>
            <a:r>
              <a:rPr lang="en-US" b="1" i="1" dirty="0" smtClean="0"/>
              <a:t>Chemical passivation</a:t>
            </a:r>
            <a:r>
              <a:rPr lang="en-US" dirty="0" smtClean="0"/>
              <a:t>: Reduce # of surface defects</a:t>
            </a:r>
          </a:p>
          <a:p>
            <a:r>
              <a:rPr lang="en-US" b="1" i="1" dirty="0" smtClean="0"/>
              <a:t>Field-effect passivation</a:t>
            </a:r>
            <a:r>
              <a:rPr lang="en-US" dirty="0"/>
              <a:t>: </a:t>
            </a:r>
            <a:r>
              <a:rPr lang="en-US" dirty="0" smtClean="0"/>
              <a:t>Repel one type of charge carrier</a:t>
            </a: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43271" y="3235312"/>
            <a:ext cx="1298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+mj-lt"/>
              </a:rPr>
              <a:t>Valence band</a:t>
            </a:r>
            <a:endParaRPr lang="en-US" sz="1600" i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43271" y="2203835"/>
            <a:ext cx="1596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+mj-lt"/>
              </a:rPr>
              <a:t>Conduction band</a:t>
            </a:r>
            <a:endParaRPr lang="en-US" sz="1600" i="1" dirty="0">
              <a:latin typeface="+mj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123829" y="2076738"/>
            <a:ext cx="2618118" cy="1529446"/>
            <a:chOff x="2150648" y="1855702"/>
            <a:chExt cx="2618118" cy="1529446"/>
          </a:xfrm>
        </p:grpSpPr>
        <p:sp>
          <p:nvSpPr>
            <p:cNvPr id="19" name="Oval 115"/>
            <p:cNvSpPr/>
            <p:nvPr/>
          </p:nvSpPr>
          <p:spPr>
            <a:xfrm>
              <a:off x="3447983" y="186046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20" name="Oval 115"/>
            <p:cNvSpPr/>
            <p:nvPr/>
          </p:nvSpPr>
          <p:spPr>
            <a:xfrm>
              <a:off x="3644739" y="1873289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23" name="Oval 118"/>
            <p:cNvSpPr/>
            <p:nvPr/>
          </p:nvSpPr>
          <p:spPr>
            <a:xfrm>
              <a:off x="4449099" y="3097462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C0504D"/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24" name="Oval 118"/>
            <p:cNvSpPr/>
            <p:nvPr/>
          </p:nvSpPr>
          <p:spPr>
            <a:xfrm>
              <a:off x="4646434" y="2965984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C0504D"/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25" name="Oval 118"/>
            <p:cNvSpPr/>
            <p:nvPr/>
          </p:nvSpPr>
          <p:spPr>
            <a:xfrm>
              <a:off x="4600224" y="312897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C0504D"/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26" name="Oval 118"/>
            <p:cNvSpPr/>
            <p:nvPr/>
          </p:nvSpPr>
          <p:spPr>
            <a:xfrm>
              <a:off x="4304690" y="3201650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C0504D"/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27" name="Oval 118"/>
            <p:cNvSpPr/>
            <p:nvPr/>
          </p:nvSpPr>
          <p:spPr>
            <a:xfrm>
              <a:off x="4156082" y="3262816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C0504D"/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30" name="Oval 115"/>
            <p:cNvSpPr/>
            <p:nvPr/>
          </p:nvSpPr>
          <p:spPr>
            <a:xfrm>
              <a:off x="2150648" y="186046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31" name="Oval 115"/>
            <p:cNvSpPr/>
            <p:nvPr/>
          </p:nvSpPr>
          <p:spPr>
            <a:xfrm>
              <a:off x="2434828" y="1855702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32" name="Oval 115"/>
            <p:cNvSpPr/>
            <p:nvPr/>
          </p:nvSpPr>
          <p:spPr>
            <a:xfrm>
              <a:off x="2707984" y="186046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33" name="Oval 115"/>
            <p:cNvSpPr/>
            <p:nvPr/>
          </p:nvSpPr>
          <p:spPr>
            <a:xfrm>
              <a:off x="2976004" y="1866423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512717" y="1757632"/>
            <a:ext cx="1052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7933C"/>
                </a:solidFill>
              </a:rPr>
              <a:t>electrons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12717" y="3610151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45B58"/>
                </a:solidFill>
              </a:rPr>
              <a:t>holes</a:t>
            </a:r>
            <a:endParaRPr lang="en-US" dirty="0">
              <a:solidFill>
                <a:srgbClr val="C45B58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7634571" y="2764211"/>
            <a:ext cx="1565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40"/>
          <p:cNvCxnSpPr/>
          <p:nvPr/>
        </p:nvCxnSpPr>
        <p:spPr>
          <a:xfrm>
            <a:off x="7400203" y="2225096"/>
            <a:ext cx="240908" cy="483321"/>
          </a:xfrm>
          <a:prstGeom prst="line">
            <a:avLst/>
          </a:prstGeom>
          <a:noFill/>
          <a:ln w="15240" cap="flat" cmpd="sng" algn="ctr">
            <a:solidFill>
              <a:sysClr val="windowText" lastClr="000000"/>
            </a:solidFill>
            <a:prstDash val="solid"/>
            <a:tailEnd type="stealth" w="lg" len="lg"/>
          </a:ln>
          <a:effectLst/>
        </p:spPr>
      </p:cxnSp>
      <p:pic>
        <p:nvPicPr>
          <p:cNvPr id="42" name="Picture 6" descr="800k2"/>
          <p:cNvPicPr>
            <a:picLocks noChangeAspect="1" noChangeArrowheads="1"/>
          </p:cNvPicPr>
          <p:nvPr/>
        </p:nvPicPr>
        <p:blipFill>
          <a:blip r:embed="rId2" cstate="print"/>
          <a:srcRect t="38492" r="23046"/>
          <a:stretch>
            <a:fillRect/>
          </a:stretch>
        </p:blipFill>
        <p:spPr bwMode="auto">
          <a:xfrm>
            <a:off x="740423" y="1944328"/>
            <a:ext cx="3048000" cy="2435225"/>
          </a:xfrm>
          <a:prstGeom prst="rect">
            <a:avLst/>
          </a:prstGeom>
          <a:noFill/>
        </p:spPr>
      </p:pic>
      <p:cxnSp>
        <p:nvCxnSpPr>
          <p:cNvPr id="43" name="Straight Connector 42"/>
          <p:cNvCxnSpPr/>
          <p:nvPr/>
        </p:nvCxnSpPr>
        <p:spPr>
          <a:xfrm>
            <a:off x="7766161" y="1268836"/>
            <a:ext cx="63488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747111" y="4172694"/>
            <a:ext cx="63488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53" idx="2"/>
          </p:cNvCxnSpPr>
          <p:nvPr/>
        </p:nvCxnSpPr>
        <p:spPr>
          <a:xfrm flipH="1" flipV="1">
            <a:off x="7753323" y="3069011"/>
            <a:ext cx="9538" cy="11100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7759672" y="1268836"/>
            <a:ext cx="0" cy="4887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648193" y="754486"/>
            <a:ext cx="877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Dielectric</a:t>
            </a:r>
          </a:p>
          <a:p>
            <a:r>
              <a:rPr lang="en-US" sz="1400" dirty="0" smtClean="0"/>
              <a:t>e.g. Al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O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sp>
        <p:nvSpPr>
          <p:cNvPr id="58" name="Oval 115"/>
          <p:cNvSpPr/>
          <p:nvPr/>
        </p:nvSpPr>
        <p:spPr>
          <a:xfrm>
            <a:off x="6201455" y="2094325"/>
            <a:ext cx="122332" cy="122332"/>
          </a:xfrm>
          <a:prstGeom prst="ellipse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rgbClr val="9BBB59">
                  <a:lumMod val="75000"/>
                </a:srgbClr>
              </a:gs>
              <a:gs pos="5000">
                <a:sysClr val="window" lastClr="FFFFFF">
                  <a:alpha val="73000"/>
                </a:sysClr>
              </a:gs>
            </a:gsLst>
            <a:path path="circle">
              <a:fillToRect l="50000" t="50000" r="50000" b="50000"/>
            </a:path>
            <a:tileRect/>
          </a:gradFill>
          <a:ln w="15875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21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2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59" name="Oval 118"/>
          <p:cNvSpPr/>
          <p:nvPr/>
        </p:nvSpPr>
        <p:spPr>
          <a:xfrm>
            <a:off x="7420371" y="3492340"/>
            <a:ext cx="122332" cy="122332"/>
          </a:xfrm>
          <a:prstGeom prst="ellipse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rgbClr val="C0504D"/>
              </a:gs>
              <a:gs pos="5000">
                <a:sysClr val="window" lastClr="FFFFFF">
                  <a:alpha val="73000"/>
                </a:sysClr>
              </a:gs>
            </a:gsLst>
            <a:path path="circle">
              <a:fillToRect l="50000" t="50000" r="50000" b="50000"/>
            </a:path>
            <a:tileRect/>
          </a:gradFill>
          <a:ln w="15875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21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2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40423" y="3693994"/>
            <a:ext cx="786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</a:rPr>
              <a:t>silicon</a:t>
            </a:r>
            <a:endParaRPr lang="en-US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9000"/>
                  </a:prstClr>
                </a:outerShdw>
              </a:effectLst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53271" y="2105014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</a:rPr>
              <a:t>ALD Al</a:t>
            </a:r>
            <a:r>
              <a:rPr lang="en-US" b="1" baseline="-25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</a:rPr>
              <a:t>2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</a:rPr>
              <a:t>O</a:t>
            </a:r>
            <a:r>
              <a:rPr lang="en-US" b="1" baseline="-25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</a:rPr>
              <a:t>3</a:t>
            </a:r>
            <a:endParaRPr lang="en-US" b="1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9000"/>
                  </a:prstClr>
                </a:outerShdw>
              </a:effectLst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63770" y="3288283"/>
            <a:ext cx="489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</a:rPr>
              <a:t>SiO</a:t>
            </a:r>
            <a:r>
              <a:rPr lang="en-US" sz="1400" b="1" baseline="-250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</a:rPr>
              <a:t>x</a:t>
            </a:r>
            <a:endParaRPr lang="en-US" sz="1400" b="1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9000"/>
                  </a:prstClr>
                </a:outerShdw>
              </a:effectLst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4914900" y="1762131"/>
            <a:ext cx="2857500" cy="466725"/>
          </a:xfrm>
          <a:custGeom>
            <a:avLst/>
            <a:gdLst>
              <a:gd name="connsiteX0" fmla="*/ 0 w 2857500"/>
              <a:gd name="connsiteY0" fmla="*/ 466725 h 511635"/>
              <a:gd name="connsiteX1" fmla="*/ 1524000 w 2857500"/>
              <a:gd name="connsiteY1" fmla="*/ 466725 h 511635"/>
              <a:gd name="connsiteX2" fmla="*/ 2857500 w 2857500"/>
              <a:gd name="connsiteY2" fmla="*/ 0 h 511635"/>
              <a:gd name="connsiteX0" fmla="*/ 0 w 2857500"/>
              <a:gd name="connsiteY0" fmla="*/ 466725 h 484369"/>
              <a:gd name="connsiteX1" fmla="*/ 1524000 w 2857500"/>
              <a:gd name="connsiteY1" fmla="*/ 466725 h 484369"/>
              <a:gd name="connsiteX2" fmla="*/ 2857500 w 2857500"/>
              <a:gd name="connsiteY2" fmla="*/ 0 h 484369"/>
              <a:gd name="connsiteX0" fmla="*/ 0 w 2857500"/>
              <a:gd name="connsiteY0" fmla="*/ 466725 h 484369"/>
              <a:gd name="connsiteX1" fmla="*/ 1524000 w 2857500"/>
              <a:gd name="connsiteY1" fmla="*/ 466725 h 484369"/>
              <a:gd name="connsiteX2" fmla="*/ 2857500 w 2857500"/>
              <a:gd name="connsiteY2" fmla="*/ 0 h 484369"/>
              <a:gd name="connsiteX0" fmla="*/ 0 w 2857500"/>
              <a:gd name="connsiteY0" fmla="*/ 466725 h 484369"/>
              <a:gd name="connsiteX1" fmla="*/ 1524000 w 2857500"/>
              <a:gd name="connsiteY1" fmla="*/ 466725 h 484369"/>
              <a:gd name="connsiteX2" fmla="*/ 2857500 w 2857500"/>
              <a:gd name="connsiteY2" fmla="*/ 0 h 484369"/>
              <a:gd name="connsiteX0" fmla="*/ 0 w 2857500"/>
              <a:gd name="connsiteY0" fmla="*/ 466725 h 466725"/>
              <a:gd name="connsiteX1" fmla="*/ 1524000 w 2857500"/>
              <a:gd name="connsiteY1" fmla="*/ 466725 h 466725"/>
              <a:gd name="connsiteX2" fmla="*/ 2857500 w 2857500"/>
              <a:gd name="connsiteY2" fmla="*/ 0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7500" h="466725">
                <a:moveTo>
                  <a:pt x="0" y="466725"/>
                </a:moveTo>
                <a:lnTo>
                  <a:pt x="1524000" y="466725"/>
                </a:lnTo>
                <a:cubicBezTo>
                  <a:pt x="2209800" y="465137"/>
                  <a:pt x="2543175" y="289718"/>
                  <a:pt x="285750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4895823" y="3069011"/>
            <a:ext cx="2857500" cy="466725"/>
          </a:xfrm>
          <a:custGeom>
            <a:avLst/>
            <a:gdLst>
              <a:gd name="connsiteX0" fmla="*/ 0 w 2857500"/>
              <a:gd name="connsiteY0" fmla="*/ 466725 h 511635"/>
              <a:gd name="connsiteX1" fmla="*/ 1524000 w 2857500"/>
              <a:gd name="connsiteY1" fmla="*/ 466725 h 511635"/>
              <a:gd name="connsiteX2" fmla="*/ 2857500 w 2857500"/>
              <a:gd name="connsiteY2" fmla="*/ 0 h 511635"/>
              <a:gd name="connsiteX0" fmla="*/ 0 w 2857500"/>
              <a:gd name="connsiteY0" fmla="*/ 466725 h 484369"/>
              <a:gd name="connsiteX1" fmla="*/ 1524000 w 2857500"/>
              <a:gd name="connsiteY1" fmla="*/ 466725 h 484369"/>
              <a:gd name="connsiteX2" fmla="*/ 2857500 w 2857500"/>
              <a:gd name="connsiteY2" fmla="*/ 0 h 484369"/>
              <a:gd name="connsiteX0" fmla="*/ 0 w 2857500"/>
              <a:gd name="connsiteY0" fmla="*/ 466725 h 484369"/>
              <a:gd name="connsiteX1" fmla="*/ 1524000 w 2857500"/>
              <a:gd name="connsiteY1" fmla="*/ 466725 h 484369"/>
              <a:gd name="connsiteX2" fmla="*/ 2857500 w 2857500"/>
              <a:gd name="connsiteY2" fmla="*/ 0 h 484369"/>
              <a:gd name="connsiteX0" fmla="*/ 0 w 2857500"/>
              <a:gd name="connsiteY0" fmla="*/ 466725 h 484369"/>
              <a:gd name="connsiteX1" fmla="*/ 1524000 w 2857500"/>
              <a:gd name="connsiteY1" fmla="*/ 466725 h 484369"/>
              <a:gd name="connsiteX2" fmla="*/ 2857500 w 2857500"/>
              <a:gd name="connsiteY2" fmla="*/ 0 h 484369"/>
              <a:gd name="connsiteX0" fmla="*/ 0 w 2857500"/>
              <a:gd name="connsiteY0" fmla="*/ 466725 h 466725"/>
              <a:gd name="connsiteX1" fmla="*/ 1524000 w 2857500"/>
              <a:gd name="connsiteY1" fmla="*/ 466725 h 466725"/>
              <a:gd name="connsiteX2" fmla="*/ 2857500 w 2857500"/>
              <a:gd name="connsiteY2" fmla="*/ 0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7500" h="466725">
                <a:moveTo>
                  <a:pt x="0" y="466725"/>
                </a:moveTo>
                <a:lnTo>
                  <a:pt x="1524000" y="466725"/>
                </a:lnTo>
                <a:cubicBezTo>
                  <a:pt x="2209800" y="465137"/>
                  <a:pt x="2543175" y="289718"/>
                  <a:pt x="285750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140"/>
          <p:cNvCxnSpPr/>
          <p:nvPr/>
        </p:nvCxnSpPr>
        <p:spPr>
          <a:xfrm flipV="1">
            <a:off x="7293547" y="2826517"/>
            <a:ext cx="329314" cy="553148"/>
          </a:xfrm>
          <a:prstGeom prst="line">
            <a:avLst/>
          </a:prstGeom>
          <a:noFill/>
          <a:ln w="15240" cap="flat" cmpd="sng" algn="ctr">
            <a:solidFill>
              <a:sysClr val="windowText" lastClr="000000"/>
            </a:solidFill>
            <a:prstDash val="solid"/>
            <a:tailEnd type="stealth" w="lg" len="lg"/>
          </a:ln>
          <a:effectLst/>
        </p:spPr>
      </p:cxnSp>
      <p:sp>
        <p:nvSpPr>
          <p:cNvPr id="13" name="Multiply 12"/>
          <p:cNvSpPr/>
          <p:nvPr/>
        </p:nvSpPr>
        <p:spPr>
          <a:xfrm>
            <a:off x="7378825" y="2318656"/>
            <a:ext cx="232411" cy="232411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inus 13"/>
          <p:cNvSpPr/>
          <p:nvPr/>
        </p:nvSpPr>
        <p:spPr>
          <a:xfrm>
            <a:off x="1753128" y="3213791"/>
            <a:ext cx="257956" cy="257956"/>
          </a:xfrm>
          <a:prstGeom prst="mathMinus">
            <a:avLst/>
          </a:prstGeom>
          <a:solidFill>
            <a:srgbClr val="D0D9BC"/>
          </a:solidFill>
          <a:ln>
            <a:solidFill>
              <a:srgbClr val="779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Minus 59"/>
          <p:cNvSpPr/>
          <p:nvPr/>
        </p:nvSpPr>
        <p:spPr>
          <a:xfrm>
            <a:off x="2153993" y="3214122"/>
            <a:ext cx="257956" cy="257956"/>
          </a:xfrm>
          <a:prstGeom prst="mathMinus">
            <a:avLst/>
          </a:prstGeom>
          <a:solidFill>
            <a:srgbClr val="D0D9BC"/>
          </a:solidFill>
          <a:ln>
            <a:solidFill>
              <a:srgbClr val="779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Minus 60"/>
          <p:cNvSpPr/>
          <p:nvPr/>
        </p:nvSpPr>
        <p:spPr>
          <a:xfrm>
            <a:off x="2526439" y="3207086"/>
            <a:ext cx="257956" cy="257956"/>
          </a:xfrm>
          <a:prstGeom prst="mathMinus">
            <a:avLst/>
          </a:prstGeom>
          <a:solidFill>
            <a:srgbClr val="D0D9BC"/>
          </a:solidFill>
          <a:ln>
            <a:solidFill>
              <a:srgbClr val="779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Minus 61"/>
          <p:cNvSpPr/>
          <p:nvPr/>
        </p:nvSpPr>
        <p:spPr>
          <a:xfrm>
            <a:off x="2927304" y="3207772"/>
            <a:ext cx="257956" cy="257956"/>
          </a:xfrm>
          <a:prstGeom prst="mathMinus">
            <a:avLst/>
          </a:prstGeom>
          <a:solidFill>
            <a:srgbClr val="D0D9BC"/>
          </a:solidFill>
          <a:ln>
            <a:solidFill>
              <a:srgbClr val="779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Minus 66"/>
          <p:cNvSpPr/>
          <p:nvPr/>
        </p:nvSpPr>
        <p:spPr>
          <a:xfrm>
            <a:off x="3299750" y="3200736"/>
            <a:ext cx="257956" cy="257956"/>
          </a:xfrm>
          <a:prstGeom prst="mathMinus">
            <a:avLst/>
          </a:prstGeom>
          <a:solidFill>
            <a:srgbClr val="D0D9BC"/>
          </a:solidFill>
          <a:ln>
            <a:solidFill>
              <a:srgbClr val="779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1683821" y="2683727"/>
            <a:ext cx="2038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</a:rPr>
              <a:t>Negative interfacial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</a:rPr>
              <a:t>t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</a:rPr>
              <a:t>rapped charge</a:t>
            </a:r>
            <a:endParaRPr lang="en-US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9000"/>
                  </a:prst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117864" y="3810771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</a:rPr>
              <a:t>E-field</a:t>
            </a:r>
            <a:endParaRPr lang="en-US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9000"/>
                  </a:prstClr>
                </a:outerShdw>
              </a:effectLst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2956573" y="3719989"/>
            <a:ext cx="0" cy="527055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Minus 72"/>
          <p:cNvSpPr/>
          <p:nvPr/>
        </p:nvSpPr>
        <p:spPr>
          <a:xfrm>
            <a:off x="7897659" y="3813272"/>
            <a:ext cx="257956" cy="257956"/>
          </a:xfrm>
          <a:prstGeom prst="mathMinus">
            <a:avLst/>
          </a:prstGeom>
          <a:solidFill>
            <a:srgbClr val="D0D9BC"/>
          </a:solidFill>
          <a:ln>
            <a:solidFill>
              <a:srgbClr val="779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Minus 73"/>
          <p:cNvSpPr/>
          <p:nvPr/>
        </p:nvSpPr>
        <p:spPr>
          <a:xfrm>
            <a:off x="7897659" y="3574805"/>
            <a:ext cx="257956" cy="257956"/>
          </a:xfrm>
          <a:prstGeom prst="mathMinus">
            <a:avLst/>
          </a:prstGeom>
          <a:solidFill>
            <a:srgbClr val="D0D9BC"/>
          </a:solidFill>
          <a:ln>
            <a:solidFill>
              <a:srgbClr val="779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Minus 74"/>
          <p:cNvSpPr/>
          <p:nvPr/>
        </p:nvSpPr>
        <p:spPr>
          <a:xfrm>
            <a:off x="7897659" y="3328404"/>
            <a:ext cx="257956" cy="257956"/>
          </a:xfrm>
          <a:prstGeom prst="mathMinus">
            <a:avLst/>
          </a:prstGeom>
          <a:solidFill>
            <a:srgbClr val="D0D9BC"/>
          </a:solidFill>
          <a:ln>
            <a:solidFill>
              <a:srgbClr val="779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7906357" y="3022960"/>
            <a:ext cx="12987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Negative interfacial</a:t>
            </a:r>
          </a:p>
          <a:p>
            <a:pPr algn="ctr"/>
            <a:r>
              <a:rPr lang="en-US" sz="1100" dirty="0"/>
              <a:t>t</a:t>
            </a:r>
            <a:r>
              <a:rPr lang="en-US" sz="1100" dirty="0" smtClean="0"/>
              <a:t>rapped charge</a:t>
            </a:r>
            <a:endParaRPr lang="en-US" sz="1100" dirty="0"/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6201455" y="1968506"/>
            <a:ext cx="485095" cy="0"/>
          </a:xfrm>
          <a:prstGeom prst="straightConnector1">
            <a:avLst/>
          </a:prstGeom>
          <a:ln w="15875">
            <a:solidFill>
              <a:srgbClr val="7793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>
            <a:off x="6497704" y="3670306"/>
            <a:ext cx="485095" cy="0"/>
          </a:xfrm>
          <a:prstGeom prst="straightConnector1">
            <a:avLst/>
          </a:prstGeom>
          <a:ln w="15875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834927" y="4204615"/>
            <a:ext cx="38289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Easiest to repel the minority carrier:</a:t>
            </a:r>
          </a:p>
          <a:p>
            <a:r>
              <a:rPr lang="en-US" dirty="0" smtClean="0"/>
              <a:t>n-type silicon </a:t>
            </a:r>
            <a:r>
              <a:rPr lang="en-US" dirty="0" smtClean="0">
                <a:sym typeface="Wingdings" panose="05000000000000000000" pitchFamily="2" charset="2"/>
              </a:rPr>
              <a:t> positive fixed charge</a:t>
            </a:r>
          </a:p>
          <a:p>
            <a:r>
              <a:rPr lang="en-US" dirty="0" smtClean="0"/>
              <a:t>p-type </a:t>
            </a:r>
            <a:r>
              <a:rPr lang="en-US" dirty="0"/>
              <a:t>silicon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 smtClean="0">
                <a:sym typeface="Wingdings" panose="05000000000000000000" pitchFamily="2" charset="2"/>
              </a:rPr>
              <a:t>negative fixed charge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35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20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58" y="81698"/>
            <a:ext cx="8220633" cy="3945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Al-BSF to PERC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>
                <a:latin typeface="+mj-lt"/>
              </a:rPr>
              <a:pPr/>
              <a:t>13</a:t>
            </a:fld>
            <a:endParaRPr lang="en-US" dirty="0">
              <a:latin typeface="+mj-lt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41438" y="3316911"/>
            <a:ext cx="33757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Used to be the industrial standard</a:t>
            </a:r>
          </a:p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Limited by </a:t>
            </a:r>
            <a:r>
              <a:rPr lang="en-US" b="1" dirty="0" smtClean="0">
                <a:solidFill>
                  <a:srgbClr val="C00000"/>
                </a:solidFill>
              </a:rPr>
              <a:t>recombination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at the rear </a:t>
            </a:r>
            <a:r>
              <a:rPr lang="en-US" b="1" dirty="0" smtClean="0">
                <a:solidFill>
                  <a:srgbClr val="C00000"/>
                </a:solidFill>
              </a:rPr>
              <a:t>metal-silicon interface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86719" y="3000230"/>
            <a:ext cx="3457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Al-BSF cell, efficiency ~20%</a:t>
            </a:r>
            <a:endParaRPr lang="en-US" u="sng" dirty="0"/>
          </a:p>
        </p:txBody>
      </p:sp>
      <p:sp>
        <p:nvSpPr>
          <p:cNvPr id="165" name="Gekromde PIJL-RECHTS 156"/>
          <p:cNvSpPr/>
          <p:nvPr/>
        </p:nvSpPr>
        <p:spPr>
          <a:xfrm rot="16200000" flipH="1">
            <a:off x="4196317" y="-734945"/>
            <a:ext cx="483402" cy="3289925"/>
          </a:xfrm>
          <a:prstGeom prst="curvedRightArrow">
            <a:avLst/>
          </a:prstGeom>
          <a:gradFill>
            <a:gsLst>
              <a:gs pos="0">
                <a:srgbClr val="92D050"/>
              </a:gs>
              <a:gs pos="100000">
                <a:srgbClr val="00B05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93086" y="358016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u="sng" dirty="0" smtClean="0"/>
              <a:t>PERC </a:t>
            </a:r>
            <a:r>
              <a:rPr lang="en-US" u="sng" dirty="0"/>
              <a:t>cell, efficiency ~</a:t>
            </a:r>
            <a:r>
              <a:rPr lang="en-US" u="sng" dirty="0" smtClean="0"/>
              <a:t>22-23%</a:t>
            </a:r>
            <a:endParaRPr lang="en-US" dirty="0" smtClean="0"/>
          </a:p>
          <a:p>
            <a:pPr algn="ctr"/>
            <a:r>
              <a:rPr lang="en-US" dirty="0" smtClean="0"/>
              <a:t>New industrial standard</a:t>
            </a:r>
          </a:p>
          <a:p>
            <a:pPr algn="ctr"/>
            <a:r>
              <a:rPr lang="en-US" dirty="0" smtClean="0"/>
              <a:t>Rear </a:t>
            </a:r>
            <a:r>
              <a:rPr lang="en-US" dirty="0"/>
              <a:t>side mostly </a:t>
            </a:r>
            <a:r>
              <a:rPr lang="en-US" b="1" dirty="0">
                <a:solidFill>
                  <a:srgbClr val="00B050"/>
                </a:solidFill>
              </a:rPr>
              <a:t>passivated</a:t>
            </a:r>
            <a:r>
              <a:rPr lang="en-US" dirty="0"/>
              <a:t> </a:t>
            </a:r>
            <a:r>
              <a:rPr lang="en-US" dirty="0" smtClean="0"/>
              <a:t>by </a:t>
            </a:r>
            <a:r>
              <a:rPr lang="en-US" b="1" dirty="0"/>
              <a:t>Al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r>
              <a:rPr lang="en-US" b="1" baseline="-25000" dirty="0"/>
              <a:t>3</a:t>
            </a:r>
            <a:r>
              <a:rPr lang="en-US" b="1" dirty="0"/>
              <a:t>/</a:t>
            </a:r>
            <a:r>
              <a:rPr lang="en-US" b="1" dirty="0" err="1"/>
              <a:t>SiN</a:t>
            </a:r>
            <a:r>
              <a:rPr lang="en-US" b="1" baseline="-25000" dirty="0" err="1"/>
              <a:t>x</a:t>
            </a:r>
            <a:r>
              <a:rPr lang="en-US" dirty="0"/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with </a:t>
            </a:r>
            <a:r>
              <a:rPr lang="en-US" dirty="0"/>
              <a:t>small local </a:t>
            </a:r>
            <a:r>
              <a:rPr lang="en-US" b="1" dirty="0">
                <a:solidFill>
                  <a:srgbClr val="C00000"/>
                </a:solidFill>
              </a:rPr>
              <a:t>metal-silicon contacts</a:t>
            </a:r>
          </a:p>
        </p:txBody>
      </p:sp>
      <p:sp>
        <p:nvSpPr>
          <p:cNvPr id="207" name="TextBox 206"/>
          <p:cNvSpPr txBox="1"/>
          <p:nvPr/>
        </p:nvSpPr>
        <p:spPr>
          <a:xfrm>
            <a:off x="4012352" y="676317"/>
            <a:ext cx="1290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8F8C9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metallization</a:t>
            </a:r>
            <a:endParaRPr lang="en-US" sz="1600" b="1" dirty="0">
              <a:solidFill>
                <a:srgbClr val="8F8C9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1037733" y="790652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1829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SiN</a:t>
            </a:r>
            <a:r>
              <a:rPr lang="en-US" b="1" baseline="-25000" dirty="0" err="1" smtClean="0">
                <a:solidFill>
                  <a:srgbClr val="1829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  <a:endParaRPr lang="en-US" b="1" baseline="-25000" dirty="0">
              <a:solidFill>
                <a:srgbClr val="1829A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1037733" y="2271088"/>
            <a:ext cx="19186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c-Si wafer (textured)</a:t>
            </a:r>
            <a:endParaRPr lang="en-US" sz="1600" b="1" dirty="0"/>
          </a:p>
        </p:txBody>
      </p:sp>
      <p:cxnSp>
        <p:nvCxnSpPr>
          <p:cNvPr id="210" name="Straight Connector 209"/>
          <p:cNvCxnSpPr/>
          <p:nvPr/>
        </p:nvCxnSpPr>
        <p:spPr>
          <a:xfrm>
            <a:off x="1604925" y="1053771"/>
            <a:ext cx="149798" cy="210004"/>
          </a:xfrm>
          <a:prstGeom prst="line">
            <a:avLst/>
          </a:prstGeom>
          <a:ln w="28575">
            <a:solidFill>
              <a:srgbClr val="1829A6"/>
            </a:solidFill>
            <a:headEnd type="oval" w="med" len="med"/>
            <a:tailEnd type="oval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>
            <a:endCxn id="207" idx="1"/>
          </p:cNvCxnSpPr>
          <p:nvPr/>
        </p:nvCxnSpPr>
        <p:spPr>
          <a:xfrm flipV="1">
            <a:off x="3890782" y="845594"/>
            <a:ext cx="121570" cy="121454"/>
          </a:xfrm>
          <a:prstGeom prst="line">
            <a:avLst/>
          </a:prstGeom>
          <a:ln w="28575">
            <a:solidFill>
              <a:srgbClr val="8F8C94"/>
            </a:solidFill>
            <a:headEnd type="oval" w="med" len="med"/>
            <a:tailEnd type="oval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>
            <a:endCxn id="213" idx="0"/>
          </p:cNvCxnSpPr>
          <p:nvPr/>
        </p:nvCxnSpPr>
        <p:spPr>
          <a:xfrm>
            <a:off x="6498223" y="2739181"/>
            <a:ext cx="627701" cy="518474"/>
          </a:xfrm>
          <a:prstGeom prst="line">
            <a:avLst/>
          </a:prstGeom>
          <a:ln w="28575">
            <a:solidFill>
              <a:srgbClr val="C00000"/>
            </a:solidFill>
            <a:headEnd type="oval" w="med" len="med"/>
            <a:tailEnd type="oval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TextBox 212"/>
          <p:cNvSpPr txBox="1"/>
          <p:nvPr/>
        </p:nvSpPr>
        <p:spPr>
          <a:xfrm>
            <a:off x="6576607" y="3257655"/>
            <a:ext cx="1098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local </a:t>
            </a:r>
            <a:r>
              <a:rPr lang="en-US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</a:t>
            </a:r>
            <a:r>
              <a:rPr lang="en-US" b="1" baseline="30000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+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</a:t>
            </a:r>
          </a:p>
        </p:txBody>
      </p:sp>
      <p:cxnSp>
        <p:nvCxnSpPr>
          <p:cNvPr id="214" name="Straight Connector 213"/>
          <p:cNvCxnSpPr/>
          <p:nvPr/>
        </p:nvCxnSpPr>
        <p:spPr>
          <a:xfrm>
            <a:off x="3403107" y="2647995"/>
            <a:ext cx="438610" cy="183320"/>
          </a:xfrm>
          <a:prstGeom prst="line">
            <a:avLst/>
          </a:prstGeom>
          <a:ln w="28575">
            <a:solidFill>
              <a:srgbClr val="C00000"/>
            </a:solidFill>
            <a:headEnd type="oval" w="med" len="med"/>
            <a:tailEnd type="oval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TextBox 214"/>
          <p:cNvSpPr txBox="1"/>
          <p:nvPr/>
        </p:nvSpPr>
        <p:spPr>
          <a:xfrm>
            <a:off x="3603599" y="280668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</a:t>
            </a:r>
            <a:r>
              <a:rPr lang="en-US" b="1" baseline="30000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+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</a:t>
            </a:r>
          </a:p>
        </p:txBody>
      </p:sp>
      <p:sp>
        <p:nvSpPr>
          <p:cNvPr id="218" name="Rectangle 5"/>
          <p:cNvSpPr/>
          <p:nvPr/>
        </p:nvSpPr>
        <p:spPr>
          <a:xfrm rot="10920000">
            <a:off x="408731" y="2490760"/>
            <a:ext cx="3084394" cy="154306"/>
          </a:xfrm>
          <a:custGeom>
            <a:avLst/>
            <a:gdLst>
              <a:gd name="connsiteX0" fmla="*/ 0 w 7543745"/>
              <a:gd name="connsiteY0" fmla="*/ 0 h 403781"/>
              <a:gd name="connsiteX1" fmla="*/ 7543745 w 7543745"/>
              <a:gd name="connsiteY1" fmla="*/ 0 h 403781"/>
              <a:gd name="connsiteX2" fmla="*/ 7543745 w 7543745"/>
              <a:gd name="connsiteY2" fmla="*/ 403781 h 403781"/>
              <a:gd name="connsiteX3" fmla="*/ 0 w 7543745"/>
              <a:gd name="connsiteY3" fmla="*/ 403781 h 403781"/>
              <a:gd name="connsiteX4" fmla="*/ 0 w 7543745"/>
              <a:gd name="connsiteY4" fmla="*/ 0 h 403781"/>
              <a:gd name="connsiteX0" fmla="*/ 0 w 7568128"/>
              <a:gd name="connsiteY0" fmla="*/ 0 h 411734"/>
              <a:gd name="connsiteX1" fmla="*/ 7543745 w 7568128"/>
              <a:gd name="connsiteY1" fmla="*/ 0 h 411734"/>
              <a:gd name="connsiteX2" fmla="*/ 7568128 w 7568128"/>
              <a:gd name="connsiteY2" fmla="*/ 411734 h 411734"/>
              <a:gd name="connsiteX3" fmla="*/ 0 w 7568128"/>
              <a:gd name="connsiteY3" fmla="*/ 403781 h 411734"/>
              <a:gd name="connsiteX4" fmla="*/ 0 w 7568128"/>
              <a:gd name="connsiteY4" fmla="*/ 0 h 411734"/>
              <a:gd name="connsiteX0" fmla="*/ 0 w 7568128"/>
              <a:gd name="connsiteY0" fmla="*/ 0 h 411734"/>
              <a:gd name="connsiteX1" fmla="*/ 7543745 w 7568128"/>
              <a:gd name="connsiteY1" fmla="*/ 0 h 411734"/>
              <a:gd name="connsiteX2" fmla="*/ 7568128 w 7568128"/>
              <a:gd name="connsiteY2" fmla="*/ 411734 h 411734"/>
              <a:gd name="connsiteX3" fmla="*/ 67154 w 7568128"/>
              <a:gd name="connsiteY3" fmla="*/ 408940 h 411734"/>
              <a:gd name="connsiteX4" fmla="*/ 0 w 7568128"/>
              <a:gd name="connsiteY4" fmla="*/ 0 h 411734"/>
              <a:gd name="connsiteX0" fmla="*/ 0 w 7568128"/>
              <a:gd name="connsiteY0" fmla="*/ 12673 h 424407"/>
              <a:gd name="connsiteX1" fmla="*/ 7542917 w 7568128"/>
              <a:gd name="connsiteY1" fmla="*/ 0 h 424407"/>
              <a:gd name="connsiteX2" fmla="*/ 7568128 w 7568128"/>
              <a:gd name="connsiteY2" fmla="*/ 424407 h 424407"/>
              <a:gd name="connsiteX3" fmla="*/ 67154 w 7568128"/>
              <a:gd name="connsiteY3" fmla="*/ 421613 h 424407"/>
              <a:gd name="connsiteX4" fmla="*/ 0 w 7568128"/>
              <a:gd name="connsiteY4" fmla="*/ 12673 h 424407"/>
              <a:gd name="connsiteX0" fmla="*/ 0 w 7568128"/>
              <a:gd name="connsiteY0" fmla="*/ 7986 h 419720"/>
              <a:gd name="connsiteX1" fmla="*/ 7415845 w 7568128"/>
              <a:gd name="connsiteY1" fmla="*/ 0 h 419720"/>
              <a:gd name="connsiteX2" fmla="*/ 7568128 w 7568128"/>
              <a:gd name="connsiteY2" fmla="*/ 419720 h 419720"/>
              <a:gd name="connsiteX3" fmla="*/ 67154 w 7568128"/>
              <a:gd name="connsiteY3" fmla="*/ 416926 h 419720"/>
              <a:gd name="connsiteX4" fmla="*/ 0 w 7568128"/>
              <a:gd name="connsiteY4" fmla="*/ 7986 h 419720"/>
              <a:gd name="connsiteX0" fmla="*/ 0 w 7477078"/>
              <a:gd name="connsiteY0" fmla="*/ 7986 h 416926"/>
              <a:gd name="connsiteX1" fmla="*/ 7415845 w 7477078"/>
              <a:gd name="connsiteY1" fmla="*/ 0 h 416926"/>
              <a:gd name="connsiteX2" fmla="*/ 7477078 w 7477078"/>
              <a:gd name="connsiteY2" fmla="*/ 325661 h 416926"/>
              <a:gd name="connsiteX3" fmla="*/ 67154 w 7477078"/>
              <a:gd name="connsiteY3" fmla="*/ 416926 h 416926"/>
              <a:gd name="connsiteX4" fmla="*/ 0 w 7477078"/>
              <a:gd name="connsiteY4" fmla="*/ 7986 h 416926"/>
              <a:gd name="connsiteX0" fmla="*/ 0 w 7477078"/>
              <a:gd name="connsiteY0" fmla="*/ 7986 h 401251"/>
              <a:gd name="connsiteX1" fmla="*/ 7415845 w 7477078"/>
              <a:gd name="connsiteY1" fmla="*/ 0 h 401251"/>
              <a:gd name="connsiteX2" fmla="*/ 7477078 w 7477078"/>
              <a:gd name="connsiteY2" fmla="*/ 325661 h 401251"/>
              <a:gd name="connsiteX3" fmla="*/ 27546 w 7477078"/>
              <a:gd name="connsiteY3" fmla="*/ 401251 h 401251"/>
              <a:gd name="connsiteX4" fmla="*/ 0 w 7477078"/>
              <a:gd name="connsiteY4" fmla="*/ 7986 h 401251"/>
              <a:gd name="connsiteX0" fmla="*/ 0 w 7477078"/>
              <a:gd name="connsiteY0" fmla="*/ 25897 h 419162"/>
              <a:gd name="connsiteX1" fmla="*/ 7465569 w 7477078"/>
              <a:gd name="connsiteY1" fmla="*/ 0 h 419162"/>
              <a:gd name="connsiteX2" fmla="*/ 7477078 w 7477078"/>
              <a:gd name="connsiteY2" fmla="*/ 343572 h 419162"/>
              <a:gd name="connsiteX3" fmla="*/ 27546 w 7477078"/>
              <a:gd name="connsiteY3" fmla="*/ 419162 h 419162"/>
              <a:gd name="connsiteX4" fmla="*/ 0 w 7477078"/>
              <a:gd name="connsiteY4" fmla="*/ 25897 h 419162"/>
              <a:gd name="connsiteX0" fmla="*/ 0 w 7539621"/>
              <a:gd name="connsiteY0" fmla="*/ 25897 h 419162"/>
              <a:gd name="connsiteX1" fmla="*/ 7465569 w 7539621"/>
              <a:gd name="connsiteY1" fmla="*/ 0 h 419162"/>
              <a:gd name="connsiteX2" fmla="*/ 7539620 w 7539621"/>
              <a:gd name="connsiteY2" fmla="*/ 207502 h 419162"/>
              <a:gd name="connsiteX3" fmla="*/ 27546 w 7539621"/>
              <a:gd name="connsiteY3" fmla="*/ 419162 h 419162"/>
              <a:gd name="connsiteX4" fmla="*/ 0 w 7539621"/>
              <a:gd name="connsiteY4" fmla="*/ 25897 h 419162"/>
              <a:gd name="connsiteX0" fmla="*/ 19229 w 7512074"/>
              <a:gd name="connsiteY0" fmla="*/ 24891 h 419162"/>
              <a:gd name="connsiteX1" fmla="*/ 7438023 w 7512074"/>
              <a:gd name="connsiteY1" fmla="*/ 0 h 419162"/>
              <a:gd name="connsiteX2" fmla="*/ 7512074 w 7512074"/>
              <a:gd name="connsiteY2" fmla="*/ 207502 h 419162"/>
              <a:gd name="connsiteX3" fmla="*/ 0 w 7512074"/>
              <a:gd name="connsiteY3" fmla="*/ 419162 h 419162"/>
              <a:gd name="connsiteX4" fmla="*/ 19229 w 7512074"/>
              <a:gd name="connsiteY4" fmla="*/ 24891 h 419162"/>
              <a:gd name="connsiteX0" fmla="*/ 1 w 7492846"/>
              <a:gd name="connsiteY0" fmla="*/ 24891 h 231068"/>
              <a:gd name="connsiteX1" fmla="*/ 7418795 w 7492846"/>
              <a:gd name="connsiteY1" fmla="*/ 0 h 231068"/>
              <a:gd name="connsiteX2" fmla="*/ 7492846 w 7492846"/>
              <a:gd name="connsiteY2" fmla="*/ 207502 h 231068"/>
              <a:gd name="connsiteX3" fmla="*/ 1341 w 7492846"/>
              <a:gd name="connsiteY3" fmla="*/ 231068 h 231068"/>
              <a:gd name="connsiteX4" fmla="*/ 1 w 7492846"/>
              <a:gd name="connsiteY4" fmla="*/ 24891 h 231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2846" h="231068">
                <a:moveTo>
                  <a:pt x="1" y="24891"/>
                </a:moveTo>
                <a:lnTo>
                  <a:pt x="7418795" y="0"/>
                </a:lnTo>
                <a:lnTo>
                  <a:pt x="7492846" y="207502"/>
                </a:lnTo>
                <a:lnTo>
                  <a:pt x="1341" y="231068"/>
                </a:lnTo>
                <a:cubicBezTo>
                  <a:pt x="894" y="162342"/>
                  <a:pt x="448" y="93617"/>
                  <a:pt x="1" y="24891"/>
                </a:cubicBezTo>
                <a:close/>
              </a:path>
            </a:pathLst>
          </a:custGeom>
          <a:gradFill>
            <a:gsLst>
              <a:gs pos="65000">
                <a:srgbClr val="6D6D6D">
                  <a:alpha val="0"/>
                </a:srgbClr>
              </a:gs>
              <a:gs pos="7000">
                <a:srgbClr val="C00000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220" name="Chord 50"/>
          <p:cNvSpPr/>
          <p:nvPr/>
        </p:nvSpPr>
        <p:spPr>
          <a:xfrm rot="6503516">
            <a:off x="7077361" y="2476689"/>
            <a:ext cx="338676" cy="568696"/>
          </a:xfrm>
          <a:custGeom>
            <a:avLst/>
            <a:gdLst>
              <a:gd name="connsiteX0" fmla="*/ 143752 w 210877"/>
              <a:gd name="connsiteY0" fmla="*/ 130895 h 135527"/>
              <a:gd name="connsiteX1" fmla="*/ 63921 w 210877"/>
              <a:gd name="connsiteY1" fmla="*/ 130053 h 135527"/>
              <a:gd name="connsiteX2" fmla="*/ 2816 w 210877"/>
              <a:gd name="connsiteY2" fmla="*/ 52205 h 135527"/>
              <a:gd name="connsiteX3" fmla="*/ 85790 w 210877"/>
              <a:gd name="connsiteY3" fmla="*/ 1186 h 135527"/>
              <a:gd name="connsiteX4" fmla="*/ 143752 w 210877"/>
              <a:gd name="connsiteY4" fmla="*/ 130895 h 135527"/>
              <a:gd name="connsiteX0" fmla="*/ 140209 w 140209"/>
              <a:gd name="connsiteY0" fmla="*/ 129709 h 135380"/>
              <a:gd name="connsiteX1" fmla="*/ 60378 w 140209"/>
              <a:gd name="connsiteY1" fmla="*/ 128867 h 135380"/>
              <a:gd name="connsiteX2" fmla="*/ 1852 w 140209"/>
              <a:gd name="connsiteY2" fmla="*/ 71200 h 135380"/>
              <a:gd name="connsiteX3" fmla="*/ 82247 w 140209"/>
              <a:gd name="connsiteY3" fmla="*/ 0 h 135380"/>
              <a:gd name="connsiteX4" fmla="*/ 140209 w 140209"/>
              <a:gd name="connsiteY4" fmla="*/ 129709 h 135380"/>
              <a:gd name="connsiteX0" fmla="*/ 138357 w 138357"/>
              <a:gd name="connsiteY0" fmla="*/ 129709 h 135380"/>
              <a:gd name="connsiteX1" fmla="*/ 58526 w 138357"/>
              <a:gd name="connsiteY1" fmla="*/ 128867 h 135380"/>
              <a:gd name="connsiteX2" fmla="*/ 0 w 138357"/>
              <a:gd name="connsiteY2" fmla="*/ 71200 h 135380"/>
              <a:gd name="connsiteX3" fmla="*/ 80395 w 138357"/>
              <a:gd name="connsiteY3" fmla="*/ 0 h 135380"/>
              <a:gd name="connsiteX4" fmla="*/ 138357 w 138357"/>
              <a:gd name="connsiteY4" fmla="*/ 129709 h 135380"/>
              <a:gd name="connsiteX0" fmla="*/ 138357 w 138357"/>
              <a:gd name="connsiteY0" fmla="*/ 129709 h 133846"/>
              <a:gd name="connsiteX1" fmla="*/ 64843 w 138357"/>
              <a:gd name="connsiteY1" fmla="*/ 125532 h 133846"/>
              <a:gd name="connsiteX2" fmla="*/ 0 w 138357"/>
              <a:gd name="connsiteY2" fmla="*/ 71200 h 133846"/>
              <a:gd name="connsiteX3" fmla="*/ 80395 w 138357"/>
              <a:gd name="connsiteY3" fmla="*/ 0 h 133846"/>
              <a:gd name="connsiteX4" fmla="*/ 138357 w 138357"/>
              <a:gd name="connsiteY4" fmla="*/ 129709 h 133846"/>
              <a:gd name="connsiteX0" fmla="*/ 133035 w 133035"/>
              <a:gd name="connsiteY0" fmla="*/ 129709 h 133853"/>
              <a:gd name="connsiteX1" fmla="*/ 59521 w 133035"/>
              <a:gd name="connsiteY1" fmla="*/ 125532 h 133853"/>
              <a:gd name="connsiteX2" fmla="*/ 0 w 133035"/>
              <a:gd name="connsiteY2" fmla="*/ 71083 h 133853"/>
              <a:gd name="connsiteX3" fmla="*/ 75073 w 133035"/>
              <a:gd name="connsiteY3" fmla="*/ 0 h 133853"/>
              <a:gd name="connsiteX4" fmla="*/ 133035 w 133035"/>
              <a:gd name="connsiteY4" fmla="*/ 129709 h 13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035" h="133853">
                <a:moveTo>
                  <a:pt x="133035" y="129709"/>
                </a:moveTo>
                <a:cubicBezTo>
                  <a:pt x="107282" y="136165"/>
                  <a:pt x="81693" y="135303"/>
                  <a:pt x="59521" y="125532"/>
                </a:cubicBezTo>
                <a:cubicBezTo>
                  <a:pt x="37349" y="115761"/>
                  <a:pt x="13979" y="111078"/>
                  <a:pt x="0" y="71083"/>
                </a:cubicBezTo>
                <a:cubicBezTo>
                  <a:pt x="9559" y="45040"/>
                  <a:pt x="34168" y="4986"/>
                  <a:pt x="75073" y="0"/>
                </a:cubicBezTo>
                <a:lnTo>
                  <a:pt x="133035" y="129709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alpha val="55000"/>
                </a:srgbClr>
              </a:gs>
              <a:gs pos="57000">
                <a:srgbClr val="C00000">
                  <a:alpha val="2000"/>
                </a:srgbClr>
              </a:gs>
              <a:gs pos="39000">
                <a:srgbClr val="C00000">
                  <a:alpha val="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21" name="Chord 50"/>
          <p:cNvSpPr/>
          <p:nvPr/>
        </p:nvSpPr>
        <p:spPr>
          <a:xfrm rot="6503516">
            <a:off x="7768981" y="2499591"/>
            <a:ext cx="338676" cy="568696"/>
          </a:xfrm>
          <a:custGeom>
            <a:avLst/>
            <a:gdLst>
              <a:gd name="connsiteX0" fmla="*/ 143752 w 210877"/>
              <a:gd name="connsiteY0" fmla="*/ 130895 h 135527"/>
              <a:gd name="connsiteX1" fmla="*/ 63921 w 210877"/>
              <a:gd name="connsiteY1" fmla="*/ 130053 h 135527"/>
              <a:gd name="connsiteX2" fmla="*/ 2816 w 210877"/>
              <a:gd name="connsiteY2" fmla="*/ 52205 h 135527"/>
              <a:gd name="connsiteX3" fmla="*/ 85790 w 210877"/>
              <a:gd name="connsiteY3" fmla="*/ 1186 h 135527"/>
              <a:gd name="connsiteX4" fmla="*/ 143752 w 210877"/>
              <a:gd name="connsiteY4" fmla="*/ 130895 h 135527"/>
              <a:gd name="connsiteX0" fmla="*/ 140209 w 140209"/>
              <a:gd name="connsiteY0" fmla="*/ 129709 h 135380"/>
              <a:gd name="connsiteX1" fmla="*/ 60378 w 140209"/>
              <a:gd name="connsiteY1" fmla="*/ 128867 h 135380"/>
              <a:gd name="connsiteX2" fmla="*/ 1852 w 140209"/>
              <a:gd name="connsiteY2" fmla="*/ 71200 h 135380"/>
              <a:gd name="connsiteX3" fmla="*/ 82247 w 140209"/>
              <a:gd name="connsiteY3" fmla="*/ 0 h 135380"/>
              <a:gd name="connsiteX4" fmla="*/ 140209 w 140209"/>
              <a:gd name="connsiteY4" fmla="*/ 129709 h 135380"/>
              <a:gd name="connsiteX0" fmla="*/ 138357 w 138357"/>
              <a:gd name="connsiteY0" fmla="*/ 129709 h 135380"/>
              <a:gd name="connsiteX1" fmla="*/ 58526 w 138357"/>
              <a:gd name="connsiteY1" fmla="*/ 128867 h 135380"/>
              <a:gd name="connsiteX2" fmla="*/ 0 w 138357"/>
              <a:gd name="connsiteY2" fmla="*/ 71200 h 135380"/>
              <a:gd name="connsiteX3" fmla="*/ 80395 w 138357"/>
              <a:gd name="connsiteY3" fmla="*/ 0 h 135380"/>
              <a:gd name="connsiteX4" fmla="*/ 138357 w 138357"/>
              <a:gd name="connsiteY4" fmla="*/ 129709 h 135380"/>
              <a:gd name="connsiteX0" fmla="*/ 138357 w 138357"/>
              <a:gd name="connsiteY0" fmla="*/ 129709 h 133846"/>
              <a:gd name="connsiteX1" fmla="*/ 64843 w 138357"/>
              <a:gd name="connsiteY1" fmla="*/ 125532 h 133846"/>
              <a:gd name="connsiteX2" fmla="*/ 0 w 138357"/>
              <a:gd name="connsiteY2" fmla="*/ 71200 h 133846"/>
              <a:gd name="connsiteX3" fmla="*/ 80395 w 138357"/>
              <a:gd name="connsiteY3" fmla="*/ 0 h 133846"/>
              <a:gd name="connsiteX4" fmla="*/ 138357 w 138357"/>
              <a:gd name="connsiteY4" fmla="*/ 129709 h 133846"/>
              <a:gd name="connsiteX0" fmla="*/ 133035 w 133035"/>
              <a:gd name="connsiteY0" fmla="*/ 129709 h 133853"/>
              <a:gd name="connsiteX1" fmla="*/ 59521 w 133035"/>
              <a:gd name="connsiteY1" fmla="*/ 125532 h 133853"/>
              <a:gd name="connsiteX2" fmla="*/ 0 w 133035"/>
              <a:gd name="connsiteY2" fmla="*/ 71083 h 133853"/>
              <a:gd name="connsiteX3" fmla="*/ 75073 w 133035"/>
              <a:gd name="connsiteY3" fmla="*/ 0 h 133853"/>
              <a:gd name="connsiteX4" fmla="*/ 133035 w 133035"/>
              <a:gd name="connsiteY4" fmla="*/ 129709 h 13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035" h="133853">
                <a:moveTo>
                  <a:pt x="133035" y="129709"/>
                </a:moveTo>
                <a:cubicBezTo>
                  <a:pt x="107282" y="136165"/>
                  <a:pt x="81693" y="135303"/>
                  <a:pt x="59521" y="125532"/>
                </a:cubicBezTo>
                <a:cubicBezTo>
                  <a:pt x="37349" y="115761"/>
                  <a:pt x="13979" y="111078"/>
                  <a:pt x="0" y="71083"/>
                </a:cubicBezTo>
                <a:cubicBezTo>
                  <a:pt x="9559" y="45040"/>
                  <a:pt x="34168" y="4986"/>
                  <a:pt x="75073" y="0"/>
                </a:cubicBezTo>
                <a:lnTo>
                  <a:pt x="133035" y="129709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alpha val="55000"/>
                </a:srgbClr>
              </a:gs>
              <a:gs pos="57000">
                <a:srgbClr val="C00000">
                  <a:alpha val="2000"/>
                </a:srgbClr>
              </a:gs>
              <a:gs pos="39000">
                <a:srgbClr val="C00000">
                  <a:alpha val="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22" name="Chord 50"/>
          <p:cNvSpPr/>
          <p:nvPr/>
        </p:nvSpPr>
        <p:spPr>
          <a:xfrm rot="6503516">
            <a:off x="6297514" y="2448322"/>
            <a:ext cx="338676" cy="568696"/>
          </a:xfrm>
          <a:custGeom>
            <a:avLst/>
            <a:gdLst>
              <a:gd name="connsiteX0" fmla="*/ 143752 w 210877"/>
              <a:gd name="connsiteY0" fmla="*/ 130895 h 135527"/>
              <a:gd name="connsiteX1" fmla="*/ 63921 w 210877"/>
              <a:gd name="connsiteY1" fmla="*/ 130053 h 135527"/>
              <a:gd name="connsiteX2" fmla="*/ 2816 w 210877"/>
              <a:gd name="connsiteY2" fmla="*/ 52205 h 135527"/>
              <a:gd name="connsiteX3" fmla="*/ 85790 w 210877"/>
              <a:gd name="connsiteY3" fmla="*/ 1186 h 135527"/>
              <a:gd name="connsiteX4" fmla="*/ 143752 w 210877"/>
              <a:gd name="connsiteY4" fmla="*/ 130895 h 135527"/>
              <a:gd name="connsiteX0" fmla="*/ 140209 w 140209"/>
              <a:gd name="connsiteY0" fmla="*/ 129709 h 135380"/>
              <a:gd name="connsiteX1" fmla="*/ 60378 w 140209"/>
              <a:gd name="connsiteY1" fmla="*/ 128867 h 135380"/>
              <a:gd name="connsiteX2" fmla="*/ 1852 w 140209"/>
              <a:gd name="connsiteY2" fmla="*/ 71200 h 135380"/>
              <a:gd name="connsiteX3" fmla="*/ 82247 w 140209"/>
              <a:gd name="connsiteY3" fmla="*/ 0 h 135380"/>
              <a:gd name="connsiteX4" fmla="*/ 140209 w 140209"/>
              <a:gd name="connsiteY4" fmla="*/ 129709 h 135380"/>
              <a:gd name="connsiteX0" fmla="*/ 138357 w 138357"/>
              <a:gd name="connsiteY0" fmla="*/ 129709 h 135380"/>
              <a:gd name="connsiteX1" fmla="*/ 58526 w 138357"/>
              <a:gd name="connsiteY1" fmla="*/ 128867 h 135380"/>
              <a:gd name="connsiteX2" fmla="*/ 0 w 138357"/>
              <a:gd name="connsiteY2" fmla="*/ 71200 h 135380"/>
              <a:gd name="connsiteX3" fmla="*/ 80395 w 138357"/>
              <a:gd name="connsiteY3" fmla="*/ 0 h 135380"/>
              <a:gd name="connsiteX4" fmla="*/ 138357 w 138357"/>
              <a:gd name="connsiteY4" fmla="*/ 129709 h 135380"/>
              <a:gd name="connsiteX0" fmla="*/ 138357 w 138357"/>
              <a:gd name="connsiteY0" fmla="*/ 129709 h 133846"/>
              <a:gd name="connsiteX1" fmla="*/ 64843 w 138357"/>
              <a:gd name="connsiteY1" fmla="*/ 125532 h 133846"/>
              <a:gd name="connsiteX2" fmla="*/ 0 w 138357"/>
              <a:gd name="connsiteY2" fmla="*/ 71200 h 133846"/>
              <a:gd name="connsiteX3" fmla="*/ 80395 w 138357"/>
              <a:gd name="connsiteY3" fmla="*/ 0 h 133846"/>
              <a:gd name="connsiteX4" fmla="*/ 138357 w 138357"/>
              <a:gd name="connsiteY4" fmla="*/ 129709 h 133846"/>
              <a:gd name="connsiteX0" fmla="*/ 133035 w 133035"/>
              <a:gd name="connsiteY0" fmla="*/ 129709 h 133853"/>
              <a:gd name="connsiteX1" fmla="*/ 59521 w 133035"/>
              <a:gd name="connsiteY1" fmla="*/ 125532 h 133853"/>
              <a:gd name="connsiteX2" fmla="*/ 0 w 133035"/>
              <a:gd name="connsiteY2" fmla="*/ 71083 h 133853"/>
              <a:gd name="connsiteX3" fmla="*/ 75073 w 133035"/>
              <a:gd name="connsiteY3" fmla="*/ 0 h 133853"/>
              <a:gd name="connsiteX4" fmla="*/ 133035 w 133035"/>
              <a:gd name="connsiteY4" fmla="*/ 129709 h 13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035" h="133853">
                <a:moveTo>
                  <a:pt x="133035" y="129709"/>
                </a:moveTo>
                <a:cubicBezTo>
                  <a:pt x="107282" y="136165"/>
                  <a:pt x="81693" y="135303"/>
                  <a:pt x="59521" y="125532"/>
                </a:cubicBezTo>
                <a:cubicBezTo>
                  <a:pt x="37349" y="115761"/>
                  <a:pt x="13979" y="111078"/>
                  <a:pt x="0" y="71083"/>
                </a:cubicBezTo>
                <a:cubicBezTo>
                  <a:pt x="9559" y="45040"/>
                  <a:pt x="34168" y="4986"/>
                  <a:pt x="75073" y="0"/>
                </a:cubicBezTo>
                <a:lnTo>
                  <a:pt x="133035" y="129709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alpha val="55000"/>
                </a:srgbClr>
              </a:gs>
              <a:gs pos="57000">
                <a:srgbClr val="C00000">
                  <a:alpha val="2000"/>
                </a:srgbClr>
              </a:gs>
              <a:gs pos="39000">
                <a:srgbClr val="C00000">
                  <a:alpha val="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23" name="Chord 50"/>
          <p:cNvSpPr/>
          <p:nvPr/>
        </p:nvSpPr>
        <p:spPr>
          <a:xfrm rot="6503516">
            <a:off x="5560465" y="2425911"/>
            <a:ext cx="338676" cy="568696"/>
          </a:xfrm>
          <a:custGeom>
            <a:avLst/>
            <a:gdLst>
              <a:gd name="connsiteX0" fmla="*/ 143752 w 210877"/>
              <a:gd name="connsiteY0" fmla="*/ 130895 h 135527"/>
              <a:gd name="connsiteX1" fmla="*/ 63921 w 210877"/>
              <a:gd name="connsiteY1" fmla="*/ 130053 h 135527"/>
              <a:gd name="connsiteX2" fmla="*/ 2816 w 210877"/>
              <a:gd name="connsiteY2" fmla="*/ 52205 h 135527"/>
              <a:gd name="connsiteX3" fmla="*/ 85790 w 210877"/>
              <a:gd name="connsiteY3" fmla="*/ 1186 h 135527"/>
              <a:gd name="connsiteX4" fmla="*/ 143752 w 210877"/>
              <a:gd name="connsiteY4" fmla="*/ 130895 h 135527"/>
              <a:gd name="connsiteX0" fmla="*/ 140209 w 140209"/>
              <a:gd name="connsiteY0" fmla="*/ 129709 h 135380"/>
              <a:gd name="connsiteX1" fmla="*/ 60378 w 140209"/>
              <a:gd name="connsiteY1" fmla="*/ 128867 h 135380"/>
              <a:gd name="connsiteX2" fmla="*/ 1852 w 140209"/>
              <a:gd name="connsiteY2" fmla="*/ 71200 h 135380"/>
              <a:gd name="connsiteX3" fmla="*/ 82247 w 140209"/>
              <a:gd name="connsiteY3" fmla="*/ 0 h 135380"/>
              <a:gd name="connsiteX4" fmla="*/ 140209 w 140209"/>
              <a:gd name="connsiteY4" fmla="*/ 129709 h 135380"/>
              <a:gd name="connsiteX0" fmla="*/ 138357 w 138357"/>
              <a:gd name="connsiteY0" fmla="*/ 129709 h 135380"/>
              <a:gd name="connsiteX1" fmla="*/ 58526 w 138357"/>
              <a:gd name="connsiteY1" fmla="*/ 128867 h 135380"/>
              <a:gd name="connsiteX2" fmla="*/ 0 w 138357"/>
              <a:gd name="connsiteY2" fmla="*/ 71200 h 135380"/>
              <a:gd name="connsiteX3" fmla="*/ 80395 w 138357"/>
              <a:gd name="connsiteY3" fmla="*/ 0 h 135380"/>
              <a:gd name="connsiteX4" fmla="*/ 138357 w 138357"/>
              <a:gd name="connsiteY4" fmla="*/ 129709 h 135380"/>
              <a:gd name="connsiteX0" fmla="*/ 138357 w 138357"/>
              <a:gd name="connsiteY0" fmla="*/ 129709 h 133846"/>
              <a:gd name="connsiteX1" fmla="*/ 64843 w 138357"/>
              <a:gd name="connsiteY1" fmla="*/ 125532 h 133846"/>
              <a:gd name="connsiteX2" fmla="*/ 0 w 138357"/>
              <a:gd name="connsiteY2" fmla="*/ 71200 h 133846"/>
              <a:gd name="connsiteX3" fmla="*/ 80395 w 138357"/>
              <a:gd name="connsiteY3" fmla="*/ 0 h 133846"/>
              <a:gd name="connsiteX4" fmla="*/ 138357 w 138357"/>
              <a:gd name="connsiteY4" fmla="*/ 129709 h 133846"/>
              <a:gd name="connsiteX0" fmla="*/ 133035 w 133035"/>
              <a:gd name="connsiteY0" fmla="*/ 129709 h 133853"/>
              <a:gd name="connsiteX1" fmla="*/ 59521 w 133035"/>
              <a:gd name="connsiteY1" fmla="*/ 125532 h 133853"/>
              <a:gd name="connsiteX2" fmla="*/ 0 w 133035"/>
              <a:gd name="connsiteY2" fmla="*/ 71083 h 133853"/>
              <a:gd name="connsiteX3" fmla="*/ 75073 w 133035"/>
              <a:gd name="connsiteY3" fmla="*/ 0 h 133853"/>
              <a:gd name="connsiteX4" fmla="*/ 133035 w 133035"/>
              <a:gd name="connsiteY4" fmla="*/ 129709 h 13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035" h="133853">
                <a:moveTo>
                  <a:pt x="133035" y="129709"/>
                </a:moveTo>
                <a:cubicBezTo>
                  <a:pt x="107282" y="136165"/>
                  <a:pt x="81693" y="135303"/>
                  <a:pt x="59521" y="125532"/>
                </a:cubicBezTo>
                <a:cubicBezTo>
                  <a:pt x="37349" y="115761"/>
                  <a:pt x="13979" y="111078"/>
                  <a:pt x="0" y="71083"/>
                </a:cubicBezTo>
                <a:cubicBezTo>
                  <a:pt x="9559" y="45040"/>
                  <a:pt x="34168" y="4986"/>
                  <a:pt x="75073" y="0"/>
                </a:cubicBezTo>
                <a:lnTo>
                  <a:pt x="133035" y="129709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alpha val="55000"/>
                </a:srgbClr>
              </a:gs>
              <a:gs pos="57000">
                <a:srgbClr val="C00000">
                  <a:alpha val="2000"/>
                </a:srgbClr>
              </a:gs>
              <a:gs pos="39000">
                <a:srgbClr val="C00000">
                  <a:alpha val="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224" name="Straight Connector 223"/>
          <p:cNvCxnSpPr/>
          <p:nvPr/>
        </p:nvCxnSpPr>
        <p:spPr>
          <a:xfrm flipH="1">
            <a:off x="4947346" y="2831316"/>
            <a:ext cx="156779" cy="203029"/>
          </a:xfrm>
          <a:prstGeom prst="line">
            <a:avLst/>
          </a:prstGeom>
          <a:ln w="28575">
            <a:solidFill>
              <a:srgbClr val="009695"/>
            </a:solidFill>
            <a:headEnd type="oval" w="med" len="med"/>
            <a:tailEnd type="oval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extBox 224"/>
          <p:cNvSpPr txBox="1"/>
          <p:nvPr/>
        </p:nvSpPr>
        <p:spPr>
          <a:xfrm>
            <a:off x="4064330" y="3089414"/>
            <a:ext cx="180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969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</a:t>
            </a:r>
            <a:r>
              <a:rPr lang="en-US" b="1" baseline="-25000" dirty="0" smtClean="0">
                <a:solidFill>
                  <a:srgbClr val="00969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r>
              <a:rPr lang="en-US" b="1" dirty="0" smtClean="0">
                <a:solidFill>
                  <a:srgbClr val="00969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  <a:r>
              <a:rPr lang="en-US" b="1" baseline="-25000" dirty="0" smtClean="0">
                <a:solidFill>
                  <a:srgbClr val="00969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</a:t>
            </a:r>
            <a:r>
              <a:rPr lang="en-US" b="1" dirty="0" err="1" smtClean="0">
                <a:solidFill>
                  <a:srgbClr val="1829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SiN</a:t>
            </a:r>
            <a:r>
              <a:rPr lang="en-US" b="1" baseline="-25000" dirty="0" err="1" smtClean="0">
                <a:solidFill>
                  <a:srgbClr val="1829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stacks</a:t>
            </a:r>
            <a:endParaRPr lang="en-US" b="1" baseline="-25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7" name="Rectangle 5"/>
          <p:cNvSpPr/>
          <p:nvPr/>
        </p:nvSpPr>
        <p:spPr>
          <a:xfrm rot="120000">
            <a:off x="5126320" y="2370233"/>
            <a:ext cx="3448503" cy="271106"/>
          </a:xfrm>
          <a:custGeom>
            <a:avLst/>
            <a:gdLst>
              <a:gd name="connsiteX0" fmla="*/ 0 w 7543745"/>
              <a:gd name="connsiteY0" fmla="*/ 0 h 403781"/>
              <a:gd name="connsiteX1" fmla="*/ 7543745 w 7543745"/>
              <a:gd name="connsiteY1" fmla="*/ 0 h 403781"/>
              <a:gd name="connsiteX2" fmla="*/ 7543745 w 7543745"/>
              <a:gd name="connsiteY2" fmla="*/ 403781 h 403781"/>
              <a:gd name="connsiteX3" fmla="*/ 0 w 7543745"/>
              <a:gd name="connsiteY3" fmla="*/ 403781 h 403781"/>
              <a:gd name="connsiteX4" fmla="*/ 0 w 7543745"/>
              <a:gd name="connsiteY4" fmla="*/ 0 h 403781"/>
              <a:gd name="connsiteX0" fmla="*/ 0 w 7568128"/>
              <a:gd name="connsiteY0" fmla="*/ 0 h 411734"/>
              <a:gd name="connsiteX1" fmla="*/ 7543745 w 7568128"/>
              <a:gd name="connsiteY1" fmla="*/ 0 h 411734"/>
              <a:gd name="connsiteX2" fmla="*/ 7568128 w 7568128"/>
              <a:gd name="connsiteY2" fmla="*/ 411734 h 411734"/>
              <a:gd name="connsiteX3" fmla="*/ 0 w 7568128"/>
              <a:gd name="connsiteY3" fmla="*/ 403781 h 411734"/>
              <a:gd name="connsiteX4" fmla="*/ 0 w 7568128"/>
              <a:gd name="connsiteY4" fmla="*/ 0 h 411734"/>
              <a:gd name="connsiteX0" fmla="*/ 0 w 7568128"/>
              <a:gd name="connsiteY0" fmla="*/ 0 h 411734"/>
              <a:gd name="connsiteX1" fmla="*/ 7543745 w 7568128"/>
              <a:gd name="connsiteY1" fmla="*/ 0 h 411734"/>
              <a:gd name="connsiteX2" fmla="*/ 7568128 w 7568128"/>
              <a:gd name="connsiteY2" fmla="*/ 411734 h 411734"/>
              <a:gd name="connsiteX3" fmla="*/ 67154 w 7568128"/>
              <a:gd name="connsiteY3" fmla="*/ 408940 h 411734"/>
              <a:gd name="connsiteX4" fmla="*/ 0 w 7568128"/>
              <a:gd name="connsiteY4" fmla="*/ 0 h 411734"/>
              <a:gd name="connsiteX0" fmla="*/ 0 w 7568128"/>
              <a:gd name="connsiteY0" fmla="*/ 12673 h 424407"/>
              <a:gd name="connsiteX1" fmla="*/ 7542917 w 7568128"/>
              <a:gd name="connsiteY1" fmla="*/ 0 h 424407"/>
              <a:gd name="connsiteX2" fmla="*/ 7568128 w 7568128"/>
              <a:gd name="connsiteY2" fmla="*/ 424407 h 424407"/>
              <a:gd name="connsiteX3" fmla="*/ 67154 w 7568128"/>
              <a:gd name="connsiteY3" fmla="*/ 421613 h 424407"/>
              <a:gd name="connsiteX4" fmla="*/ 0 w 7568128"/>
              <a:gd name="connsiteY4" fmla="*/ 12673 h 424407"/>
              <a:gd name="connsiteX0" fmla="*/ 0 w 7568128"/>
              <a:gd name="connsiteY0" fmla="*/ 26785 h 438519"/>
              <a:gd name="connsiteX1" fmla="*/ 7534351 w 7568128"/>
              <a:gd name="connsiteY1" fmla="*/ 0 h 438519"/>
              <a:gd name="connsiteX2" fmla="*/ 7568128 w 7568128"/>
              <a:gd name="connsiteY2" fmla="*/ 438519 h 438519"/>
              <a:gd name="connsiteX3" fmla="*/ 67154 w 7568128"/>
              <a:gd name="connsiteY3" fmla="*/ 435725 h 438519"/>
              <a:gd name="connsiteX4" fmla="*/ 0 w 7568128"/>
              <a:gd name="connsiteY4" fmla="*/ 26785 h 438519"/>
              <a:gd name="connsiteX0" fmla="*/ 0 w 7568128"/>
              <a:gd name="connsiteY0" fmla="*/ 26785 h 438519"/>
              <a:gd name="connsiteX1" fmla="*/ 7534351 w 7568128"/>
              <a:gd name="connsiteY1" fmla="*/ 0 h 438519"/>
              <a:gd name="connsiteX2" fmla="*/ 7568128 w 7568128"/>
              <a:gd name="connsiteY2" fmla="*/ 438519 h 438519"/>
              <a:gd name="connsiteX3" fmla="*/ 128920 w 7568128"/>
              <a:gd name="connsiteY3" fmla="*/ 429636 h 438519"/>
              <a:gd name="connsiteX4" fmla="*/ 0 w 7568128"/>
              <a:gd name="connsiteY4" fmla="*/ 26785 h 438519"/>
              <a:gd name="connsiteX0" fmla="*/ 0 w 7552619"/>
              <a:gd name="connsiteY0" fmla="*/ 26452 h 438519"/>
              <a:gd name="connsiteX1" fmla="*/ 7518842 w 7552619"/>
              <a:gd name="connsiteY1" fmla="*/ 0 h 438519"/>
              <a:gd name="connsiteX2" fmla="*/ 7552619 w 7552619"/>
              <a:gd name="connsiteY2" fmla="*/ 438519 h 438519"/>
              <a:gd name="connsiteX3" fmla="*/ 113411 w 7552619"/>
              <a:gd name="connsiteY3" fmla="*/ 429636 h 438519"/>
              <a:gd name="connsiteX4" fmla="*/ 0 w 7552619"/>
              <a:gd name="connsiteY4" fmla="*/ 26452 h 438519"/>
              <a:gd name="connsiteX0" fmla="*/ 0 w 7552619"/>
              <a:gd name="connsiteY0" fmla="*/ 26452 h 438519"/>
              <a:gd name="connsiteX1" fmla="*/ 7518842 w 7552619"/>
              <a:gd name="connsiteY1" fmla="*/ 0 h 438519"/>
              <a:gd name="connsiteX2" fmla="*/ 7552619 w 7552619"/>
              <a:gd name="connsiteY2" fmla="*/ 438519 h 438519"/>
              <a:gd name="connsiteX3" fmla="*/ 2942 w 7552619"/>
              <a:gd name="connsiteY3" fmla="*/ 422915 h 438519"/>
              <a:gd name="connsiteX4" fmla="*/ 0 w 7552619"/>
              <a:gd name="connsiteY4" fmla="*/ 26452 h 438519"/>
              <a:gd name="connsiteX0" fmla="*/ 0 w 7525120"/>
              <a:gd name="connsiteY0" fmla="*/ 26452 h 439170"/>
              <a:gd name="connsiteX1" fmla="*/ 7518842 w 7525120"/>
              <a:gd name="connsiteY1" fmla="*/ 0 h 439170"/>
              <a:gd name="connsiteX2" fmla="*/ 7525121 w 7525120"/>
              <a:gd name="connsiteY2" fmla="*/ 439170 h 439170"/>
              <a:gd name="connsiteX3" fmla="*/ 2942 w 7525120"/>
              <a:gd name="connsiteY3" fmla="*/ 422915 h 439170"/>
              <a:gd name="connsiteX4" fmla="*/ 0 w 7525120"/>
              <a:gd name="connsiteY4" fmla="*/ 26452 h 439170"/>
              <a:gd name="connsiteX0" fmla="*/ 0 w 7603777"/>
              <a:gd name="connsiteY0" fmla="*/ 8787 h 421505"/>
              <a:gd name="connsiteX1" fmla="*/ 7603777 w 7603777"/>
              <a:gd name="connsiteY1" fmla="*/ 0 h 421505"/>
              <a:gd name="connsiteX2" fmla="*/ 7525121 w 7603777"/>
              <a:gd name="connsiteY2" fmla="*/ 421505 h 421505"/>
              <a:gd name="connsiteX3" fmla="*/ 2942 w 7603777"/>
              <a:gd name="connsiteY3" fmla="*/ 405250 h 421505"/>
              <a:gd name="connsiteX4" fmla="*/ 0 w 7603777"/>
              <a:gd name="connsiteY4" fmla="*/ 8787 h 421505"/>
              <a:gd name="connsiteX0" fmla="*/ 0 w 7603777"/>
              <a:gd name="connsiteY0" fmla="*/ 8788 h 421505"/>
              <a:gd name="connsiteX1" fmla="*/ 7603777 w 7603777"/>
              <a:gd name="connsiteY1" fmla="*/ 0 h 421505"/>
              <a:gd name="connsiteX2" fmla="*/ 7525121 w 7603777"/>
              <a:gd name="connsiteY2" fmla="*/ 421505 h 421505"/>
              <a:gd name="connsiteX3" fmla="*/ 2942 w 7603777"/>
              <a:gd name="connsiteY3" fmla="*/ 405250 h 421505"/>
              <a:gd name="connsiteX4" fmla="*/ 0 w 7603777"/>
              <a:gd name="connsiteY4" fmla="*/ 8788 h 42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3777" h="421505">
                <a:moveTo>
                  <a:pt x="0" y="8788"/>
                </a:moveTo>
                <a:lnTo>
                  <a:pt x="7603777" y="0"/>
                </a:lnTo>
                <a:lnTo>
                  <a:pt x="7525121" y="421505"/>
                </a:lnTo>
                <a:lnTo>
                  <a:pt x="2942" y="405250"/>
                </a:lnTo>
                <a:cubicBezTo>
                  <a:pt x="1961" y="273096"/>
                  <a:pt x="981" y="140942"/>
                  <a:pt x="0" y="8788"/>
                </a:cubicBezTo>
                <a:close/>
              </a:path>
            </a:pathLst>
          </a:custGeom>
          <a:gradFill>
            <a:gsLst>
              <a:gs pos="100000">
                <a:srgbClr val="6D6D6D">
                  <a:alpha val="0"/>
                </a:srgbClr>
              </a:gs>
              <a:gs pos="16000">
                <a:srgbClr val="238E26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226" name="Rectangle 225"/>
          <p:cNvSpPr/>
          <p:nvPr/>
        </p:nvSpPr>
        <p:spPr>
          <a:xfrm>
            <a:off x="4771534" y="989991"/>
            <a:ext cx="3977350" cy="2290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ectangle 5"/>
          <p:cNvSpPr/>
          <p:nvPr/>
        </p:nvSpPr>
        <p:spPr>
          <a:xfrm rot="120000">
            <a:off x="371920" y="2203243"/>
            <a:ext cx="3121702" cy="296146"/>
          </a:xfrm>
          <a:custGeom>
            <a:avLst/>
            <a:gdLst>
              <a:gd name="connsiteX0" fmla="*/ 0 w 7543745"/>
              <a:gd name="connsiteY0" fmla="*/ 0 h 403781"/>
              <a:gd name="connsiteX1" fmla="*/ 7543745 w 7543745"/>
              <a:gd name="connsiteY1" fmla="*/ 0 h 403781"/>
              <a:gd name="connsiteX2" fmla="*/ 7543745 w 7543745"/>
              <a:gd name="connsiteY2" fmla="*/ 403781 h 403781"/>
              <a:gd name="connsiteX3" fmla="*/ 0 w 7543745"/>
              <a:gd name="connsiteY3" fmla="*/ 403781 h 403781"/>
              <a:gd name="connsiteX4" fmla="*/ 0 w 7543745"/>
              <a:gd name="connsiteY4" fmla="*/ 0 h 403781"/>
              <a:gd name="connsiteX0" fmla="*/ 0 w 7568128"/>
              <a:gd name="connsiteY0" fmla="*/ 0 h 411734"/>
              <a:gd name="connsiteX1" fmla="*/ 7543745 w 7568128"/>
              <a:gd name="connsiteY1" fmla="*/ 0 h 411734"/>
              <a:gd name="connsiteX2" fmla="*/ 7568128 w 7568128"/>
              <a:gd name="connsiteY2" fmla="*/ 411734 h 411734"/>
              <a:gd name="connsiteX3" fmla="*/ 0 w 7568128"/>
              <a:gd name="connsiteY3" fmla="*/ 403781 h 411734"/>
              <a:gd name="connsiteX4" fmla="*/ 0 w 7568128"/>
              <a:gd name="connsiteY4" fmla="*/ 0 h 411734"/>
              <a:gd name="connsiteX0" fmla="*/ 0 w 7568128"/>
              <a:gd name="connsiteY0" fmla="*/ 0 h 411734"/>
              <a:gd name="connsiteX1" fmla="*/ 7543745 w 7568128"/>
              <a:gd name="connsiteY1" fmla="*/ 0 h 411734"/>
              <a:gd name="connsiteX2" fmla="*/ 7568128 w 7568128"/>
              <a:gd name="connsiteY2" fmla="*/ 411734 h 411734"/>
              <a:gd name="connsiteX3" fmla="*/ 67154 w 7568128"/>
              <a:gd name="connsiteY3" fmla="*/ 408940 h 411734"/>
              <a:gd name="connsiteX4" fmla="*/ 0 w 7568128"/>
              <a:gd name="connsiteY4" fmla="*/ 0 h 411734"/>
              <a:gd name="connsiteX0" fmla="*/ 0 w 7568128"/>
              <a:gd name="connsiteY0" fmla="*/ 12673 h 424407"/>
              <a:gd name="connsiteX1" fmla="*/ 7542917 w 7568128"/>
              <a:gd name="connsiteY1" fmla="*/ 0 h 424407"/>
              <a:gd name="connsiteX2" fmla="*/ 7568128 w 7568128"/>
              <a:gd name="connsiteY2" fmla="*/ 424407 h 424407"/>
              <a:gd name="connsiteX3" fmla="*/ 67154 w 7568128"/>
              <a:gd name="connsiteY3" fmla="*/ 421613 h 424407"/>
              <a:gd name="connsiteX4" fmla="*/ 0 w 7568128"/>
              <a:gd name="connsiteY4" fmla="*/ 12673 h 424407"/>
              <a:gd name="connsiteX0" fmla="*/ 0 w 7568128"/>
              <a:gd name="connsiteY0" fmla="*/ 26785 h 438519"/>
              <a:gd name="connsiteX1" fmla="*/ 7534351 w 7568128"/>
              <a:gd name="connsiteY1" fmla="*/ 0 h 438519"/>
              <a:gd name="connsiteX2" fmla="*/ 7568128 w 7568128"/>
              <a:gd name="connsiteY2" fmla="*/ 438519 h 438519"/>
              <a:gd name="connsiteX3" fmla="*/ 67154 w 7568128"/>
              <a:gd name="connsiteY3" fmla="*/ 435725 h 438519"/>
              <a:gd name="connsiteX4" fmla="*/ 0 w 7568128"/>
              <a:gd name="connsiteY4" fmla="*/ 26785 h 438519"/>
              <a:gd name="connsiteX0" fmla="*/ 0 w 7568128"/>
              <a:gd name="connsiteY0" fmla="*/ 26785 h 438519"/>
              <a:gd name="connsiteX1" fmla="*/ 7534351 w 7568128"/>
              <a:gd name="connsiteY1" fmla="*/ 0 h 438519"/>
              <a:gd name="connsiteX2" fmla="*/ 7568128 w 7568128"/>
              <a:gd name="connsiteY2" fmla="*/ 438519 h 438519"/>
              <a:gd name="connsiteX3" fmla="*/ 128920 w 7568128"/>
              <a:gd name="connsiteY3" fmla="*/ 429636 h 438519"/>
              <a:gd name="connsiteX4" fmla="*/ 0 w 7568128"/>
              <a:gd name="connsiteY4" fmla="*/ 26785 h 438519"/>
              <a:gd name="connsiteX0" fmla="*/ 0 w 7552619"/>
              <a:gd name="connsiteY0" fmla="*/ 26452 h 438519"/>
              <a:gd name="connsiteX1" fmla="*/ 7518842 w 7552619"/>
              <a:gd name="connsiteY1" fmla="*/ 0 h 438519"/>
              <a:gd name="connsiteX2" fmla="*/ 7552619 w 7552619"/>
              <a:gd name="connsiteY2" fmla="*/ 438519 h 438519"/>
              <a:gd name="connsiteX3" fmla="*/ 113411 w 7552619"/>
              <a:gd name="connsiteY3" fmla="*/ 429636 h 438519"/>
              <a:gd name="connsiteX4" fmla="*/ 0 w 7552619"/>
              <a:gd name="connsiteY4" fmla="*/ 26452 h 438519"/>
              <a:gd name="connsiteX0" fmla="*/ 0 w 7552619"/>
              <a:gd name="connsiteY0" fmla="*/ 26452 h 438519"/>
              <a:gd name="connsiteX1" fmla="*/ 7518842 w 7552619"/>
              <a:gd name="connsiteY1" fmla="*/ 0 h 438519"/>
              <a:gd name="connsiteX2" fmla="*/ 7552619 w 7552619"/>
              <a:gd name="connsiteY2" fmla="*/ 438519 h 438519"/>
              <a:gd name="connsiteX3" fmla="*/ 117496 w 7552619"/>
              <a:gd name="connsiteY3" fmla="*/ 296146 h 438519"/>
              <a:gd name="connsiteX4" fmla="*/ 0 w 7552619"/>
              <a:gd name="connsiteY4" fmla="*/ 26452 h 438519"/>
              <a:gd name="connsiteX0" fmla="*/ 0 w 7540307"/>
              <a:gd name="connsiteY0" fmla="*/ 26452 h 296146"/>
              <a:gd name="connsiteX1" fmla="*/ 7518842 w 7540307"/>
              <a:gd name="connsiteY1" fmla="*/ 0 h 296146"/>
              <a:gd name="connsiteX2" fmla="*/ 7540308 w 7540307"/>
              <a:gd name="connsiteY2" fmla="*/ 292558 h 296146"/>
              <a:gd name="connsiteX3" fmla="*/ 117496 w 7540307"/>
              <a:gd name="connsiteY3" fmla="*/ 296146 h 296146"/>
              <a:gd name="connsiteX4" fmla="*/ 0 w 7540307"/>
              <a:gd name="connsiteY4" fmla="*/ 26452 h 296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40307" h="296146">
                <a:moveTo>
                  <a:pt x="0" y="26452"/>
                </a:moveTo>
                <a:lnTo>
                  <a:pt x="7518842" y="0"/>
                </a:lnTo>
                <a:lnTo>
                  <a:pt x="7540308" y="292558"/>
                </a:lnTo>
                <a:lnTo>
                  <a:pt x="117496" y="296146"/>
                </a:lnTo>
                <a:lnTo>
                  <a:pt x="0" y="26452"/>
                </a:lnTo>
                <a:close/>
              </a:path>
            </a:pathLst>
          </a:custGeom>
          <a:gradFill>
            <a:gsLst>
              <a:gs pos="100000">
                <a:srgbClr val="6D6D6D">
                  <a:alpha val="0"/>
                </a:srgbClr>
              </a:gs>
              <a:gs pos="16000">
                <a:srgbClr val="238E26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216" name="TextBox 215"/>
          <p:cNvSpPr txBox="1"/>
          <p:nvPr/>
        </p:nvSpPr>
        <p:spPr>
          <a:xfrm>
            <a:off x="3892620" y="2281342"/>
            <a:ext cx="836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238E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</a:t>
            </a:r>
            <a:r>
              <a:rPr lang="en-US" sz="1600" b="1" baseline="30000" dirty="0" smtClean="0">
                <a:solidFill>
                  <a:srgbClr val="238E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+</a:t>
            </a:r>
            <a:r>
              <a:rPr lang="en-US" sz="1600" b="1" dirty="0" smtClean="0">
                <a:solidFill>
                  <a:srgbClr val="238E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</a:t>
            </a:r>
            <a:endParaRPr lang="en-US" sz="1600" b="1" dirty="0">
              <a:solidFill>
                <a:srgbClr val="238E2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217" name="Straight Connector 216"/>
          <p:cNvCxnSpPr/>
          <p:nvPr/>
        </p:nvCxnSpPr>
        <p:spPr>
          <a:xfrm>
            <a:off x="3405215" y="2321588"/>
            <a:ext cx="438610" cy="151848"/>
          </a:xfrm>
          <a:prstGeom prst="line">
            <a:avLst/>
          </a:prstGeom>
          <a:ln w="28575">
            <a:solidFill>
              <a:srgbClr val="238E26"/>
            </a:solidFill>
            <a:headEnd type="oval" w="med" len="med"/>
            <a:tailEnd type="oval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15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/>
      <p:bldP spid="5" grpId="0"/>
      <p:bldP spid="213" grpId="0"/>
      <p:bldP spid="225" grpId="0"/>
      <p:bldP spid="2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Trends in silicon photovoltaics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>
                <a:latin typeface="+mj-lt"/>
              </a:rPr>
              <a:pPr/>
              <a:t>14</a:t>
            </a:fld>
            <a:endParaRPr lang="en-US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0576" y="952323"/>
            <a:ext cx="263559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 smtClean="0"/>
              <a:t>Black silicon</a:t>
            </a:r>
          </a:p>
          <a:p>
            <a:pPr>
              <a:lnSpc>
                <a:spcPct val="200000"/>
              </a:lnSpc>
            </a:pPr>
            <a:r>
              <a:rPr lang="en-US" dirty="0"/>
              <a:t>New passivation </a:t>
            </a:r>
            <a:r>
              <a:rPr lang="en-US" dirty="0" smtClean="0"/>
              <a:t>materials</a:t>
            </a:r>
          </a:p>
          <a:p>
            <a:pPr>
              <a:lnSpc>
                <a:spcPct val="200000"/>
              </a:lnSpc>
            </a:pPr>
            <a:r>
              <a:rPr lang="en-US" dirty="0"/>
              <a:t>Passivating contacts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Many more …</a:t>
            </a:r>
            <a:endParaRPr lang="en-US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6479" y="1353871"/>
            <a:ext cx="5352829" cy="2569358"/>
            <a:chOff x="0" y="438522"/>
            <a:chExt cx="12191999" cy="5852159"/>
          </a:xfrm>
        </p:grpSpPr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8522"/>
              <a:ext cx="12191999" cy="5852159"/>
            </a:xfrm>
            <a:prstGeom prst="rect">
              <a:avLst/>
            </a:prstGeom>
          </p:spPr>
        </p:pic>
        <p:sp>
          <p:nvSpPr>
            <p:cNvPr id="99" name="Rectangle 5"/>
            <p:cNvSpPr/>
            <p:nvPr/>
          </p:nvSpPr>
          <p:spPr>
            <a:xfrm rot="224204">
              <a:off x="713862" y="3754996"/>
              <a:ext cx="7568128" cy="424407"/>
            </a:xfrm>
            <a:custGeom>
              <a:avLst/>
              <a:gdLst>
                <a:gd name="connsiteX0" fmla="*/ 0 w 7543745"/>
                <a:gd name="connsiteY0" fmla="*/ 0 h 403781"/>
                <a:gd name="connsiteX1" fmla="*/ 7543745 w 7543745"/>
                <a:gd name="connsiteY1" fmla="*/ 0 h 403781"/>
                <a:gd name="connsiteX2" fmla="*/ 7543745 w 7543745"/>
                <a:gd name="connsiteY2" fmla="*/ 403781 h 403781"/>
                <a:gd name="connsiteX3" fmla="*/ 0 w 7543745"/>
                <a:gd name="connsiteY3" fmla="*/ 403781 h 403781"/>
                <a:gd name="connsiteX4" fmla="*/ 0 w 7543745"/>
                <a:gd name="connsiteY4" fmla="*/ 0 h 403781"/>
                <a:gd name="connsiteX0" fmla="*/ 0 w 7568128"/>
                <a:gd name="connsiteY0" fmla="*/ 0 h 411734"/>
                <a:gd name="connsiteX1" fmla="*/ 7543745 w 7568128"/>
                <a:gd name="connsiteY1" fmla="*/ 0 h 411734"/>
                <a:gd name="connsiteX2" fmla="*/ 7568128 w 7568128"/>
                <a:gd name="connsiteY2" fmla="*/ 411734 h 411734"/>
                <a:gd name="connsiteX3" fmla="*/ 0 w 7568128"/>
                <a:gd name="connsiteY3" fmla="*/ 403781 h 411734"/>
                <a:gd name="connsiteX4" fmla="*/ 0 w 7568128"/>
                <a:gd name="connsiteY4" fmla="*/ 0 h 411734"/>
                <a:gd name="connsiteX0" fmla="*/ 0 w 7568128"/>
                <a:gd name="connsiteY0" fmla="*/ 0 h 411734"/>
                <a:gd name="connsiteX1" fmla="*/ 7543745 w 7568128"/>
                <a:gd name="connsiteY1" fmla="*/ 0 h 411734"/>
                <a:gd name="connsiteX2" fmla="*/ 7568128 w 7568128"/>
                <a:gd name="connsiteY2" fmla="*/ 411734 h 411734"/>
                <a:gd name="connsiteX3" fmla="*/ 67154 w 7568128"/>
                <a:gd name="connsiteY3" fmla="*/ 408940 h 411734"/>
                <a:gd name="connsiteX4" fmla="*/ 0 w 7568128"/>
                <a:gd name="connsiteY4" fmla="*/ 0 h 411734"/>
                <a:gd name="connsiteX0" fmla="*/ 0 w 7568128"/>
                <a:gd name="connsiteY0" fmla="*/ 12673 h 424407"/>
                <a:gd name="connsiteX1" fmla="*/ 7542917 w 7568128"/>
                <a:gd name="connsiteY1" fmla="*/ 0 h 424407"/>
                <a:gd name="connsiteX2" fmla="*/ 7568128 w 7568128"/>
                <a:gd name="connsiteY2" fmla="*/ 424407 h 424407"/>
                <a:gd name="connsiteX3" fmla="*/ 67154 w 7568128"/>
                <a:gd name="connsiteY3" fmla="*/ 421613 h 424407"/>
                <a:gd name="connsiteX4" fmla="*/ 0 w 7568128"/>
                <a:gd name="connsiteY4" fmla="*/ 12673 h 42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68128" h="424407">
                  <a:moveTo>
                    <a:pt x="0" y="12673"/>
                  </a:moveTo>
                  <a:lnTo>
                    <a:pt x="7542917" y="0"/>
                  </a:lnTo>
                  <a:lnTo>
                    <a:pt x="7568128" y="424407"/>
                  </a:lnTo>
                  <a:lnTo>
                    <a:pt x="67154" y="421613"/>
                  </a:lnTo>
                  <a:lnTo>
                    <a:pt x="0" y="12673"/>
                  </a:lnTo>
                  <a:close/>
                </a:path>
              </a:pathLst>
            </a:custGeom>
            <a:gradFill>
              <a:gsLst>
                <a:gs pos="100000">
                  <a:srgbClr val="6D6D6D">
                    <a:alpha val="0"/>
                  </a:srgbClr>
                </a:gs>
                <a:gs pos="16000">
                  <a:srgbClr val="238E26">
                    <a:alpha val="5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510982" y="588748"/>
              <a:ext cx="2639321" cy="70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8F8C94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metallization</a:t>
              </a:r>
              <a:endParaRPr lang="en-US" sz="1400" b="1" dirty="0">
                <a:solidFill>
                  <a:srgbClr val="8F8C9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6867369" y="687137"/>
              <a:ext cx="1205600" cy="771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>
                  <a:solidFill>
                    <a:srgbClr val="1829A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SiN</a:t>
              </a:r>
              <a:r>
                <a:rPr lang="en-US" sz="1600" b="1" baseline="-25000" dirty="0" err="1" smtClean="0">
                  <a:solidFill>
                    <a:srgbClr val="1829A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x</a:t>
              </a:r>
              <a:endParaRPr lang="en-US" sz="1600" b="1" baseline="-25000" dirty="0">
                <a:solidFill>
                  <a:srgbClr val="1829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89601" y="3886494"/>
              <a:ext cx="4370098" cy="771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c-Si wafer (textured)</a:t>
              </a:r>
              <a:endParaRPr lang="en-US" sz="1600" b="1" dirty="0"/>
            </a:p>
          </p:txBody>
        </p:sp>
        <p:cxnSp>
          <p:nvCxnSpPr>
            <p:cNvPr id="103" name="Straight Connector 102"/>
            <p:cNvCxnSpPr/>
            <p:nvPr/>
          </p:nvCxnSpPr>
          <p:spPr>
            <a:xfrm flipV="1">
              <a:off x="6595671" y="1161735"/>
              <a:ext cx="292027" cy="128027"/>
            </a:xfrm>
            <a:prstGeom prst="line">
              <a:avLst/>
            </a:prstGeom>
            <a:ln w="28575">
              <a:solidFill>
                <a:srgbClr val="1829A6"/>
              </a:solidFill>
              <a:headEnd type="oval" w="med" len="med"/>
              <a:tailEnd type="oval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8218955" y="1139204"/>
              <a:ext cx="292027" cy="128027"/>
            </a:xfrm>
            <a:prstGeom prst="line">
              <a:avLst/>
            </a:prstGeom>
            <a:ln w="28575">
              <a:solidFill>
                <a:srgbClr val="8F8C94"/>
              </a:solidFill>
              <a:headEnd type="oval" w="med" len="med"/>
              <a:tailEnd type="oval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6905253" y="4794671"/>
              <a:ext cx="1886184" cy="260811"/>
            </a:xfrm>
            <a:prstGeom prst="line">
              <a:avLst/>
            </a:prstGeom>
            <a:ln w="28575">
              <a:solidFill>
                <a:srgbClr val="C00000"/>
              </a:solidFill>
              <a:headEnd type="oval" w="med" len="med"/>
              <a:tailEnd type="oval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/>
          </p:nvSpPr>
          <p:spPr>
            <a:xfrm>
              <a:off x="8791436" y="4916547"/>
              <a:ext cx="2272604" cy="771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local </a:t>
              </a:r>
              <a:r>
                <a:rPr lang="en-US" sz="1600" b="1" i="1" dirty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</a:t>
              </a:r>
              <a:r>
                <a:rPr lang="en-US" sz="1600" b="1" baseline="30000" dirty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+</a:t>
              </a:r>
              <a:r>
                <a:rPr lang="en-US" sz="1600" b="1" dirty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en-US" sz="1600" b="1" dirty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Si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8791436" y="4058135"/>
              <a:ext cx="1240216" cy="70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>
                  <a:solidFill>
                    <a:srgbClr val="238E2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n</a:t>
              </a:r>
              <a:r>
                <a:rPr lang="en-US" sz="1400" b="1" baseline="30000" dirty="0" smtClean="0">
                  <a:solidFill>
                    <a:srgbClr val="238E2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+</a:t>
              </a:r>
              <a:r>
                <a:rPr lang="en-US" sz="1400" b="1" dirty="0" smtClean="0">
                  <a:solidFill>
                    <a:srgbClr val="238E2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Si</a:t>
              </a:r>
              <a:endParaRPr lang="en-US" sz="1400" b="1" dirty="0">
                <a:solidFill>
                  <a:srgbClr val="238E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97" name="Straight Connector 196"/>
            <p:cNvCxnSpPr/>
            <p:nvPr/>
          </p:nvCxnSpPr>
          <p:spPr>
            <a:xfrm>
              <a:off x="8140936" y="4058136"/>
              <a:ext cx="650501" cy="225206"/>
            </a:xfrm>
            <a:prstGeom prst="line">
              <a:avLst/>
            </a:prstGeom>
            <a:ln w="28575">
              <a:solidFill>
                <a:srgbClr val="238E26"/>
              </a:solidFill>
              <a:headEnd type="oval" w="med" len="med"/>
              <a:tailEnd type="oval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1" name="Chord 50"/>
            <p:cNvSpPr/>
            <p:nvPr/>
          </p:nvSpPr>
          <p:spPr>
            <a:xfrm rot="6622458">
              <a:off x="6607336" y="4411737"/>
              <a:ext cx="560726" cy="941558"/>
            </a:xfrm>
            <a:custGeom>
              <a:avLst/>
              <a:gdLst>
                <a:gd name="connsiteX0" fmla="*/ 143752 w 210877"/>
                <a:gd name="connsiteY0" fmla="*/ 130895 h 135527"/>
                <a:gd name="connsiteX1" fmla="*/ 63921 w 210877"/>
                <a:gd name="connsiteY1" fmla="*/ 130053 h 135527"/>
                <a:gd name="connsiteX2" fmla="*/ 2816 w 210877"/>
                <a:gd name="connsiteY2" fmla="*/ 52205 h 135527"/>
                <a:gd name="connsiteX3" fmla="*/ 85790 w 210877"/>
                <a:gd name="connsiteY3" fmla="*/ 1186 h 135527"/>
                <a:gd name="connsiteX4" fmla="*/ 143752 w 210877"/>
                <a:gd name="connsiteY4" fmla="*/ 130895 h 135527"/>
                <a:gd name="connsiteX0" fmla="*/ 140209 w 140209"/>
                <a:gd name="connsiteY0" fmla="*/ 129709 h 135380"/>
                <a:gd name="connsiteX1" fmla="*/ 60378 w 140209"/>
                <a:gd name="connsiteY1" fmla="*/ 128867 h 135380"/>
                <a:gd name="connsiteX2" fmla="*/ 1852 w 140209"/>
                <a:gd name="connsiteY2" fmla="*/ 71200 h 135380"/>
                <a:gd name="connsiteX3" fmla="*/ 82247 w 140209"/>
                <a:gd name="connsiteY3" fmla="*/ 0 h 135380"/>
                <a:gd name="connsiteX4" fmla="*/ 140209 w 140209"/>
                <a:gd name="connsiteY4" fmla="*/ 129709 h 135380"/>
                <a:gd name="connsiteX0" fmla="*/ 138357 w 138357"/>
                <a:gd name="connsiteY0" fmla="*/ 129709 h 135380"/>
                <a:gd name="connsiteX1" fmla="*/ 58526 w 138357"/>
                <a:gd name="connsiteY1" fmla="*/ 128867 h 135380"/>
                <a:gd name="connsiteX2" fmla="*/ 0 w 138357"/>
                <a:gd name="connsiteY2" fmla="*/ 71200 h 135380"/>
                <a:gd name="connsiteX3" fmla="*/ 80395 w 138357"/>
                <a:gd name="connsiteY3" fmla="*/ 0 h 135380"/>
                <a:gd name="connsiteX4" fmla="*/ 138357 w 138357"/>
                <a:gd name="connsiteY4" fmla="*/ 129709 h 135380"/>
                <a:gd name="connsiteX0" fmla="*/ 138357 w 138357"/>
                <a:gd name="connsiteY0" fmla="*/ 129709 h 133846"/>
                <a:gd name="connsiteX1" fmla="*/ 64843 w 138357"/>
                <a:gd name="connsiteY1" fmla="*/ 125532 h 133846"/>
                <a:gd name="connsiteX2" fmla="*/ 0 w 138357"/>
                <a:gd name="connsiteY2" fmla="*/ 71200 h 133846"/>
                <a:gd name="connsiteX3" fmla="*/ 80395 w 138357"/>
                <a:gd name="connsiteY3" fmla="*/ 0 h 133846"/>
                <a:gd name="connsiteX4" fmla="*/ 138357 w 138357"/>
                <a:gd name="connsiteY4" fmla="*/ 129709 h 133846"/>
                <a:gd name="connsiteX0" fmla="*/ 133035 w 133035"/>
                <a:gd name="connsiteY0" fmla="*/ 129709 h 133853"/>
                <a:gd name="connsiteX1" fmla="*/ 59521 w 133035"/>
                <a:gd name="connsiteY1" fmla="*/ 125532 h 133853"/>
                <a:gd name="connsiteX2" fmla="*/ 0 w 133035"/>
                <a:gd name="connsiteY2" fmla="*/ 71083 h 133853"/>
                <a:gd name="connsiteX3" fmla="*/ 75073 w 133035"/>
                <a:gd name="connsiteY3" fmla="*/ 0 h 133853"/>
                <a:gd name="connsiteX4" fmla="*/ 133035 w 133035"/>
                <a:gd name="connsiteY4" fmla="*/ 129709 h 13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035" h="133853">
                  <a:moveTo>
                    <a:pt x="133035" y="129709"/>
                  </a:moveTo>
                  <a:cubicBezTo>
                    <a:pt x="107282" y="136165"/>
                    <a:pt x="81693" y="135303"/>
                    <a:pt x="59521" y="125532"/>
                  </a:cubicBezTo>
                  <a:cubicBezTo>
                    <a:pt x="37349" y="115761"/>
                    <a:pt x="13979" y="111078"/>
                    <a:pt x="0" y="71083"/>
                  </a:cubicBezTo>
                  <a:cubicBezTo>
                    <a:pt x="9559" y="45040"/>
                    <a:pt x="34168" y="4986"/>
                    <a:pt x="75073" y="0"/>
                  </a:cubicBezTo>
                  <a:lnTo>
                    <a:pt x="133035" y="12970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alpha val="55000"/>
                  </a:srgbClr>
                </a:gs>
                <a:gs pos="57000">
                  <a:srgbClr val="C00000">
                    <a:alpha val="2000"/>
                  </a:srgbClr>
                </a:gs>
                <a:gs pos="39000">
                  <a:srgbClr val="C00000">
                    <a:alpha val="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02" name="Chord 50"/>
            <p:cNvSpPr/>
            <p:nvPr/>
          </p:nvSpPr>
          <p:spPr>
            <a:xfrm rot="6622458">
              <a:off x="4969035" y="4280652"/>
              <a:ext cx="560726" cy="941558"/>
            </a:xfrm>
            <a:custGeom>
              <a:avLst/>
              <a:gdLst>
                <a:gd name="connsiteX0" fmla="*/ 143752 w 210877"/>
                <a:gd name="connsiteY0" fmla="*/ 130895 h 135527"/>
                <a:gd name="connsiteX1" fmla="*/ 63921 w 210877"/>
                <a:gd name="connsiteY1" fmla="*/ 130053 h 135527"/>
                <a:gd name="connsiteX2" fmla="*/ 2816 w 210877"/>
                <a:gd name="connsiteY2" fmla="*/ 52205 h 135527"/>
                <a:gd name="connsiteX3" fmla="*/ 85790 w 210877"/>
                <a:gd name="connsiteY3" fmla="*/ 1186 h 135527"/>
                <a:gd name="connsiteX4" fmla="*/ 143752 w 210877"/>
                <a:gd name="connsiteY4" fmla="*/ 130895 h 135527"/>
                <a:gd name="connsiteX0" fmla="*/ 140209 w 140209"/>
                <a:gd name="connsiteY0" fmla="*/ 129709 h 135380"/>
                <a:gd name="connsiteX1" fmla="*/ 60378 w 140209"/>
                <a:gd name="connsiteY1" fmla="*/ 128867 h 135380"/>
                <a:gd name="connsiteX2" fmla="*/ 1852 w 140209"/>
                <a:gd name="connsiteY2" fmla="*/ 71200 h 135380"/>
                <a:gd name="connsiteX3" fmla="*/ 82247 w 140209"/>
                <a:gd name="connsiteY3" fmla="*/ 0 h 135380"/>
                <a:gd name="connsiteX4" fmla="*/ 140209 w 140209"/>
                <a:gd name="connsiteY4" fmla="*/ 129709 h 135380"/>
                <a:gd name="connsiteX0" fmla="*/ 138357 w 138357"/>
                <a:gd name="connsiteY0" fmla="*/ 129709 h 135380"/>
                <a:gd name="connsiteX1" fmla="*/ 58526 w 138357"/>
                <a:gd name="connsiteY1" fmla="*/ 128867 h 135380"/>
                <a:gd name="connsiteX2" fmla="*/ 0 w 138357"/>
                <a:gd name="connsiteY2" fmla="*/ 71200 h 135380"/>
                <a:gd name="connsiteX3" fmla="*/ 80395 w 138357"/>
                <a:gd name="connsiteY3" fmla="*/ 0 h 135380"/>
                <a:gd name="connsiteX4" fmla="*/ 138357 w 138357"/>
                <a:gd name="connsiteY4" fmla="*/ 129709 h 135380"/>
                <a:gd name="connsiteX0" fmla="*/ 138357 w 138357"/>
                <a:gd name="connsiteY0" fmla="*/ 129709 h 133846"/>
                <a:gd name="connsiteX1" fmla="*/ 64843 w 138357"/>
                <a:gd name="connsiteY1" fmla="*/ 125532 h 133846"/>
                <a:gd name="connsiteX2" fmla="*/ 0 w 138357"/>
                <a:gd name="connsiteY2" fmla="*/ 71200 h 133846"/>
                <a:gd name="connsiteX3" fmla="*/ 80395 w 138357"/>
                <a:gd name="connsiteY3" fmla="*/ 0 h 133846"/>
                <a:gd name="connsiteX4" fmla="*/ 138357 w 138357"/>
                <a:gd name="connsiteY4" fmla="*/ 129709 h 133846"/>
                <a:gd name="connsiteX0" fmla="*/ 133035 w 133035"/>
                <a:gd name="connsiteY0" fmla="*/ 129709 h 133853"/>
                <a:gd name="connsiteX1" fmla="*/ 59521 w 133035"/>
                <a:gd name="connsiteY1" fmla="*/ 125532 h 133853"/>
                <a:gd name="connsiteX2" fmla="*/ 0 w 133035"/>
                <a:gd name="connsiteY2" fmla="*/ 71083 h 133853"/>
                <a:gd name="connsiteX3" fmla="*/ 75073 w 133035"/>
                <a:gd name="connsiteY3" fmla="*/ 0 h 133853"/>
                <a:gd name="connsiteX4" fmla="*/ 133035 w 133035"/>
                <a:gd name="connsiteY4" fmla="*/ 129709 h 13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035" h="133853">
                  <a:moveTo>
                    <a:pt x="133035" y="129709"/>
                  </a:moveTo>
                  <a:cubicBezTo>
                    <a:pt x="107282" y="136165"/>
                    <a:pt x="81693" y="135303"/>
                    <a:pt x="59521" y="125532"/>
                  </a:cubicBezTo>
                  <a:cubicBezTo>
                    <a:pt x="37349" y="115761"/>
                    <a:pt x="13979" y="111078"/>
                    <a:pt x="0" y="71083"/>
                  </a:cubicBezTo>
                  <a:cubicBezTo>
                    <a:pt x="9559" y="45040"/>
                    <a:pt x="34168" y="4986"/>
                    <a:pt x="75073" y="0"/>
                  </a:cubicBezTo>
                  <a:lnTo>
                    <a:pt x="133035" y="12970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alpha val="55000"/>
                  </a:srgbClr>
                </a:gs>
                <a:gs pos="57000">
                  <a:srgbClr val="C00000">
                    <a:alpha val="2000"/>
                  </a:srgbClr>
                </a:gs>
                <a:gs pos="39000">
                  <a:srgbClr val="C00000">
                    <a:alpha val="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03" name="Chord 50"/>
            <p:cNvSpPr/>
            <p:nvPr/>
          </p:nvSpPr>
          <p:spPr>
            <a:xfrm rot="6622458">
              <a:off x="3369120" y="4157977"/>
              <a:ext cx="560726" cy="941558"/>
            </a:xfrm>
            <a:custGeom>
              <a:avLst/>
              <a:gdLst>
                <a:gd name="connsiteX0" fmla="*/ 143752 w 210877"/>
                <a:gd name="connsiteY0" fmla="*/ 130895 h 135527"/>
                <a:gd name="connsiteX1" fmla="*/ 63921 w 210877"/>
                <a:gd name="connsiteY1" fmla="*/ 130053 h 135527"/>
                <a:gd name="connsiteX2" fmla="*/ 2816 w 210877"/>
                <a:gd name="connsiteY2" fmla="*/ 52205 h 135527"/>
                <a:gd name="connsiteX3" fmla="*/ 85790 w 210877"/>
                <a:gd name="connsiteY3" fmla="*/ 1186 h 135527"/>
                <a:gd name="connsiteX4" fmla="*/ 143752 w 210877"/>
                <a:gd name="connsiteY4" fmla="*/ 130895 h 135527"/>
                <a:gd name="connsiteX0" fmla="*/ 140209 w 140209"/>
                <a:gd name="connsiteY0" fmla="*/ 129709 h 135380"/>
                <a:gd name="connsiteX1" fmla="*/ 60378 w 140209"/>
                <a:gd name="connsiteY1" fmla="*/ 128867 h 135380"/>
                <a:gd name="connsiteX2" fmla="*/ 1852 w 140209"/>
                <a:gd name="connsiteY2" fmla="*/ 71200 h 135380"/>
                <a:gd name="connsiteX3" fmla="*/ 82247 w 140209"/>
                <a:gd name="connsiteY3" fmla="*/ 0 h 135380"/>
                <a:gd name="connsiteX4" fmla="*/ 140209 w 140209"/>
                <a:gd name="connsiteY4" fmla="*/ 129709 h 135380"/>
                <a:gd name="connsiteX0" fmla="*/ 138357 w 138357"/>
                <a:gd name="connsiteY0" fmla="*/ 129709 h 135380"/>
                <a:gd name="connsiteX1" fmla="*/ 58526 w 138357"/>
                <a:gd name="connsiteY1" fmla="*/ 128867 h 135380"/>
                <a:gd name="connsiteX2" fmla="*/ 0 w 138357"/>
                <a:gd name="connsiteY2" fmla="*/ 71200 h 135380"/>
                <a:gd name="connsiteX3" fmla="*/ 80395 w 138357"/>
                <a:gd name="connsiteY3" fmla="*/ 0 h 135380"/>
                <a:gd name="connsiteX4" fmla="*/ 138357 w 138357"/>
                <a:gd name="connsiteY4" fmla="*/ 129709 h 135380"/>
                <a:gd name="connsiteX0" fmla="*/ 138357 w 138357"/>
                <a:gd name="connsiteY0" fmla="*/ 129709 h 133846"/>
                <a:gd name="connsiteX1" fmla="*/ 64843 w 138357"/>
                <a:gd name="connsiteY1" fmla="*/ 125532 h 133846"/>
                <a:gd name="connsiteX2" fmla="*/ 0 w 138357"/>
                <a:gd name="connsiteY2" fmla="*/ 71200 h 133846"/>
                <a:gd name="connsiteX3" fmla="*/ 80395 w 138357"/>
                <a:gd name="connsiteY3" fmla="*/ 0 h 133846"/>
                <a:gd name="connsiteX4" fmla="*/ 138357 w 138357"/>
                <a:gd name="connsiteY4" fmla="*/ 129709 h 133846"/>
                <a:gd name="connsiteX0" fmla="*/ 133035 w 133035"/>
                <a:gd name="connsiteY0" fmla="*/ 129709 h 133853"/>
                <a:gd name="connsiteX1" fmla="*/ 59521 w 133035"/>
                <a:gd name="connsiteY1" fmla="*/ 125532 h 133853"/>
                <a:gd name="connsiteX2" fmla="*/ 0 w 133035"/>
                <a:gd name="connsiteY2" fmla="*/ 71083 h 133853"/>
                <a:gd name="connsiteX3" fmla="*/ 75073 w 133035"/>
                <a:gd name="connsiteY3" fmla="*/ 0 h 133853"/>
                <a:gd name="connsiteX4" fmla="*/ 133035 w 133035"/>
                <a:gd name="connsiteY4" fmla="*/ 129709 h 13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035" h="133853">
                  <a:moveTo>
                    <a:pt x="133035" y="129709"/>
                  </a:moveTo>
                  <a:cubicBezTo>
                    <a:pt x="107282" y="136165"/>
                    <a:pt x="81693" y="135303"/>
                    <a:pt x="59521" y="125532"/>
                  </a:cubicBezTo>
                  <a:cubicBezTo>
                    <a:pt x="37349" y="115761"/>
                    <a:pt x="13979" y="111078"/>
                    <a:pt x="0" y="71083"/>
                  </a:cubicBezTo>
                  <a:cubicBezTo>
                    <a:pt x="9559" y="45040"/>
                    <a:pt x="34168" y="4986"/>
                    <a:pt x="75073" y="0"/>
                  </a:cubicBezTo>
                  <a:lnTo>
                    <a:pt x="133035" y="12970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alpha val="55000"/>
                  </a:srgbClr>
                </a:gs>
                <a:gs pos="57000">
                  <a:srgbClr val="C00000">
                    <a:alpha val="2000"/>
                  </a:srgbClr>
                </a:gs>
                <a:gs pos="39000">
                  <a:srgbClr val="C00000">
                    <a:alpha val="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04" name="Chord 50"/>
            <p:cNvSpPr/>
            <p:nvPr/>
          </p:nvSpPr>
          <p:spPr>
            <a:xfrm rot="6622458">
              <a:off x="1783174" y="4014083"/>
              <a:ext cx="560726" cy="941558"/>
            </a:xfrm>
            <a:custGeom>
              <a:avLst/>
              <a:gdLst>
                <a:gd name="connsiteX0" fmla="*/ 143752 w 210877"/>
                <a:gd name="connsiteY0" fmla="*/ 130895 h 135527"/>
                <a:gd name="connsiteX1" fmla="*/ 63921 w 210877"/>
                <a:gd name="connsiteY1" fmla="*/ 130053 h 135527"/>
                <a:gd name="connsiteX2" fmla="*/ 2816 w 210877"/>
                <a:gd name="connsiteY2" fmla="*/ 52205 h 135527"/>
                <a:gd name="connsiteX3" fmla="*/ 85790 w 210877"/>
                <a:gd name="connsiteY3" fmla="*/ 1186 h 135527"/>
                <a:gd name="connsiteX4" fmla="*/ 143752 w 210877"/>
                <a:gd name="connsiteY4" fmla="*/ 130895 h 135527"/>
                <a:gd name="connsiteX0" fmla="*/ 140209 w 140209"/>
                <a:gd name="connsiteY0" fmla="*/ 129709 h 135380"/>
                <a:gd name="connsiteX1" fmla="*/ 60378 w 140209"/>
                <a:gd name="connsiteY1" fmla="*/ 128867 h 135380"/>
                <a:gd name="connsiteX2" fmla="*/ 1852 w 140209"/>
                <a:gd name="connsiteY2" fmla="*/ 71200 h 135380"/>
                <a:gd name="connsiteX3" fmla="*/ 82247 w 140209"/>
                <a:gd name="connsiteY3" fmla="*/ 0 h 135380"/>
                <a:gd name="connsiteX4" fmla="*/ 140209 w 140209"/>
                <a:gd name="connsiteY4" fmla="*/ 129709 h 135380"/>
                <a:gd name="connsiteX0" fmla="*/ 138357 w 138357"/>
                <a:gd name="connsiteY0" fmla="*/ 129709 h 135380"/>
                <a:gd name="connsiteX1" fmla="*/ 58526 w 138357"/>
                <a:gd name="connsiteY1" fmla="*/ 128867 h 135380"/>
                <a:gd name="connsiteX2" fmla="*/ 0 w 138357"/>
                <a:gd name="connsiteY2" fmla="*/ 71200 h 135380"/>
                <a:gd name="connsiteX3" fmla="*/ 80395 w 138357"/>
                <a:gd name="connsiteY3" fmla="*/ 0 h 135380"/>
                <a:gd name="connsiteX4" fmla="*/ 138357 w 138357"/>
                <a:gd name="connsiteY4" fmla="*/ 129709 h 135380"/>
                <a:gd name="connsiteX0" fmla="*/ 138357 w 138357"/>
                <a:gd name="connsiteY0" fmla="*/ 129709 h 133846"/>
                <a:gd name="connsiteX1" fmla="*/ 64843 w 138357"/>
                <a:gd name="connsiteY1" fmla="*/ 125532 h 133846"/>
                <a:gd name="connsiteX2" fmla="*/ 0 w 138357"/>
                <a:gd name="connsiteY2" fmla="*/ 71200 h 133846"/>
                <a:gd name="connsiteX3" fmla="*/ 80395 w 138357"/>
                <a:gd name="connsiteY3" fmla="*/ 0 h 133846"/>
                <a:gd name="connsiteX4" fmla="*/ 138357 w 138357"/>
                <a:gd name="connsiteY4" fmla="*/ 129709 h 133846"/>
                <a:gd name="connsiteX0" fmla="*/ 133035 w 133035"/>
                <a:gd name="connsiteY0" fmla="*/ 129709 h 133853"/>
                <a:gd name="connsiteX1" fmla="*/ 59521 w 133035"/>
                <a:gd name="connsiteY1" fmla="*/ 125532 h 133853"/>
                <a:gd name="connsiteX2" fmla="*/ 0 w 133035"/>
                <a:gd name="connsiteY2" fmla="*/ 71083 h 133853"/>
                <a:gd name="connsiteX3" fmla="*/ 75073 w 133035"/>
                <a:gd name="connsiteY3" fmla="*/ 0 h 133853"/>
                <a:gd name="connsiteX4" fmla="*/ 133035 w 133035"/>
                <a:gd name="connsiteY4" fmla="*/ 129709 h 13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035" h="133853">
                  <a:moveTo>
                    <a:pt x="133035" y="129709"/>
                  </a:moveTo>
                  <a:cubicBezTo>
                    <a:pt x="107282" y="136165"/>
                    <a:pt x="81693" y="135303"/>
                    <a:pt x="59521" y="125532"/>
                  </a:cubicBezTo>
                  <a:cubicBezTo>
                    <a:pt x="37349" y="115761"/>
                    <a:pt x="13979" y="111078"/>
                    <a:pt x="0" y="71083"/>
                  </a:cubicBezTo>
                  <a:cubicBezTo>
                    <a:pt x="9559" y="45040"/>
                    <a:pt x="34168" y="4986"/>
                    <a:pt x="75073" y="0"/>
                  </a:cubicBezTo>
                  <a:lnTo>
                    <a:pt x="133035" y="12970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alpha val="55000"/>
                  </a:srgbClr>
                </a:gs>
                <a:gs pos="57000">
                  <a:srgbClr val="C00000">
                    <a:alpha val="2000"/>
                  </a:srgbClr>
                </a:gs>
                <a:gs pos="39000">
                  <a:srgbClr val="C00000">
                    <a:alpha val="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cxnSp>
        <p:nvCxnSpPr>
          <p:cNvPr id="205" name="Straight Connector 204"/>
          <p:cNvCxnSpPr/>
          <p:nvPr/>
        </p:nvCxnSpPr>
        <p:spPr>
          <a:xfrm>
            <a:off x="2550688" y="3418814"/>
            <a:ext cx="258625" cy="484148"/>
          </a:xfrm>
          <a:prstGeom prst="line">
            <a:avLst/>
          </a:prstGeom>
          <a:ln w="28575">
            <a:solidFill>
              <a:srgbClr val="009695"/>
            </a:solidFill>
            <a:headEnd type="oval" w="med" len="med"/>
            <a:tailEnd type="oval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/>
          <p:cNvSpPr txBox="1"/>
          <p:nvPr/>
        </p:nvSpPr>
        <p:spPr>
          <a:xfrm>
            <a:off x="2860312" y="3780071"/>
            <a:ext cx="1664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969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</a:t>
            </a:r>
            <a:r>
              <a:rPr lang="en-US" sz="1600" b="1" baseline="-25000" dirty="0" smtClean="0">
                <a:solidFill>
                  <a:srgbClr val="00969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r>
              <a:rPr lang="en-US" sz="1600" b="1" dirty="0" smtClean="0">
                <a:solidFill>
                  <a:srgbClr val="00969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  <a:r>
              <a:rPr lang="en-US" sz="1600" b="1" baseline="-25000" dirty="0" smtClean="0">
                <a:solidFill>
                  <a:srgbClr val="00969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r>
              <a:rPr lang="en-US" sz="1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</a:t>
            </a:r>
            <a:r>
              <a:rPr lang="en-US" sz="1600" b="1" dirty="0" err="1" smtClean="0">
                <a:solidFill>
                  <a:srgbClr val="1829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SiN</a:t>
            </a:r>
            <a:r>
              <a:rPr lang="en-US" sz="1600" b="1" baseline="-25000" dirty="0" err="1" smtClean="0">
                <a:solidFill>
                  <a:srgbClr val="1829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  <a:r>
              <a:rPr lang="en-US" sz="1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stacks</a:t>
            </a:r>
            <a:endParaRPr lang="en-US" sz="1600" b="1" baseline="-25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7" name="Picture 2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982" y="155219"/>
            <a:ext cx="907398" cy="12556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550507" y="1585331"/>
            <a:ext cx="1377084" cy="959729"/>
            <a:chOff x="3237977" y="1822310"/>
            <a:chExt cx="1934515" cy="134821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 rotWithShape="1">
            <a:blip r:embed="rId4"/>
            <a:srcRect b="18593"/>
            <a:stretch/>
          </p:blipFill>
          <p:spPr>
            <a:xfrm>
              <a:off x="3265588" y="1822310"/>
              <a:ext cx="1906904" cy="1348218"/>
            </a:xfrm>
            <a:prstGeom prst="rect">
              <a:avLst/>
            </a:prstGeom>
          </p:spPr>
        </p:pic>
        <p:sp>
          <p:nvSpPr>
            <p:cNvPr id="209" name="TextBox 208"/>
            <p:cNvSpPr txBox="1"/>
            <p:nvPr/>
          </p:nvSpPr>
          <p:spPr>
            <a:xfrm>
              <a:off x="3237977" y="1930291"/>
              <a:ext cx="546089" cy="383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</a:t>
              </a:r>
              <a:r>
                <a:rPr lang="en-US" sz="1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-Si</a:t>
              </a:r>
              <a:endPara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3237977" y="2250650"/>
              <a:ext cx="594782" cy="383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SiO</a:t>
              </a:r>
              <a:r>
                <a:rPr lang="en-US" sz="1400" baseline="-25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x</a:t>
              </a:r>
              <a:endPara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3237977" y="2479427"/>
              <a:ext cx="602778" cy="383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TiO</a:t>
              </a:r>
              <a:r>
                <a:rPr lang="en-US" sz="1400" baseline="-250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x</a:t>
              </a:r>
              <a:endPara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7069514" y="2815377"/>
            <a:ext cx="1858737" cy="1418863"/>
            <a:chOff x="5362570" y="777657"/>
            <a:chExt cx="5308016" cy="4051862"/>
          </a:xfrm>
        </p:grpSpPr>
        <p:pic>
          <p:nvPicPr>
            <p:cNvPr id="213" name="Picture 2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53"/>
            <a:stretch/>
          </p:blipFill>
          <p:spPr>
            <a:xfrm>
              <a:off x="5362570" y="777659"/>
              <a:ext cx="5305430" cy="398373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4" name="Rectangle 213"/>
            <p:cNvSpPr/>
            <p:nvPr/>
          </p:nvSpPr>
          <p:spPr>
            <a:xfrm rot="10800000">
              <a:off x="5362571" y="777657"/>
              <a:ext cx="5308015" cy="398373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2000">
                  <a:srgbClr val="0070C0">
                    <a:alpha val="41000"/>
                  </a:srgbClr>
                </a:gs>
                <a:gs pos="67000">
                  <a:srgbClr val="00B050">
                    <a:alpha val="41000"/>
                  </a:srgbClr>
                </a:gs>
                <a:gs pos="31000">
                  <a:srgbClr val="00B050">
                    <a:alpha val="41000"/>
                  </a:srgbClr>
                </a:gs>
                <a:gs pos="25000">
                  <a:schemeClr val="bg1">
                    <a:alpha val="0"/>
                  </a:schemeClr>
                </a:gs>
                <a:gs pos="30000">
                  <a:srgbClr val="FFFF00">
                    <a:alpha val="26000"/>
                  </a:srgbClr>
                </a:gs>
                <a:gs pos="27000">
                  <a:srgbClr val="FFFF00">
                    <a:alpha val="26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5362573" y="3950597"/>
              <a:ext cx="1250630" cy="8789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</a:t>
              </a:r>
              <a:r>
                <a:rPr lang="en-US" sz="1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-Si</a:t>
              </a:r>
              <a:endPara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5362573" y="3171279"/>
              <a:ext cx="1362146" cy="8789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SiO</a:t>
              </a:r>
              <a:r>
                <a:rPr lang="en-US" sz="1400" baseline="-25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x</a:t>
              </a:r>
              <a:endPara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5362573" y="2384805"/>
              <a:ext cx="1913304" cy="8789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Poly-Si</a:t>
              </a:r>
              <a:endPara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5362573" y="992661"/>
              <a:ext cx="2573593" cy="8789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ALD Al</a:t>
              </a:r>
              <a:r>
                <a:rPr lang="en-US" sz="1400" baseline="-25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  <a:r>
                <a:rPr lang="en-US" sz="1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O</a:t>
              </a:r>
              <a:r>
                <a:rPr lang="en-US" sz="1400" baseline="-25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  <a:endParaRPr lang="en-US" sz="1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998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ALD for passivation of black silicon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023" y="4245698"/>
            <a:ext cx="3954635" cy="390343"/>
          </a:xfrm>
        </p:spPr>
        <p:txBody>
          <a:bodyPr/>
          <a:lstStyle/>
          <a:p>
            <a:r>
              <a:rPr lang="en-US" b="1" dirty="0" smtClean="0"/>
              <a:t>Black silicon: </a:t>
            </a:r>
            <a:r>
              <a:rPr lang="en-US" dirty="0" err="1" smtClean="0"/>
              <a:t>Nanotextured</a:t>
            </a:r>
            <a:r>
              <a:rPr lang="en-US" dirty="0" smtClean="0"/>
              <a:t> surface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69318" y="4642795"/>
            <a:ext cx="382814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H</a:t>
            </a:r>
            <a:r>
              <a:rPr lang="en-US" sz="1100" dirty="0"/>
              <a:t>. </a:t>
            </a:r>
            <a:r>
              <a:rPr lang="en-US" sz="1100" dirty="0" err="1"/>
              <a:t>Savin</a:t>
            </a:r>
            <a:r>
              <a:rPr lang="en-US" sz="1100" dirty="0"/>
              <a:t> </a:t>
            </a:r>
            <a:r>
              <a:rPr lang="en-US" sz="1100" i="1" dirty="0"/>
              <a:t>et al.</a:t>
            </a:r>
            <a:r>
              <a:rPr lang="en-US" sz="1100" dirty="0"/>
              <a:t>, </a:t>
            </a:r>
            <a:r>
              <a:rPr lang="en-US" sz="1100" i="1" dirty="0" smtClean="0"/>
              <a:t>Nat</a:t>
            </a:r>
            <a:r>
              <a:rPr lang="en-US" sz="1100" i="1" dirty="0"/>
              <a:t>. </a:t>
            </a:r>
            <a:r>
              <a:rPr lang="en-US" sz="1100" i="1" dirty="0" err="1"/>
              <a:t>Nanotechnol</a:t>
            </a:r>
            <a:r>
              <a:rPr lang="en-US" sz="1100" i="1" dirty="0"/>
              <a:t>.</a:t>
            </a:r>
            <a:r>
              <a:rPr lang="en-US" sz="1100" dirty="0"/>
              <a:t>, </a:t>
            </a:r>
            <a:r>
              <a:rPr lang="en-US" sz="1100" dirty="0" smtClean="0"/>
              <a:t> </a:t>
            </a:r>
            <a:r>
              <a:rPr lang="en-US" sz="1100" dirty="0"/>
              <a:t>10, </a:t>
            </a:r>
            <a:r>
              <a:rPr lang="en-US" sz="1100" dirty="0" smtClean="0"/>
              <a:t> </a:t>
            </a:r>
            <a:r>
              <a:rPr lang="en-US" sz="1100" dirty="0"/>
              <a:t>7</a:t>
            </a:r>
            <a:r>
              <a:rPr lang="en-US" sz="1100" dirty="0" smtClean="0"/>
              <a:t>, </a:t>
            </a:r>
            <a:r>
              <a:rPr lang="en-US" sz="1100" dirty="0"/>
              <a:t>624–628, </a:t>
            </a:r>
            <a:r>
              <a:rPr lang="en-US" sz="1100" dirty="0" smtClean="0"/>
              <a:t>2015.</a:t>
            </a:r>
          </a:p>
          <a:p>
            <a:r>
              <a:rPr lang="en-US" sz="1100" dirty="0" smtClean="0"/>
              <a:t>van de Loo </a:t>
            </a:r>
            <a:r>
              <a:rPr lang="en-US" sz="1100" i="1" dirty="0" smtClean="0"/>
              <a:t>et al.</a:t>
            </a:r>
            <a:r>
              <a:rPr lang="en-US" sz="1100" dirty="0" smtClean="0"/>
              <a:t>, </a:t>
            </a:r>
            <a:r>
              <a:rPr lang="fr-FR" sz="1100" i="1" dirty="0" err="1"/>
              <a:t>Appl</a:t>
            </a:r>
            <a:r>
              <a:rPr lang="fr-FR" sz="1100" i="1" dirty="0"/>
              <a:t>. Phys. </a:t>
            </a:r>
            <a:r>
              <a:rPr lang="fr-FR" sz="1100" i="1" dirty="0" err="1"/>
              <a:t>Lett</a:t>
            </a:r>
            <a:r>
              <a:rPr lang="fr-FR" sz="1100" i="1" dirty="0"/>
              <a:t>. </a:t>
            </a:r>
            <a:r>
              <a:rPr lang="fr-FR" sz="1100" b="1" dirty="0"/>
              <a:t>110</a:t>
            </a:r>
            <a:r>
              <a:rPr lang="fr-FR" sz="1100" dirty="0"/>
              <a:t>, 263106 (</a:t>
            </a:r>
            <a:r>
              <a:rPr lang="fr-FR" sz="1100" dirty="0" smtClean="0"/>
              <a:t>2017)</a:t>
            </a:r>
            <a:endParaRPr lang="en-US" sz="1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101" y="1779200"/>
            <a:ext cx="1986156" cy="27484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4" b="18609"/>
          <a:stretch/>
        </p:blipFill>
        <p:spPr>
          <a:xfrm>
            <a:off x="362937" y="2688848"/>
            <a:ext cx="3059747" cy="144942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49257" y="675041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Ref book chapter</a:t>
            </a:r>
            <a:endParaRPr lang="en-US" dirty="0"/>
          </a:p>
        </p:txBody>
      </p:sp>
      <p:pic>
        <p:nvPicPr>
          <p:cNvPr id="17412" name="Picture 4" descr="https://www.trinasolar.com/sites/default/files/styles/image_text_720x611/public/ALLMAX_PD05.05_3.png?itok=WPY4tH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49256" y="3098761"/>
            <a:ext cx="3326426" cy="207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3683500" y="1383296"/>
            <a:ext cx="5239157" cy="3903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385763" rtl="0" eaLnBrk="1" fontAlgn="auto" latinLnBrk="0" hangingPunct="1">
              <a:lnSpc>
                <a:spcPts val="1800"/>
              </a:lnSpc>
              <a:spcBef>
                <a:spcPts val="430"/>
              </a:spcBef>
              <a:spcAft>
                <a:spcPts val="430"/>
              </a:spcAft>
              <a:buClrTx/>
              <a:buSzTx/>
              <a:buFont typeface="Arial" panose="020B0604020202020204" pitchFamily="34" charset="0"/>
              <a:buNone/>
              <a:tabLst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385763" rtl="0" eaLnBrk="1" fontAlgn="auto" latinLnBrk="0" hangingPunct="1">
              <a:lnSpc>
                <a:spcPts val="1350"/>
              </a:lnSpc>
              <a:spcBef>
                <a:spcPts val="310"/>
              </a:spcBef>
              <a:spcAft>
                <a:spcPts val="310"/>
              </a:spcAft>
              <a:buClrTx/>
              <a:buSzTx/>
              <a:buFont typeface="Arial" panose="020B0604020202020204" pitchFamily="34" charset="0"/>
              <a:buNone/>
              <a:tabLst/>
              <a:defRPr sz="165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51875" marR="0" indent="-151875" algn="l" defTabSz="385763" rtl="0" eaLnBrk="1" fontAlgn="auto" latinLnBrk="0" hangingPunct="1">
              <a:lnSpc>
                <a:spcPts val="1350"/>
              </a:lnSpc>
              <a:spcBef>
                <a:spcPts val="310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15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303750" marR="0" indent="-151875" algn="l" defTabSz="385763" rtl="0" eaLnBrk="1" fontAlgn="auto" latinLnBrk="0" hangingPunct="1">
              <a:lnSpc>
                <a:spcPts val="1238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35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55625" marR="0" indent="-151875" algn="l" defTabSz="385763" rtl="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060847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3729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6610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9491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 smtClean="0"/>
              <a:t>Conformality</a:t>
            </a:r>
            <a:r>
              <a:rPr lang="en-US" b="1" dirty="0" smtClean="0"/>
              <a:t> </a:t>
            </a:r>
            <a:r>
              <a:rPr lang="en-US" dirty="0" smtClean="0"/>
              <a:t>of ALD 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 crucial for coating pillars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033338" y="2204676"/>
            <a:ext cx="2958262" cy="3903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385763" rtl="0" eaLnBrk="1" fontAlgn="auto" latinLnBrk="0" hangingPunct="1">
              <a:lnSpc>
                <a:spcPts val="1800"/>
              </a:lnSpc>
              <a:spcBef>
                <a:spcPts val="430"/>
              </a:spcBef>
              <a:spcAft>
                <a:spcPts val="430"/>
              </a:spcAft>
              <a:buClrTx/>
              <a:buSzTx/>
              <a:buFont typeface="Arial" panose="020B0604020202020204" pitchFamily="34" charset="0"/>
              <a:buNone/>
              <a:tabLst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385763" rtl="0" eaLnBrk="1" fontAlgn="auto" latinLnBrk="0" hangingPunct="1">
              <a:lnSpc>
                <a:spcPts val="1350"/>
              </a:lnSpc>
              <a:spcBef>
                <a:spcPts val="310"/>
              </a:spcBef>
              <a:spcAft>
                <a:spcPts val="310"/>
              </a:spcAft>
              <a:buClrTx/>
              <a:buSzTx/>
              <a:buFont typeface="Arial" panose="020B0604020202020204" pitchFamily="34" charset="0"/>
              <a:buNone/>
              <a:tabLst/>
              <a:defRPr sz="165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51875" marR="0" indent="-151875" algn="l" defTabSz="385763" rtl="0" eaLnBrk="1" fontAlgn="auto" latinLnBrk="0" hangingPunct="1">
              <a:lnSpc>
                <a:spcPts val="1350"/>
              </a:lnSpc>
              <a:spcBef>
                <a:spcPts val="310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15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303750" marR="0" indent="-151875" algn="l" defTabSz="385763" rtl="0" eaLnBrk="1" fontAlgn="auto" latinLnBrk="0" hangingPunct="1">
              <a:lnSpc>
                <a:spcPts val="1238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35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55625" marR="0" indent="-151875" algn="l" defTabSz="385763" rtl="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060847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3729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6610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9491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Although not very common,</a:t>
            </a:r>
            <a:br>
              <a:rPr lang="en-US" dirty="0" smtClean="0"/>
            </a:br>
            <a:r>
              <a:rPr lang="en-US" dirty="0" smtClean="0"/>
              <a:t>you can </a:t>
            </a:r>
            <a:r>
              <a:rPr lang="en-US" b="1" dirty="0" smtClean="0"/>
              <a:t>buy</a:t>
            </a:r>
            <a:r>
              <a:rPr lang="en-US" dirty="0" smtClean="0"/>
              <a:t> such modules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89674" y="2881645"/>
            <a:ext cx="24347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lato-regular"/>
              </a:rPr>
              <a:t>e.g. Trina ALLMAX-PD05.05</a:t>
            </a:r>
            <a:endParaRPr lang="en-US" sz="1400" b="0" i="0" dirty="0">
              <a:effectLst/>
              <a:latin typeface="lato-regular"/>
            </a:endParaRPr>
          </a:p>
        </p:txBody>
      </p:sp>
      <p:pic>
        <p:nvPicPr>
          <p:cNvPr id="30722" name="Picture 2" descr="Afbeeldingsresultaat voor textured silic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6" b="30560"/>
          <a:stretch/>
        </p:blipFill>
        <p:spPr bwMode="auto">
          <a:xfrm>
            <a:off x="220658" y="1139795"/>
            <a:ext cx="3344304" cy="110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512533" y="2342251"/>
            <a:ext cx="2945058" cy="3903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385763" rtl="0" eaLnBrk="1" fontAlgn="auto" latinLnBrk="0" hangingPunct="1">
              <a:lnSpc>
                <a:spcPts val="1800"/>
              </a:lnSpc>
              <a:spcBef>
                <a:spcPts val="430"/>
              </a:spcBef>
              <a:spcAft>
                <a:spcPts val="430"/>
              </a:spcAft>
              <a:buClrTx/>
              <a:buSzTx/>
              <a:buFont typeface="Arial" panose="020B0604020202020204" pitchFamily="34" charset="0"/>
              <a:buNone/>
              <a:tabLst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385763" rtl="0" eaLnBrk="1" fontAlgn="auto" latinLnBrk="0" hangingPunct="1">
              <a:lnSpc>
                <a:spcPts val="1350"/>
              </a:lnSpc>
              <a:spcBef>
                <a:spcPts val="310"/>
              </a:spcBef>
              <a:spcAft>
                <a:spcPts val="310"/>
              </a:spcAft>
              <a:buClrTx/>
              <a:buSzTx/>
              <a:buFont typeface="Arial" panose="020B0604020202020204" pitchFamily="34" charset="0"/>
              <a:buNone/>
              <a:tabLst/>
              <a:defRPr sz="165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51875" marR="0" indent="-151875" algn="l" defTabSz="385763" rtl="0" eaLnBrk="1" fontAlgn="auto" latinLnBrk="0" hangingPunct="1">
              <a:lnSpc>
                <a:spcPts val="1350"/>
              </a:lnSpc>
              <a:spcBef>
                <a:spcPts val="310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15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303750" marR="0" indent="-151875" algn="l" defTabSz="385763" rtl="0" eaLnBrk="1" fontAlgn="auto" latinLnBrk="0" hangingPunct="1">
              <a:lnSpc>
                <a:spcPts val="1238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35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55625" marR="0" indent="-151875" algn="l" defTabSz="385763" rtl="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060847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3729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6610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9491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Standard </a:t>
            </a:r>
            <a:r>
              <a:rPr lang="en-US" b="1" dirty="0" smtClean="0"/>
              <a:t>pyramid</a:t>
            </a:r>
            <a:r>
              <a:rPr lang="en-US" dirty="0" smtClean="0"/>
              <a:t> texture</a:t>
            </a:r>
          </a:p>
        </p:txBody>
      </p:sp>
    </p:spTree>
    <p:extLst>
      <p:ext uri="{BB962C8B-B14F-4D97-AF65-F5344CB8AC3E}">
        <p14:creationId xmlns:p14="http://schemas.microsoft.com/office/powerpoint/2010/main" val="92142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34" y="108710"/>
            <a:ext cx="7983806" cy="44625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brief history of silicon passivation layers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92428" y="4626643"/>
            <a:ext cx="1955198" cy="430887"/>
          </a:xfrm>
          <a:prstGeom prst="rect">
            <a:avLst/>
          </a:prstGeom>
          <a:solidFill>
            <a:srgbClr val="F1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4690" y="4626643"/>
            <a:ext cx="8339310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50" dirty="0"/>
              <a:t>[</a:t>
            </a:r>
            <a:r>
              <a:rPr lang="en-US" sz="950" dirty="0" smtClean="0"/>
              <a:t>1] Jäger and </a:t>
            </a:r>
            <a:r>
              <a:rPr lang="en-US" sz="950" dirty="0" err="1"/>
              <a:t>Hezel</a:t>
            </a:r>
            <a:r>
              <a:rPr lang="en-US" sz="950" dirty="0"/>
              <a:t>, </a:t>
            </a:r>
            <a:r>
              <a:rPr lang="en-US" sz="950" i="1" dirty="0" smtClean="0"/>
              <a:t>Proc</a:t>
            </a:r>
            <a:r>
              <a:rPr lang="en-US" sz="950" i="1" dirty="0"/>
              <a:t>. 18th IEEE PVSC, Las Vegas</a:t>
            </a:r>
            <a:r>
              <a:rPr lang="en-US" sz="950" dirty="0"/>
              <a:t>, pp. 1752–1753, 1985</a:t>
            </a:r>
            <a:r>
              <a:rPr lang="en-US" sz="950" dirty="0" smtClean="0"/>
              <a:t>.</a:t>
            </a:r>
          </a:p>
          <a:p>
            <a:r>
              <a:rPr lang="en-US" sz="950" dirty="0"/>
              <a:t>[2] B. Hoex et </a:t>
            </a:r>
            <a:r>
              <a:rPr lang="en-US" sz="950" dirty="0" smtClean="0"/>
              <a:t>al., </a:t>
            </a:r>
            <a:r>
              <a:rPr lang="en-US" sz="950" i="1" dirty="0" smtClean="0"/>
              <a:t>Appl</a:t>
            </a:r>
            <a:r>
              <a:rPr lang="en-US" sz="950" i="1" dirty="0"/>
              <a:t>. Phys. Lett.</a:t>
            </a:r>
            <a:r>
              <a:rPr lang="en-US" sz="950" dirty="0"/>
              <a:t>, vol. 89, no. 4, p. 042112, 2006</a:t>
            </a:r>
            <a:r>
              <a:rPr lang="en-US" sz="950" dirty="0" smtClean="0"/>
              <a:t>.</a:t>
            </a:r>
          </a:p>
          <a:p>
            <a:r>
              <a:rPr lang="en-US" sz="950" dirty="0"/>
              <a:t>[</a:t>
            </a:r>
            <a:r>
              <a:rPr lang="en-US" sz="950" dirty="0" smtClean="0"/>
              <a:t>3] G</a:t>
            </a:r>
            <a:r>
              <a:rPr lang="en-US" sz="950" dirty="0"/>
              <a:t>. </a:t>
            </a:r>
            <a:r>
              <a:rPr lang="en-US" sz="950" dirty="0" err="1"/>
              <a:t>Agostinelli</a:t>
            </a:r>
            <a:r>
              <a:rPr lang="en-US" sz="950" dirty="0"/>
              <a:t> </a:t>
            </a:r>
            <a:r>
              <a:rPr lang="en-US" sz="950" i="1" dirty="0"/>
              <a:t>et al.</a:t>
            </a:r>
            <a:r>
              <a:rPr lang="en-US" sz="950" dirty="0"/>
              <a:t>, </a:t>
            </a:r>
            <a:r>
              <a:rPr lang="en-US" sz="950" i="1" dirty="0" smtClean="0"/>
              <a:t>Sol</a:t>
            </a:r>
            <a:r>
              <a:rPr lang="en-US" sz="950" i="1" dirty="0"/>
              <a:t>. Energy Mater. Sol. Cells</a:t>
            </a:r>
            <a:r>
              <a:rPr lang="en-US" sz="950" dirty="0"/>
              <a:t>, vol. 90, no. 18–19, pp. 3438–3443, Nov. 2006</a:t>
            </a:r>
            <a:r>
              <a:rPr lang="en-US" sz="950" dirty="0" smtClean="0"/>
              <a:t>.</a:t>
            </a:r>
            <a:endParaRPr lang="en-US" sz="950" dirty="0"/>
          </a:p>
        </p:txBody>
      </p:sp>
      <p:sp>
        <p:nvSpPr>
          <p:cNvPr id="77" name="Rectangle 76"/>
          <p:cNvSpPr/>
          <p:nvPr/>
        </p:nvSpPr>
        <p:spPr>
          <a:xfrm>
            <a:off x="7107478" y="4626643"/>
            <a:ext cx="1955198" cy="430887"/>
          </a:xfrm>
          <a:prstGeom prst="rect">
            <a:avLst/>
          </a:prstGeom>
          <a:solidFill>
            <a:srgbClr val="F1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50526" y="4604121"/>
            <a:ext cx="4464365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50" dirty="0" smtClean="0"/>
              <a:t>[4] </a:t>
            </a:r>
            <a:r>
              <a:rPr lang="en-US" sz="950" dirty="0" err="1" smtClean="0"/>
              <a:t>Feldmann</a:t>
            </a:r>
            <a:r>
              <a:rPr lang="en-US" sz="950" dirty="0" smtClean="0"/>
              <a:t> et al, ”</a:t>
            </a:r>
            <a:r>
              <a:rPr lang="en-US" sz="950" i="1" dirty="0" smtClean="0"/>
              <a:t>Sol</a:t>
            </a:r>
            <a:r>
              <a:rPr lang="en-US" sz="950" i="1" dirty="0"/>
              <a:t>. Energy Mater. Sol. Cells</a:t>
            </a:r>
            <a:r>
              <a:rPr lang="en-US" sz="950" dirty="0"/>
              <a:t>, vol. 131, pp. 46–50, 2014</a:t>
            </a:r>
            <a:r>
              <a:rPr lang="en-US" sz="950" dirty="0" smtClean="0"/>
              <a:t>.</a:t>
            </a:r>
          </a:p>
          <a:p>
            <a:r>
              <a:rPr lang="en-US" sz="1000" dirty="0" smtClean="0"/>
              <a:t>[</a:t>
            </a:r>
            <a:r>
              <a:rPr lang="en-US" sz="1000" dirty="0"/>
              <a:t>5</a:t>
            </a:r>
            <a:r>
              <a:rPr lang="en-US" sz="1000" dirty="0" smtClean="0"/>
              <a:t>] Black et al., </a:t>
            </a:r>
            <a:r>
              <a:rPr lang="en-US" sz="1000" i="1" dirty="0" smtClean="0"/>
              <a:t>Sol</a:t>
            </a:r>
            <a:r>
              <a:rPr lang="en-US" sz="1000" i="1" dirty="0"/>
              <a:t>. Energy Mater. Sol. Cells</a:t>
            </a:r>
            <a:r>
              <a:rPr lang="en-US" sz="1000" dirty="0"/>
              <a:t>, vol. 188, no. June, pp. 182–189, 2018.</a:t>
            </a:r>
            <a:endParaRPr lang="en-US" sz="950" dirty="0"/>
          </a:p>
        </p:txBody>
      </p:sp>
    </p:spTree>
    <p:extLst>
      <p:ext uri="{BB962C8B-B14F-4D97-AF65-F5344CB8AC3E}">
        <p14:creationId xmlns:p14="http://schemas.microsoft.com/office/powerpoint/2010/main" val="326351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797" y="779822"/>
            <a:ext cx="4391814" cy="35132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new ALD materials for passivation: </a:t>
            </a:r>
            <a:r>
              <a:rPr lang="en-US" dirty="0" err="1" smtClean="0"/>
              <a:t>PO</a:t>
            </a:r>
            <a:r>
              <a:rPr lang="en-US" baseline="-25000" dirty="0" err="1" smtClean="0"/>
              <a:t>x</a:t>
            </a:r>
            <a:r>
              <a:rPr lang="en-US" dirty="0" smtClean="0"/>
              <a:t>/Al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990941" y="1974043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Defect density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879850" y="4219832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Fixed charge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703689" y="4219832"/>
            <a:ext cx="2536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ym typeface="Wingdings" panose="05000000000000000000" pitchFamily="2" charset="2"/>
              </a:rPr>
              <a:t></a:t>
            </a:r>
            <a:r>
              <a:rPr lang="en-US" sz="2000" dirty="0" smtClean="0"/>
              <a:t>Good for n-type Si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292009" y="4219832"/>
            <a:ext cx="2536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Good for p-type Si</a:t>
            </a:r>
            <a:r>
              <a:rPr lang="en-US" sz="2000" dirty="0" smtClean="0">
                <a:sym typeface="Wingdings" panose="05000000000000000000" pitchFamily="2" charset="2"/>
              </a:rPr>
              <a:t>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7078444" y="1696283"/>
            <a:ext cx="17674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Unique:</a:t>
            </a:r>
          </a:p>
          <a:p>
            <a:pPr algn="ctr"/>
            <a:r>
              <a:rPr lang="nl-NL" dirty="0" smtClean="0"/>
              <a:t>Strong </a:t>
            </a:r>
            <a:r>
              <a:rPr lang="nl-NL" b="1" dirty="0" err="1" smtClean="0"/>
              <a:t>positively</a:t>
            </a:r>
            <a:endParaRPr lang="nl-NL" b="1" dirty="0" smtClean="0"/>
          </a:p>
          <a:p>
            <a:pPr algn="ctr"/>
            <a:r>
              <a:rPr lang="nl-NL" dirty="0" err="1" smtClean="0"/>
              <a:t>charged</a:t>
            </a:r>
            <a:r>
              <a:rPr lang="nl-NL" dirty="0" smtClean="0"/>
              <a:t> oxide!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08947" y="4743981"/>
            <a:ext cx="2720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Adapted from Cuevas et al.</a:t>
            </a:r>
            <a:endParaRPr lang="en-US" dirty="0"/>
          </a:p>
        </p:txBody>
      </p:sp>
      <p:cxnSp>
        <p:nvCxnSpPr>
          <p:cNvPr id="13" name="Gekromde verbindingslijn 12"/>
          <p:cNvCxnSpPr/>
          <p:nvPr/>
        </p:nvCxnSpPr>
        <p:spPr>
          <a:xfrm flipV="1">
            <a:off x="6201822" y="2044700"/>
            <a:ext cx="935578" cy="457499"/>
          </a:xfrm>
          <a:prstGeom prst="curvedConnector3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8"/>
          <p:cNvSpPr/>
          <p:nvPr/>
        </p:nvSpPr>
        <p:spPr>
          <a:xfrm>
            <a:off x="3187298" y="2174098"/>
            <a:ext cx="360040" cy="504056"/>
          </a:xfrm>
          <a:prstGeom prst="ellipse">
            <a:avLst/>
          </a:prstGeom>
          <a:solidFill>
            <a:srgbClr val="00AEEF">
              <a:alpha val="42000"/>
            </a:srgbClr>
          </a:solidFill>
          <a:ln w="9525" cap="flat" cmpd="sng" algn="ctr">
            <a:solidFill>
              <a:srgbClr val="00AEE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9"/>
          <p:cNvSpPr txBox="1"/>
          <p:nvPr/>
        </p:nvSpPr>
        <p:spPr>
          <a:xfrm>
            <a:off x="2714575" y="2536454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hangingPunct="0"/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Nb</a:t>
            </a:r>
            <a:r>
              <a:rPr lang="en-US" sz="14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r>
              <a:rPr lang="en-US" sz="14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lang="en-US" sz="1400" baseline="-250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38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new ALD materials for passivation: </a:t>
            </a:r>
            <a:r>
              <a:rPr lang="en-US" dirty="0" err="1"/>
              <a:t>PO</a:t>
            </a:r>
            <a:r>
              <a:rPr lang="en-US" baseline="-25000" dirty="0" err="1"/>
              <a:t>x</a:t>
            </a:r>
            <a:r>
              <a:rPr lang="en-US" dirty="0"/>
              <a:t>/Al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100" y="802765"/>
            <a:ext cx="7922712" cy="3381619"/>
          </a:xfrm>
        </p:spPr>
        <p:txBody>
          <a:bodyPr/>
          <a:lstStyle/>
          <a:p>
            <a:r>
              <a:rPr lang="nl-NL" b="1" dirty="0" smtClean="0"/>
              <a:t>Precursors</a:t>
            </a:r>
            <a:r>
              <a:rPr lang="nl-NL" dirty="0" smtClean="0"/>
              <a:t>: </a:t>
            </a:r>
            <a:r>
              <a:rPr lang="nl-NL" dirty="0" err="1" smtClean="0"/>
              <a:t>Trimethylphosphate</a:t>
            </a:r>
            <a:r>
              <a:rPr lang="nl-NL" dirty="0" smtClean="0"/>
              <a:t> (TMP) &amp; TMA + O</a:t>
            </a:r>
            <a:r>
              <a:rPr lang="nl-NL" baseline="-25000" dirty="0" smtClean="0"/>
              <a:t>2</a:t>
            </a:r>
            <a:r>
              <a:rPr lang="nl-NL" dirty="0" smtClean="0"/>
              <a:t> plasma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Rechthoek 4"/>
          <p:cNvSpPr/>
          <p:nvPr/>
        </p:nvSpPr>
        <p:spPr>
          <a:xfrm>
            <a:off x="3095385" y="4587829"/>
            <a:ext cx="5702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Black et al,. </a:t>
            </a:r>
            <a:r>
              <a:rPr lang="en-US" sz="1400" i="1" dirty="0"/>
              <a:t>Appl. Phys. Lett.</a:t>
            </a:r>
            <a:r>
              <a:rPr lang="en-US" sz="1400" dirty="0"/>
              <a:t> </a:t>
            </a:r>
            <a:r>
              <a:rPr lang="en-US" sz="1400" b="1" dirty="0"/>
              <a:t>2018</a:t>
            </a:r>
            <a:r>
              <a:rPr lang="en-US" sz="1400" dirty="0"/>
              <a:t>, </a:t>
            </a:r>
            <a:r>
              <a:rPr lang="en-US" sz="1400" i="1" dirty="0"/>
              <a:t>112</a:t>
            </a:r>
            <a:r>
              <a:rPr lang="en-US" sz="1400" dirty="0"/>
              <a:t> (20), 201603</a:t>
            </a:r>
            <a:r>
              <a:rPr lang="en-US" sz="1400" dirty="0" smtClean="0"/>
              <a:t>.</a:t>
            </a:r>
          </a:p>
          <a:p>
            <a:r>
              <a:rPr lang="en-US" sz="1400" dirty="0"/>
              <a:t>Black et al., </a:t>
            </a:r>
            <a:r>
              <a:rPr lang="en-US" sz="1400" i="1" dirty="0"/>
              <a:t>Sol. Energy Mater. Sol. Cells</a:t>
            </a:r>
            <a:r>
              <a:rPr lang="en-US" sz="1400" dirty="0"/>
              <a:t> </a:t>
            </a:r>
            <a:r>
              <a:rPr lang="en-US" sz="1400" b="1" dirty="0"/>
              <a:t>2018</a:t>
            </a:r>
            <a:r>
              <a:rPr lang="en-US" sz="1400" dirty="0"/>
              <a:t>, </a:t>
            </a:r>
            <a:r>
              <a:rPr lang="en-US" sz="1400" i="1" dirty="0"/>
              <a:t>185</a:t>
            </a:r>
            <a:r>
              <a:rPr lang="en-US" sz="1400" dirty="0"/>
              <a:t> (March), 385–391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697"/>
            <a:ext cx="2827804" cy="280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275607" y="3958453"/>
            <a:ext cx="2376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rgbClr val="00B050"/>
                </a:solidFill>
              </a:rPr>
              <a:t>As </a:t>
            </a:r>
            <a:r>
              <a:rPr lang="nl-NL" b="1" dirty="0" err="1" smtClean="0">
                <a:solidFill>
                  <a:srgbClr val="00B050"/>
                </a:solidFill>
              </a:rPr>
              <a:t>good</a:t>
            </a:r>
            <a:r>
              <a:rPr lang="nl-NL" b="1" dirty="0" smtClean="0">
                <a:solidFill>
                  <a:srgbClr val="00B050"/>
                </a:solidFill>
              </a:rPr>
              <a:t> as </a:t>
            </a:r>
            <a:r>
              <a:rPr lang="nl-NL" dirty="0" smtClean="0"/>
              <a:t>best</a:t>
            </a:r>
            <a:br>
              <a:rPr lang="nl-NL" dirty="0" smtClean="0"/>
            </a:br>
            <a:r>
              <a:rPr lang="nl-NL" dirty="0" err="1" smtClean="0"/>
              <a:t>SiN</a:t>
            </a:r>
            <a:r>
              <a:rPr lang="nl-NL" baseline="-25000" dirty="0" err="1" smtClean="0"/>
              <a:t>x</a:t>
            </a:r>
            <a:r>
              <a:rPr lang="nl-NL" dirty="0" smtClean="0"/>
              <a:t> on n-type </a:t>
            </a:r>
            <a:r>
              <a:rPr lang="nl-NL" dirty="0" err="1" smtClean="0"/>
              <a:t>surfaces</a:t>
            </a:r>
            <a:endParaRPr lang="en-US" dirty="0"/>
          </a:p>
        </p:txBody>
      </p:sp>
      <p:sp>
        <p:nvSpPr>
          <p:cNvPr id="11" name="Tekstvak 10"/>
          <p:cNvSpPr txBox="1"/>
          <p:nvPr/>
        </p:nvSpPr>
        <p:spPr>
          <a:xfrm>
            <a:off x="3177247" y="3958453"/>
            <a:ext cx="2127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err="1" smtClean="0"/>
              <a:t>Thanks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br>
              <a:rPr lang="nl-NL" dirty="0" smtClean="0"/>
            </a:br>
            <a:r>
              <a:rPr lang="nl-NL" b="1" dirty="0" err="1" smtClean="0">
                <a:solidFill>
                  <a:srgbClr val="00B050"/>
                </a:solidFill>
              </a:rPr>
              <a:t>positive</a:t>
            </a:r>
            <a:r>
              <a:rPr lang="nl-NL" b="1" dirty="0" smtClean="0">
                <a:solidFill>
                  <a:srgbClr val="00B050"/>
                </a:solidFill>
              </a:rPr>
              <a:t> </a:t>
            </a:r>
            <a:r>
              <a:rPr lang="nl-NL" dirty="0" err="1" smtClean="0"/>
              <a:t>fixed</a:t>
            </a:r>
            <a:r>
              <a:rPr lang="nl-NL" dirty="0" smtClean="0"/>
              <a:t> charge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04" y="1244597"/>
            <a:ext cx="2802756" cy="2802756"/>
          </a:xfrm>
          <a:prstGeom prst="rect">
            <a:avLst/>
          </a:prstGeom>
        </p:spPr>
      </p:pic>
      <p:grpSp>
        <p:nvGrpSpPr>
          <p:cNvPr id="95" name="Groep 94"/>
          <p:cNvGrpSpPr/>
          <p:nvPr/>
        </p:nvGrpSpPr>
        <p:grpSpPr>
          <a:xfrm>
            <a:off x="5757320" y="2044701"/>
            <a:ext cx="3364959" cy="1340572"/>
            <a:chOff x="5757320" y="2218391"/>
            <a:chExt cx="2928979" cy="1166881"/>
          </a:xfrm>
        </p:grpSpPr>
        <p:sp>
          <p:nvSpPr>
            <p:cNvPr id="98" name="Rectangle 89"/>
            <p:cNvSpPr/>
            <p:nvPr/>
          </p:nvSpPr>
          <p:spPr>
            <a:xfrm>
              <a:off x="7675889" y="3283309"/>
              <a:ext cx="224576" cy="101105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90"/>
            <p:cNvSpPr/>
            <p:nvPr/>
          </p:nvSpPr>
          <p:spPr>
            <a:xfrm>
              <a:off x="7261530" y="3284167"/>
              <a:ext cx="224576" cy="101105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Rectangle 91"/>
            <p:cNvSpPr/>
            <p:nvPr/>
          </p:nvSpPr>
          <p:spPr>
            <a:xfrm>
              <a:off x="6852895" y="3284023"/>
              <a:ext cx="224576" cy="101105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Rectangle 92"/>
            <p:cNvSpPr/>
            <p:nvPr/>
          </p:nvSpPr>
          <p:spPr>
            <a:xfrm>
              <a:off x="6444260" y="3282357"/>
              <a:ext cx="224576" cy="101105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Freeform 93"/>
            <p:cNvSpPr/>
            <p:nvPr/>
          </p:nvSpPr>
          <p:spPr>
            <a:xfrm>
              <a:off x="5802190" y="2310914"/>
              <a:ext cx="1185374" cy="492009"/>
            </a:xfrm>
            <a:custGeom>
              <a:avLst/>
              <a:gdLst>
                <a:gd name="connsiteX0" fmla="*/ 0 w 7134225"/>
                <a:gd name="connsiteY0" fmla="*/ 2662238 h 2662238"/>
                <a:gd name="connsiteX1" fmla="*/ 0 w 7134225"/>
                <a:gd name="connsiteY1" fmla="*/ 785813 h 2662238"/>
                <a:gd name="connsiteX2" fmla="*/ 800100 w 7134225"/>
                <a:gd name="connsiteY2" fmla="*/ 0 h 2662238"/>
                <a:gd name="connsiteX3" fmla="*/ 1590675 w 7134225"/>
                <a:gd name="connsiteY3" fmla="*/ 785813 h 2662238"/>
                <a:gd name="connsiteX4" fmla="*/ 2386012 w 7134225"/>
                <a:gd name="connsiteY4" fmla="*/ 0 h 2662238"/>
                <a:gd name="connsiteX5" fmla="*/ 3171825 w 7134225"/>
                <a:gd name="connsiteY5" fmla="*/ 785813 h 2662238"/>
                <a:gd name="connsiteX6" fmla="*/ 3971925 w 7134225"/>
                <a:gd name="connsiteY6" fmla="*/ 0 h 2662238"/>
                <a:gd name="connsiteX7" fmla="*/ 4762500 w 7134225"/>
                <a:gd name="connsiteY7" fmla="*/ 785813 h 2662238"/>
                <a:gd name="connsiteX8" fmla="*/ 5548312 w 7134225"/>
                <a:gd name="connsiteY8" fmla="*/ 0 h 2662238"/>
                <a:gd name="connsiteX9" fmla="*/ 6343650 w 7134225"/>
                <a:gd name="connsiteY9" fmla="*/ 785813 h 2662238"/>
                <a:gd name="connsiteX10" fmla="*/ 7134225 w 7134225"/>
                <a:gd name="connsiteY10" fmla="*/ 0 h 2662238"/>
                <a:gd name="connsiteX0" fmla="*/ 0 w 7134225"/>
                <a:gd name="connsiteY0" fmla="*/ 2662238 h 2662238"/>
                <a:gd name="connsiteX1" fmla="*/ 0 w 7134225"/>
                <a:gd name="connsiteY1" fmla="*/ 785813 h 2662238"/>
                <a:gd name="connsiteX2" fmla="*/ 800100 w 7134225"/>
                <a:gd name="connsiteY2" fmla="*/ 0 h 2662238"/>
                <a:gd name="connsiteX3" fmla="*/ 1590675 w 7134225"/>
                <a:gd name="connsiteY3" fmla="*/ 785813 h 2662238"/>
                <a:gd name="connsiteX4" fmla="*/ 2386012 w 7134225"/>
                <a:gd name="connsiteY4" fmla="*/ 0 h 2662238"/>
                <a:gd name="connsiteX5" fmla="*/ 3171825 w 7134225"/>
                <a:gd name="connsiteY5" fmla="*/ 785813 h 2662238"/>
                <a:gd name="connsiteX6" fmla="*/ 3971925 w 7134225"/>
                <a:gd name="connsiteY6" fmla="*/ 0 h 2662238"/>
                <a:gd name="connsiteX7" fmla="*/ 4762500 w 7134225"/>
                <a:gd name="connsiteY7" fmla="*/ 785813 h 2662238"/>
                <a:gd name="connsiteX8" fmla="*/ 5548312 w 7134225"/>
                <a:gd name="connsiteY8" fmla="*/ 0 h 2662238"/>
                <a:gd name="connsiteX9" fmla="*/ 6343650 w 7134225"/>
                <a:gd name="connsiteY9" fmla="*/ 785813 h 2662238"/>
                <a:gd name="connsiteX10" fmla="*/ 6735762 w 7134225"/>
                <a:gd name="connsiteY10" fmla="*/ 393700 h 2662238"/>
                <a:gd name="connsiteX11" fmla="*/ 7134225 w 7134225"/>
                <a:gd name="connsiteY11" fmla="*/ 0 h 2662238"/>
                <a:gd name="connsiteX0" fmla="*/ 0 w 7929562"/>
                <a:gd name="connsiteY0" fmla="*/ 2662238 h 2662238"/>
                <a:gd name="connsiteX1" fmla="*/ 0 w 7929562"/>
                <a:gd name="connsiteY1" fmla="*/ 785813 h 2662238"/>
                <a:gd name="connsiteX2" fmla="*/ 800100 w 7929562"/>
                <a:gd name="connsiteY2" fmla="*/ 0 h 2662238"/>
                <a:gd name="connsiteX3" fmla="*/ 1590675 w 7929562"/>
                <a:gd name="connsiteY3" fmla="*/ 785813 h 2662238"/>
                <a:gd name="connsiteX4" fmla="*/ 2386012 w 7929562"/>
                <a:gd name="connsiteY4" fmla="*/ 0 h 2662238"/>
                <a:gd name="connsiteX5" fmla="*/ 3171825 w 7929562"/>
                <a:gd name="connsiteY5" fmla="*/ 785813 h 2662238"/>
                <a:gd name="connsiteX6" fmla="*/ 3971925 w 7929562"/>
                <a:gd name="connsiteY6" fmla="*/ 0 h 2662238"/>
                <a:gd name="connsiteX7" fmla="*/ 4762500 w 7929562"/>
                <a:gd name="connsiteY7" fmla="*/ 785813 h 2662238"/>
                <a:gd name="connsiteX8" fmla="*/ 5548312 w 7929562"/>
                <a:gd name="connsiteY8" fmla="*/ 0 h 2662238"/>
                <a:gd name="connsiteX9" fmla="*/ 6343650 w 7929562"/>
                <a:gd name="connsiteY9" fmla="*/ 785813 h 2662238"/>
                <a:gd name="connsiteX10" fmla="*/ 7929562 w 7929562"/>
                <a:gd name="connsiteY10" fmla="*/ 793750 h 2662238"/>
                <a:gd name="connsiteX11" fmla="*/ 7134225 w 7929562"/>
                <a:gd name="connsiteY11" fmla="*/ 0 h 2662238"/>
                <a:gd name="connsiteX0" fmla="*/ 0 w 7134225"/>
                <a:gd name="connsiteY0" fmla="*/ 2662238 h 2662238"/>
                <a:gd name="connsiteX1" fmla="*/ 0 w 7134225"/>
                <a:gd name="connsiteY1" fmla="*/ 785813 h 2662238"/>
                <a:gd name="connsiteX2" fmla="*/ 800100 w 7134225"/>
                <a:gd name="connsiteY2" fmla="*/ 0 h 2662238"/>
                <a:gd name="connsiteX3" fmla="*/ 1590675 w 7134225"/>
                <a:gd name="connsiteY3" fmla="*/ 785813 h 2662238"/>
                <a:gd name="connsiteX4" fmla="*/ 2386012 w 7134225"/>
                <a:gd name="connsiteY4" fmla="*/ 0 h 2662238"/>
                <a:gd name="connsiteX5" fmla="*/ 3171825 w 7134225"/>
                <a:gd name="connsiteY5" fmla="*/ 785813 h 2662238"/>
                <a:gd name="connsiteX6" fmla="*/ 3971925 w 7134225"/>
                <a:gd name="connsiteY6" fmla="*/ 0 h 2662238"/>
                <a:gd name="connsiteX7" fmla="*/ 4762500 w 7134225"/>
                <a:gd name="connsiteY7" fmla="*/ 785813 h 2662238"/>
                <a:gd name="connsiteX8" fmla="*/ 5548312 w 7134225"/>
                <a:gd name="connsiteY8" fmla="*/ 0 h 2662238"/>
                <a:gd name="connsiteX9" fmla="*/ 6343650 w 7134225"/>
                <a:gd name="connsiteY9" fmla="*/ 785813 h 2662238"/>
                <a:gd name="connsiteX10" fmla="*/ 6596062 w 7134225"/>
                <a:gd name="connsiteY10" fmla="*/ 317500 h 2662238"/>
                <a:gd name="connsiteX11" fmla="*/ 7134225 w 7134225"/>
                <a:gd name="connsiteY11" fmla="*/ 0 h 2662238"/>
                <a:gd name="connsiteX0" fmla="*/ 0 w 7299325"/>
                <a:gd name="connsiteY0" fmla="*/ 2662238 h 2662238"/>
                <a:gd name="connsiteX1" fmla="*/ 0 w 7299325"/>
                <a:gd name="connsiteY1" fmla="*/ 785813 h 2662238"/>
                <a:gd name="connsiteX2" fmla="*/ 800100 w 7299325"/>
                <a:gd name="connsiteY2" fmla="*/ 0 h 2662238"/>
                <a:gd name="connsiteX3" fmla="*/ 1590675 w 7299325"/>
                <a:gd name="connsiteY3" fmla="*/ 785813 h 2662238"/>
                <a:gd name="connsiteX4" fmla="*/ 2386012 w 7299325"/>
                <a:gd name="connsiteY4" fmla="*/ 0 h 2662238"/>
                <a:gd name="connsiteX5" fmla="*/ 3171825 w 7299325"/>
                <a:gd name="connsiteY5" fmla="*/ 785813 h 2662238"/>
                <a:gd name="connsiteX6" fmla="*/ 3971925 w 7299325"/>
                <a:gd name="connsiteY6" fmla="*/ 0 h 2662238"/>
                <a:gd name="connsiteX7" fmla="*/ 4762500 w 7299325"/>
                <a:gd name="connsiteY7" fmla="*/ 785813 h 2662238"/>
                <a:gd name="connsiteX8" fmla="*/ 5548312 w 7299325"/>
                <a:gd name="connsiteY8" fmla="*/ 0 h 2662238"/>
                <a:gd name="connsiteX9" fmla="*/ 6343650 w 7299325"/>
                <a:gd name="connsiteY9" fmla="*/ 785813 h 2662238"/>
                <a:gd name="connsiteX10" fmla="*/ 6596062 w 7299325"/>
                <a:gd name="connsiteY10" fmla="*/ 317500 h 2662238"/>
                <a:gd name="connsiteX11" fmla="*/ 7299325 w 7299325"/>
                <a:gd name="connsiteY11" fmla="*/ 914400 h 2662238"/>
                <a:gd name="connsiteX0" fmla="*/ 0 w 7299325"/>
                <a:gd name="connsiteY0" fmla="*/ 2662238 h 2662238"/>
                <a:gd name="connsiteX1" fmla="*/ 0 w 7299325"/>
                <a:gd name="connsiteY1" fmla="*/ 785813 h 2662238"/>
                <a:gd name="connsiteX2" fmla="*/ 800100 w 7299325"/>
                <a:gd name="connsiteY2" fmla="*/ 0 h 2662238"/>
                <a:gd name="connsiteX3" fmla="*/ 1590675 w 7299325"/>
                <a:gd name="connsiteY3" fmla="*/ 785813 h 2662238"/>
                <a:gd name="connsiteX4" fmla="*/ 2386012 w 7299325"/>
                <a:gd name="connsiteY4" fmla="*/ 0 h 2662238"/>
                <a:gd name="connsiteX5" fmla="*/ 3171825 w 7299325"/>
                <a:gd name="connsiteY5" fmla="*/ 785813 h 2662238"/>
                <a:gd name="connsiteX6" fmla="*/ 3971925 w 7299325"/>
                <a:gd name="connsiteY6" fmla="*/ 0 h 2662238"/>
                <a:gd name="connsiteX7" fmla="*/ 4762500 w 7299325"/>
                <a:gd name="connsiteY7" fmla="*/ 785813 h 2662238"/>
                <a:gd name="connsiteX8" fmla="*/ 5548312 w 7299325"/>
                <a:gd name="connsiteY8" fmla="*/ 0 h 2662238"/>
                <a:gd name="connsiteX9" fmla="*/ 6343650 w 7299325"/>
                <a:gd name="connsiteY9" fmla="*/ 785813 h 2662238"/>
                <a:gd name="connsiteX10" fmla="*/ 6596062 w 7299325"/>
                <a:gd name="connsiteY10" fmla="*/ 317500 h 2662238"/>
                <a:gd name="connsiteX11" fmla="*/ 7101955 w 7299325"/>
                <a:gd name="connsiteY11" fmla="*/ 756518 h 2662238"/>
                <a:gd name="connsiteX12" fmla="*/ 7299325 w 7299325"/>
                <a:gd name="connsiteY12" fmla="*/ 914400 h 2662238"/>
                <a:gd name="connsiteX0" fmla="*/ 0 w 7299325"/>
                <a:gd name="connsiteY0" fmla="*/ 2668588 h 2668588"/>
                <a:gd name="connsiteX1" fmla="*/ 0 w 7299325"/>
                <a:gd name="connsiteY1" fmla="*/ 792163 h 2668588"/>
                <a:gd name="connsiteX2" fmla="*/ 800100 w 7299325"/>
                <a:gd name="connsiteY2" fmla="*/ 6350 h 2668588"/>
                <a:gd name="connsiteX3" fmla="*/ 1590675 w 7299325"/>
                <a:gd name="connsiteY3" fmla="*/ 792163 h 2668588"/>
                <a:gd name="connsiteX4" fmla="*/ 2386012 w 7299325"/>
                <a:gd name="connsiteY4" fmla="*/ 6350 h 2668588"/>
                <a:gd name="connsiteX5" fmla="*/ 3171825 w 7299325"/>
                <a:gd name="connsiteY5" fmla="*/ 792163 h 2668588"/>
                <a:gd name="connsiteX6" fmla="*/ 3971925 w 7299325"/>
                <a:gd name="connsiteY6" fmla="*/ 6350 h 2668588"/>
                <a:gd name="connsiteX7" fmla="*/ 4762500 w 7299325"/>
                <a:gd name="connsiteY7" fmla="*/ 792163 h 2668588"/>
                <a:gd name="connsiteX8" fmla="*/ 5548312 w 7299325"/>
                <a:gd name="connsiteY8" fmla="*/ 6350 h 2668588"/>
                <a:gd name="connsiteX9" fmla="*/ 6343650 w 7299325"/>
                <a:gd name="connsiteY9" fmla="*/ 792163 h 2668588"/>
                <a:gd name="connsiteX10" fmla="*/ 7123112 w 7299325"/>
                <a:gd name="connsiteY10" fmla="*/ 0 h 2668588"/>
                <a:gd name="connsiteX11" fmla="*/ 7101955 w 7299325"/>
                <a:gd name="connsiteY11" fmla="*/ 762868 h 2668588"/>
                <a:gd name="connsiteX12" fmla="*/ 7299325 w 7299325"/>
                <a:gd name="connsiteY12" fmla="*/ 920750 h 2668588"/>
                <a:gd name="connsiteX0" fmla="*/ 0 w 7914755"/>
                <a:gd name="connsiteY0" fmla="*/ 2668588 h 2668588"/>
                <a:gd name="connsiteX1" fmla="*/ 0 w 7914755"/>
                <a:gd name="connsiteY1" fmla="*/ 792163 h 2668588"/>
                <a:gd name="connsiteX2" fmla="*/ 800100 w 7914755"/>
                <a:gd name="connsiteY2" fmla="*/ 6350 h 2668588"/>
                <a:gd name="connsiteX3" fmla="*/ 1590675 w 7914755"/>
                <a:gd name="connsiteY3" fmla="*/ 792163 h 2668588"/>
                <a:gd name="connsiteX4" fmla="*/ 2386012 w 7914755"/>
                <a:gd name="connsiteY4" fmla="*/ 6350 h 2668588"/>
                <a:gd name="connsiteX5" fmla="*/ 3171825 w 7914755"/>
                <a:gd name="connsiteY5" fmla="*/ 792163 h 2668588"/>
                <a:gd name="connsiteX6" fmla="*/ 3971925 w 7914755"/>
                <a:gd name="connsiteY6" fmla="*/ 6350 h 2668588"/>
                <a:gd name="connsiteX7" fmla="*/ 4762500 w 7914755"/>
                <a:gd name="connsiteY7" fmla="*/ 792163 h 2668588"/>
                <a:gd name="connsiteX8" fmla="*/ 5548312 w 7914755"/>
                <a:gd name="connsiteY8" fmla="*/ 6350 h 2668588"/>
                <a:gd name="connsiteX9" fmla="*/ 6343650 w 7914755"/>
                <a:gd name="connsiteY9" fmla="*/ 792163 h 2668588"/>
                <a:gd name="connsiteX10" fmla="*/ 7123112 w 7914755"/>
                <a:gd name="connsiteY10" fmla="*/ 0 h 2668588"/>
                <a:gd name="connsiteX11" fmla="*/ 7914755 w 7914755"/>
                <a:gd name="connsiteY11" fmla="*/ 788268 h 2668588"/>
                <a:gd name="connsiteX12" fmla="*/ 7299325 w 7914755"/>
                <a:gd name="connsiteY12" fmla="*/ 920750 h 2668588"/>
                <a:gd name="connsiteX0" fmla="*/ 0 w 7914755"/>
                <a:gd name="connsiteY0" fmla="*/ 2668588 h 2668588"/>
                <a:gd name="connsiteX1" fmla="*/ 0 w 7914755"/>
                <a:gd name="connsiteY1" fmla="*/ 792163 h 2668588"/>
                <a:gd name="connsiteX2" fmla="*/ 800100 w 7914755"/>
                <a:gd name="connsiteY2" fmla="*/ 6350 h 2668588"/>
                <a:gd name="connsiteX3" fmla="*/ 1590675 w 7914755"/>
                <a:gd name="connsiteY3" fmla="*/ 792163 h 2668588"/>
                <a:gd name="connsiteX4" fmla="*/ 2386012 w 7914755"/>
                <a:gd name="connsiteY4" fmla="*/ 6350 h 2668588"/>
                <a:gd name="connsiteX5" fmla="*/ 3171825 w 7914755"/>
                <a:gd name="connsiteY5" fmla="*/ 792163 h 2668588"/>
                <a:gd name="connsiteX6" fmla="*/ 3971925 w 7914755"/>
                <a:gd name="connsiteY6" fmla="*/ 6350 h 2668588"/>
                <a:gd name="connsiteX7" fmla="*/ 4762500 w 7914755"/>
                <a:gd name="connsiteY7" fmla="*/ 792163 h 2668588"/>
                <a:gd name="connsiteX8" fmla="*/ 5548312 w 7914755"/>
                <a:gd name="connsiteY8" fmla="*/ 6350 h 2668588"/>
                <a:gd name="connsiteX9" fmla="*/ 6343650 w 7914755"/>
                <a:gd name="connsiteY9" fmla="*/ 792163 h 2668588"/>
                <a:gd name="connsiteX10" fmla="*/ 7123112 w 7914755"/>
                <a:gd name="connsiteY10" fmla="*/ 0 h 2668588"/>
                <a:gd name="connsiteX11" fmla="*/ 7914755 w 7914755"/>
                <a:gd name="connsiteY11" fmla="*/ 788268 h 2668588"/>
                <a:gd name="connsiteX12" fmla="*/ 7629525 w 7914755"/>
                <a:gd name="connsiteY12" fmla="*/ 2508250 h 2668588"/>
                <a:gd name="connsiteX0" fmla="*/ 0 w 7915275"/>
                <a:gd name="connsiteY0" fmla="*/ 2668588 h 2668588"/>
                <a:gd name="connsiteX1" fmla="*/ 0 w 7915275"/>
                <a:gd name="connsiteY1" fmla="*/ 792163 h 2668588"/>
                <a:gd name="connsiteX2" fmla="*/ 800100 w 7915275"/>
                <a:gd name="connsiteY2" fmla="*/ 6350 h 2668588"/>
                <a:gd name="connsiteX3" fmla="*/ 1590675 w 7915275"/>
                <a:gd name="connsiteY3" fmla="*/ 792163 h 2668588"/>
                <a:gd name="connsiteX4" fmla="*/ 2386012 w 7915275"/>
                <a:gd name="connsiteY4" fmla="*/ 6350 h 2668588"/>
                <a:gd name="connsiteX5" fmla="*/ 3171825 w 7915275"/>
                <a:gd name="connsiteY5" fmla="*/ 792163 h 2668588"/>
                <a:gd name="connsiteX6" fmla="*/ 3971925 w 7915275"/>
                <a:gd name="connsiteY6" fmla="*/ 6350 h 2668588"/>
                <a:gd name="connsiteX7" fmla="*/ 4762500 w 7915275"/>
                <a:gd name="connsiteY7" fmla="*/ 792163 h 2668588"/>
                <a:gd name="connsiteX8" fmla="*/ 5548312 w 7915275"/>
                <a:gd name="connsiteY8" fmla="*/ 6350 h 2668588"/>
                <a:gd name="connsiteX9" fmla="*/ 6343650 w 7915275"/>
                <a:gd name="connsiteY9" fmla="*/ 792163 h 2668588"/>
                <a:gd name="connsiteX10" fmla="*/ 7123112 w 7915275"/>
                <a:gd name="connsiteY10" fmla="*/ 0 h 2668588"/>
                <a:gd name="connsiteX11" fmla="*/ 7914755 w 7915275"/>
                <a:gd name="connsiteY11" fmla="*/ 788268 h 2668588"/>
                <a:gd name="connsiteX12" fmla="*/ 7915275 w 7915275"/>
                <a:gd name="connsiteY12" fmla="*/ 2667000 h 2668588"/>
                <a:gd name="connsiteX0" fmla="*/ 10826 w 7915275"/>
                <a:gd name="connsiteY0" fmla="*/ 2498431 h 2667001"/>
                <a:gd name="connsiteX1" fmla="*/ 0 w 7915275"/>
                <a:gd name="connsiteY1" fmla="*/ 792163 h 2667001"/>
                <a:gd name="connsiteX2" fmla="*/ 800100 w 7915275"/>
                <a:gd name="connsiteY2" fmla="*/ 6350 h 2667001"/>
                <a:gd name="connsiteX3" fmla="*/ 1590675 w 7915275"/>
                <a:gd name="connsiteY3" fmla="*/ 792163 h 2667001"/>
                <a:gd name="connsiteX4" fmla="*/ 2386012 w 7915275"/>
                <a:gd name="connsiteY4" fmla="*/ 6350 h 2667001"/>
                <a:gd name="connsiteX5" fmla="*/ 3171825 w 7915275"/>
                <a:gd name="connsiteY5" fmla="*/ 792163 h 2667001"/>
                <a:gd name="connsiteX6" fmla="*/ 3971925 w 7915275"/>
                <a:gd name="connsiteY6" fmla="*/ 6350 h 2667001"/>
                <a:gd name="connsiteX7" fmla="*/ 4762500 w 7915275"/>
                <a:gd name="connsiteY7" fmla="*/ 792163 h 2667001"/>
                <a:gd name="connsiteX8" fmla="*/ 5548312 w 7915275"/>
                <a:gd name="connsiteY8" fmla="*/ 6350 h 2667001"/>
                <a:gd name="connsiteX9" fmla="*/ 6343650 w 7915275"/>
                <a:gd name="connsiteY9" fmla="*/ 792163 h 2667001"/>
                <a:gd name="connsiteX10" fmla="*/ 7123112 w 7915275"/>
                <a:gd name="connsiteY10" fmla="*/ 0 h 2667001"/>
                <a:gd name="connsiteX11" fmla="*/ 7914755 w 7915275"/>
                <a:gd name="connsiteY11" fmla="*/ 788268 h 2667001"/>
                <a:gd name="connsiteX12" fmla="*/ 7915275 w 7915275"/>
                <a:gd name="connsiteY12" fmla="*/ 2667000 h 2667001"/>
                <a:gd name="connsiteX0" fmla="*/ 10826 w 7914757"/>
                <a:gd name="connsiteY0" fmla="*/ 2498431 h 2498432"/>
                <a:gd name="connsiteX1" fmla="*/ 0 w 7914757"/>
                <a:gd name="connsiteY1" fmla="*/ 792163 h 2498432"/>
                <a:gd name="connsiteX2" fmla="*/ 800100 w 7914757"/>
                <a:gd name="connsiteY2" fmla="*/ 6350 h 2498432"/>
                <a:gd name="connsiteX3" fmla="*/ 1590675 w 7914757"/>
                <a:gd name="connsiteY3" fmla="*/ 792163 h 2498432"/>
                <a:gd name="connsiteX4" fmla="*/ 2386012 w 7914757"/>
                <a:gd name="connsiteY4" fmla="*/ 6350 h 2498432"/>
                <a:gd name="connsiteX5" fmla="*/ 3171825 w 7914757"/>
                <a:gd name="connsiteY5" fmla="*/ 792163 h 2498432"/>
                <a:gd name="connsiteX6" fmla="*/ 3971925 w 7914757"/>
                <a:gd name="connsiteY6" fmla="*/ 6350 h 2498432"/>
                <a:gd name="connsiteX7" fmla="*/ 4762500 w 7914757"/>
                <a:gd name="connsiteY7" fmla="*/ 792163 h 2498432"/>
                <a:gd name="connsiteX8" fmla="*/ 5548312 w 7914757"/>
                <a:gd name="connsiteY8" fmla="*/ 6350 h 2498432"/>
                <a:gd name="connsiteX9" fmla="*/ 6343650 w 7914757"/>
                <a:gd name="connsiteY9" fmla="*/ 792163 h 2498432"/>
                <a:gd name="connsiteX10" fmla="*/ 7123112 w 7914757"/>
                <a:gd name="connsiteY10" fmla="*/ 0 h 2498432"/>
                <a:gd name="connsiteX11" fmla="*/ 7914755 w 7914757"/>
                <a:gd name="connsiteY11" fmla="*/ 788268 h 2498432"/>
                <a:gd name="connsiteX12" fmla="*/ 7893624 w 7914757"/>
                <a:gd name="connsiteY12" fmla="*/ 2472536 h 249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14757" h="2498432">
                  <a:moveTo>
                    <a:pt x="10826" y="2498431"/>
                  </a:moveTo>
                  <a:cubicBezTo>
                    <a:pt x="7217" y="1929675"/>
                    <a:pt x="3609" y="1360919"/>
                    <a:pt x="0" y="792163"/>
                  </a:cubicBezTo>
                  <a:lnTo>
                    <a:pt x="800100" y="6350"/>
                  </a:lnTo>
                  <a:lnTo>
                    <a:pt x="1590675" y="792163"/>
                  </a:lnTo>
                  <a:lnTo>
                    <a:pt x="2386012" y="6350"/>
                  </a:lnTo>
                  <a:lnTo>
                    <a:pt x="3171825" y="792163"/>
                  </a:lnTo>
                  <a:lnTo>
                    <a:pt x="3971925" y="6350"/>
                  </a:lnTo>
                  <a:lnTo>
                    <a:pt x="4762500" y="792163"/>
                  </a:lnTo>
                  <a:lnTo>
                    <a:pt x="5548312" y="6350"/>
                  </a:lnTo>
                  <a:lnTo>
                    <a:pt x="6343650" y="792163"/>
                  </a:lnTo>
                  <a:lnTo>
                    <a:pt x="7123112" y="0"/>
                  </a:lnTo>
                  <a:lnTo>
                    <a:pt x="7914755" y="788268"/>
                  </a:lnTo>
                  <a:cubicBezTo>
                    <a:pt x="7914928" y="1414512"/>
                    <a:pt x="7893451" y="1846292"/>
                    <a:pt x="7893624" y="2472536"/>
                  </a:cubicBezTo>
                </a:path>
              </a:pathLst>
            </a:custGeom>
            <a:solidFill>
              <a:srgbClr val="5B9BD5"/>
            </a:solidFill>
            <a:ln w="63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cxnSp>
          <p:nvCxnSpPr>
            <p:cNvPr id="103" name="Straight Connector 105"/>
            <p:cNvCxnSpPr/>
            <p:nvPr/>
          </p:nvCxnSpPr>
          <p:spPr>
            <a:xfrm flipH="1">
              <a:off x="6277066" y="2427538"/>
              <a:ext cx="119789" cy="154748"/>
            </a:xfrm>
            <a:prstGeom prst="line">
              <a:avLst/>
            </a:prstGeom>
            <a:noFill/>
            <a:ln w="25400" cap="flat" cmpd="sng" algn="ctr">
              <a:solidFill>
                <a:schemeClr val="accent5"/>
              </a:solidFill>
              <a:prstDash val="solid"/>
            </a:ln>
            <a:effectLst/>
          </p:spPr>
        </p:cxnSp>
        <p:sp>
          <p:nvSpPr>
            <p:cNvPr id="104" name="Freeform 94"/>
            <p:cNvSpPr/>
            <p:nvPr/>
          </p:nvSpPr>
          <p:spPr>
            <a:xfrm>
              <a:off x="6980324" y="2308558"/>
              <a:ext cx="1194141" cy="492009"/>
            </a:xfrm>
            <a:custGeom>
              <a:avLst/>
              <a:gdLst>
                <a:gd name="connsiteX0" fmla="*/ 0 w 7134225"/>
                <a:gd name="connsiteY0" fmla="*/ 2662238 h 2662238"/>
                <a:gd name="connsiteX1" fmla="*/ 0 w 7134225"/>
                <a:gd name="connsiteY1" fmla="*/ 785813 h 2662238"/>
                <a:gd name="connsiteX2" fmla="*/ 800100 w 7134225"/>
                <a:gd name="connsiteY2" fmla="*/ 0 h 2662238"/>
                <a:gd name="connsiteX3" fmla="*/ 1590675 w 7134225"/>
                <a:gd name="connsiteY3" fmla="*/ 785813 h 2662238"/>
                <a:gd name="connsiteX4" fmla="*/ 2386012 w 7134225"/>
                <a:gd name="connsiteY4" fmla="*/ 0 h 2662238"/>
                <a:gd name="connsiteX5" fmla="*/ 3171825 w 7134225"/>
                <a:gd name="connsiteY5" fmla="*/ 785813 h 2662238"/>
                <a:gd name="connsiteX6" fmla="*/ 3971925 w 7134225"/>
                <a:gd name="connsiteY6" fmla="*/ 0 h 2662238"/>
                <a:gd name="connsiteX7" fmla="*/ 4762500 w 7134225"/>
                <a:gd name="connsiteY7" fmla="*/ 785813 h 2662238"/>
                <a:gd name="connsiteX8" fmla="*/ 5548312 w 7134225"/>
                <a:gd name="connsiteY8" fmla="*/ 0 h 2662238"/>
                <a:gd name="connsiteX9" fmla="*/ 6343650 w 7134225"/>
                <a:gd name="connsiteY9" fmla="*/ 785813 h 2662238"/>
                <a:gd name="connsiteX10" fmla="*/ 7134225 w 7134225"/>
                <a:gd name="connsiteY10" fmla="*/ 0 h 2662238"/>
                <a:gd name="connsiteX0" fmla="*/ 0 w 7134225"/>
                <a:gd name="connsiteY0" fmla="*/ 2662238 h 2662238"/>
                <a:gd name="connsiteX1" fmla="*/ 0 w 7134225"/>
                <a:gd name="connsiteY1" fmla="*/ 785813 h 2662238"/>
                <a:gd name="connsiteX2" fmla="*/ 800100 w 7134225"/>
                <a:gd name="connsiteY2" fmla="*/ 0 h 2662238"/>
                <a:gd name="connsiteX3" fmla="*/ 1590675 w 7134225"/>
                <a:gd name="connsiteY3" fmla="*/ 785813 h 2662238"/>
                <a:gd name="connsiteX4" fmla="*/ 2386012 w 7134225"/>
                <a:gd name="connsiteY4" fmla="*/ 0 h 2662238"/>
                <a:gd name="connsiteX5" fmla="*/ 3171825 w 7134225"/>
                <a:gd name="connsiteY5" fmla="*/ 785813 h 2662238"/>
                <a:gd name="connsiteX6" fmla="*/ 3971925 w 7134225"/>
                <a:gd name="connsiteY6" fmla="*/ 0 h 2662238"/>
                <a:gd name="connsiteX7" fmla="*/ 4762500 w 7134225"/>
                <a:gd name="connsiteY7" fmla="*/ 785813 h 2662238"/>
                <a:gd name="connsiteX8" fmla="*/ 5548312 w 7134225"/>
                <a:gd name="connsiteY8" fmla="*/ 0 h 2662238"/>
                <a:gd name="connsiteX9" fmla="*/ 6343650 w 7134225"/>
                <a:gd name="connsiteY9" fmla="*/ 785813 h 2662238"/>
                <a:gd name="connsiteX10" fmla="*/ 6735762 w 7134225"/>
                <a:gd name="connsiteY10" fmla="*/ 393700 h 2662238"/>
                <a:gd name="connsiteX11" fmla="*/ 7134225 w 7134225"/>
                <a:gd name="connsiteY11" fmla="*/ 0 h 2662238"/>
                <a:gd name="connsiteX0" fmla="*/ 0 w 7929562"/>
                <a:gd name="connsiteY0" fmla="*/ 2662238 h 2662238"/>
                <a:gd name="connsiteX1" fmla="*/ 0 w 7929562"/>
                <a:gd name="connsiteY1" fmla="*/ 785813 h 2662238"/>
                <a:gd name="connsiteX2" fmla="*/ 800100 w 7929562"/>
                <a:gd name="connsiteY2" fmla="*/ 0 h 2662238"/>
                <a:gd name="connsiteX3" fmla="*/ 1590675 w 7929562"/>
                <a:gd name="connsiteY3" fmla="*/ 785813 h 2662238"/>
                <a:gd name="connsiteX4" fmla="*/ 2386012 w 7929562"/>
                <a:gd name="connsiteY4" fmla="*/ 0 h 2662238"/>
                <a:gd name="connsiteX5" fmla="*/ 3171825 w 7929562"/>
                <a:gd name="connsiteY5" fmla="*/ 785813 h 2662238"/>
                <a:gd name="connsiteX6" fmla="*/ 3971925 w 7929562"/>
                <a:gd name="connsiteY6" fmla="*/ 0 h 2662238"/>
                <a:gd name="connsiteX7" fmla="*/ 4762500 w 7929562"/>
                <a:gd name="connsiteY7" fmla="*/ 785813 h 2662238"/>
                <a:gd name="connsiteX8" fmla="*/ 5548312 w 7929562"/>
                <a:gd name="connsiteY8" fmla="*/ 0 h 2662238"/>
                <a:gd name="connsiteX9" fmla="*/ 6343650 w 7929562"/>
                <a:gd name="connsiteY9" fmla="*/ 785813 h 2662238"/>
                <a:gd name="connsiteX10" fmla="*/ 7929562 w 7929562"/>
                <a:gd name="connsiteY10" fmla="*/ 793750 h 2662238"/>
                <a:gd name="connsiteX11" fmla="*/ 7134225 w 7929562"/>
                <a:gd name="connsiteY11" fmla="*/ 0 h 2662238"/>
                <a:gd name="connsiteX0" fmla="*/ 0 w 7134225"/>
                <a:gd name="connsiteY0" fmla="*/ 2662238 h 2662238"/>
                <a:gd name="connsiteX1" fmla="*/ 0 w 7134225"/>
                <a:gd name="connsiteY1" fmla="*/ 785813 h 2662238"/>
                <a:gd name="connsiteX2" fmla="*/ 800100 w 7134225"/>
                <a:gd name="connsiteY2" fmla="*/ 0 h 2662238"/>
                <a:gd name="connsiteX3" fmla="*/ 1590675 w 7134225"/>
                <a:gd name="connsiteY3" fmla="*/ 785813 h 2662238"/>
                <a:gd name="connsiteX4" fmla="*/ 2386012 w 7134225"/>
                <a:gd name="connsiteY4" fmla="*/ 0 h 2662238"/>
                <a:gd name="connsiteX5" fmla="*/ 3171825 w 7134225"/>
                <a:gd name="connsiteY5" fmla="*/ 785813 h 2662238"/>
                <a:gd name="connsiteX6" fmla="*/ 3971925 w 7134225"/>
                <a:gd name="connsiteY6" fmla="*/ 0 h 2662238"/>
                <a:gd name="connsiteX7" fmla="*/ 4762500 w 7134225"/>
                <a:gd name="connsiteY7" fmla="*/ 785813 h 2662238"/>
                <a:gd name="connsiteX8" fmla="*/ 5548312 w 7134225"/>
                <a:gd name="connsiteY8" fmla="*/ 0 h 2662238"/>
                <a:gd name="connsiteX9" fmla="*/ 6343650 w 7134225"/>
                <a:gd name="connsiteY9" fmla="*/ 785813 h 2662238"/>
                <a:gd name="connsiteX10" fmla="*/ 6596062 w 7134225"/>
                <a:gd name="connsiteY10" fmla="*/ 317500 h 2662238"/>
                <a:gd name="connsiteX11" fmla="*/ 7134225 w 7134225"/>
                <a:gd name="connsiteY11" fmla="*/ 0 h 2662238"/>
                <a:gd name="connsiteX0" fmla="*/ 0 w 7299325"/>
                <a:gd name="connsiteY0" fmla="*/ 2662238 h 2662238"/>
                <a:gd name="connsiteX1" fmla="*/ 0 w 7299325"/>
                <a:gd name="connsiteY1" fmla="*/ 785813 h 2662238"/>
                <a:gd name="connsiteX2" fmla="*/ 800100 w 7299325"/>
                <a:gd name="connsiteY2" fmla="*/ 0 h 2662238"/>
                <a:gd name="connsiteX3" fmla="*/ 1590675 w 7299325"/>
                <a:gd name="connsiteY3" fmla="*/ 785813 h 2662238"/>
                <a:gd name="connsiteX4" fmla="*/ 2386012 w 7299325"/>
                <a:gd name="connsiteY4" fmla="*/ 0 h 2662238"/>
                <a:gd name="connsiteX5" fmla="*/ 3171825 w 7299325"/>
                <a:gd name="connsiteY5" fmla="*/ 785813 h 2662238"/>
                <a:gd name="connsiteX6" fmla="*/ 3971925 w 7299325"/>
                <a:gd name="connsiteY6" fmla="*/ 0 h 2662238"/>
                <a:gd name="connsiteX7" fmla="*/ 4762500 w 7299325"/>
                <a:gd name="connsiteY7" fmla="*/ 785813 h 2662238"/>
                <a:gd name="connsiteX8" fmla="*/ 5548312 w 7299325"/>
                <a:gd name="connsiteY8" fmla="*/ 0 h 2662238"/>
                <a:gd name="connsiteX9" fmla="*/ 6343650 w 7299325"/>
                <a:gd name="connsiteY9" fmla="*/ 785813 h 2662238"/>
                <a:gd name="connsiteX10" fmla="*/ 6596062 w 7299325"/>
                <a:gd name="connsiteY10" fmla="*/ 317500 h 2662238"/>
                <a:gd name="connsiteX11" fmla="*/ 7299325 w 7299325"/>
                <a:gd name="connsiteY11" fmla="*/ 914400 h 2662238"/>
                <a:gd name="connsiteX0" fmla="*/ 0 w 7299325"/>
                <a:gd name="connsiteY0" fmla="*/ 2662238 h 2662238"/>
                <a:gd name="connsiteX1" fmla="*/ 0 w 7299325"/>
                <a:gd name="connsiteY1" fmla="*/ 785813 h 2662238"/>
                <a:gd name="connsiteX2" fmla="*/ 800100 w 7299325"/>
                <a:gd name="connsiteY2" fmla="*/ 0 h 2662238"/>
                <a:gd name="connsiteX3" fmla="*/ 1590675 w 7299325"/>
                <a:gd name="connsiteY3" fmla="*/ 785813 h 2662238"/>
                <a:gd name="connsiteX4" fmla="*/ 2386012 w 7299325"/>
                <a:gd name="connsiteY4" fmla="*/ 0 h 2662238"/>
                <a:gd name="connsiteX5" fmla="*/ 3171825 w 7299325"/>
                <a:gd name="connsiteY5" fmla="*/ 785813 h 2662238"/>
                <a:gd name="connsiteX6" fmla="*/ 3971925 w 7299325"/>
                <a:gd name="connsiteY6" fmla="*/ 0 h 2662238"/>
                <a:gd name="connsiteX7" fmla="*/ 4762500 w 7299325"/>
                <a:gd name="connsiteY7" fmla="*/ 785813 h 2662238"/>
                <a:gd name="connsiteX8" fmla="*/ 5548312 w 7299325"/>
                <a:gd name="connsiteY8" fmla="*/ 0 h 2662238"/>
                <a:gd name="connsiteX9" fmla="*/ 6343650 w 7299325"/>
                <a:gd name="connsiteY9" fmla="*/ 785813 h 2662238"/>
                <a:gd name="connsiteX10" fmla="*/ 6596062 w 7299325"/>
                <a:gd name="connsiteY10" fmla="*/ 317500 h 2662238"/>
                <a:gd name="connsiteX11" fmla="*/ 7101955 w 7299325"/>
                <a:gd name="connsiteY11" fmla="*/ 756518 h 2662238"/>
                <a:gd name="connsiteX12" fmla="*/ 7299325 w 7299325"/>
                <a:gd name="connsiteY12" fmla="*/ 914400 h 2662238"/>
                <a:gd name="connsiteX0" fmla="*/ 0 w 7299325"/>
                <a:gd name="connsiteY0" fmla="*/ 2668588 h 2668588"/>
                <a:gd name="connsiteX1" fmla="*/ 0 w 7299325"/>
                <a:gd name="connsiteY1" fmla="*/ 792163 h 2668588"/>
                <a:gd name="connsiteX2" fmla="*/ 800100 w 7299325"/>
                <a:gd name="connsiteY2" fmla="*/ 6350 h 2668588"/>
                <a:gd name="connsiteX3" fmla="*/ 1590675 w 7299325"/>
                <a:gd name="connsiteY3" fmla="*/ 792163 h 2668588"/>
                <a:gd name="connsiteX4" fmla="*/ 2386012 w 7299325"/>
                <a:gd name="connsiteY4" fmla="*/ 6350 h 2668588"/>
                <a:gd name="connsiteX5" fmla="*/ 3171825 w 7299325"/>
                <a:gd name="connsiteY5" fmla="*/ 792163 h 2668588"/>
                <a:gd name="connsiteX6" fmla="*/ 3971925 w 7299325"/>
                <a:gd name="connsiteY6" fmla="*/ 6350 h 2668588"/>
                <a:gd name="connsiteX7" fmla="*/ 4762500 w 7299325"/>
                <a:gd name="connsiteY7" fmla="*/ 792163 h 2668588"/>
                <a:gd name="connsiteX8" fmla="*/ 5548312 w 7299325"/>
                <a:gd name="connsiteY8" fmla="*/ 6350 h 2668588"/>
                <a:gd name="connsiteX9" fmla="*/ 6343650 w 7299325"/>
                <a:gd name="connsiteY9" fmla="*/ 792163 h 2668588"/>
                <a:gd name="connsiteX10" fmla="*/ 7123112 w 7299325"/>
                <a:gd name="connsiteY10" fmla="*/ 0 h 2668588"/>
                <a:gd name="connsiteX11" fmla="*/ 7101955 w 7299325"/>
                <a:gd name="connsiteY11" fmla="*/ 762868 h 2668588"/>
                <a:gd name="connsiteX12" fmla="*/ 7299325 w 7299325"/>
                <a:gd name="connsiteY12" fmla="*/ 920750 h 2668588"/>
                <a:gd name="connsiteX0" fmla="*/ 0 w 7914755"/>
                <a:gd name="connsiteY0" fmla="*/ 2668588 h 2668588"/>
                <a:gd name="connsiteX1" fmla="*/ 0 w 7914755"/>
                <a:gd name="connsiteY1" fmla="*/ 792163 h 2668588"/>
                <a:gd name="connsiteX2" fmla="*/ 800100 w 7914755"/>
                <a:gd name="connsiteY2" fmla="*/ 6350 h 2668588"/>
                <a:gd name="connsiteX3" fmla="*/ 1590675 w 7914755"/>
                <a:gd name="connsiteY3" fmla="*/ 792163 h 2668588"/>
                <a:gd name="connsiteX4" fmla="*/ 2386012 w 7914755"/>
                <a:gd name="connsiteY4" fmla="*/ 6350 h 2668588"/>
                <a:gd name="connsiteX5" fmla="*/ 3171825 w 7914755"/>
                <a:gd name="connsiteY5" fmla="*/ 792163 h 2668588"/>
                <a:gd name="connsiteX6" fmla="*/ 3971925 w 7914755"/>
                <a:gd name="connsiteY6" fmla="*/ 6350 h 2668588"/>
                <a:gd name="connsiteX7" fmla="*/ 4762500 w 7914755"/>
                <a:gd name="connsiteY7" fmla="*/ 792163 h 2668588"/>
                <a:gd name="connsiteX8" fmla="*/ 5548312 w 7914755"/>
                <a:gd name="connsiteY8" fmla="*/ 6350 h 2668588"/>
                <a:gd name="connsiteX9" fmla="*/ 6343650 w 7914755"/>
                <a:gd name="connsiteY9" fmla="*/ 792163 h 2668588"/>
                <a:gd name="connsiteX10" fmla="*/ 7123112 w 7914755"/>
                <a:gd name="connsiteY10" fmla="*/ 0 h 2668588"/>
                <a:gd name="connsiteX11" fmla="*/ 7914755 w 7914755"/>
                <a:gd name="connsiteY11" fmla="*/ 788268 h 2668588"/>
                <a:gd name="connsiteX12" fmla="*/ 7299325 w 7914755"/>
                <a:gd name="connsiteY12" fmla="*/ 920750 h 2668588"/>
                <a:gd name="connsiteX0" fmla="*/ 0 w 7914755"/>
                <a:gd name="connsiteY0" fmla="*/ 2668588 h 2668588"/>
                <a:gd name="connsiteX1" fmla="*/ 0 w 7914755"/>
                <a:gd name="connsiteY1" fmla="*/ 792163 h 2668588"/>
                <a:gd name="connsiteX2" fmla="*/ 800100 w 7914755"/>
                <a:gd name="connsiteY2" fmla="*/ 6350 h 2668588"/>
                <a:gd name="connsiteX3" fmla="*/ 1590675 w 7914755"/>
                <a:gd name="connsiteY3" fmla="*/ 792163 h 2668588"/>
                <a:gd name="connsiteX4" fmla="*/ 2386012 w 7914755"/>
                <a:gd name="connsiteY4" fmla="*/ 6350 h 2668588"/>
                <a:gd name="connsiteX5" fmla="*/ 3171825 w 7914755"/>
                <a:gd name="connsiteY5" fmla="*/ 792163 h 2668588"/>
                <a:gd name="connsiteX6" fmla="*/ 3971925 w 7914755"/>
                <a:gd name="connsiteY6" fmla="*/ 6350 h 2668588"/>
                <a:gd name="connsiteX7" fmla="*/ 4762500 w 7914755"/>
                <a:gd name="connsiteY7" fmla="*/ 792163 h 2668588"/>
                <a:gd name="connsiteX8" fmla="*/ 5548312 w 7914755"/>
                <a:gd name="connsiteY8" fmla="*/ 6350 h 2668588"/>
                <a:gd name="connsiteX9" fmla="*/ 6343650 w 7914755"/>
                <a:gd name="connsiteY9" fmla="*/ 792163 h 2668588"/>
                <a:gd name="connsiteX10" fmla="*/ 7123112 w 7914755"/>
                <a:gd name="connsiteY10" fmla="*/ 0 h 2668588"/>
                <a:gd name="connsiteX11" fmla="*/ 7914755 w 7914755"/>
                <a:gd name="connsiteY11" fmla="*/ 788268 h 2668588"/>
                <a:gd name="connsiteX12" fmla="*/ 7629525 w 7914755"/>
                <a:gd name="connsiteY12" fmla="*/ 2508250 h 2668588"/>
                <a:gd name="connsiteX0" fmla="*/ 0 w 7915275"/>
                <a:gd name="connsiteY0" fmla="*/ 2668588 h 2668588"/>
                <a:gd name="connsiteX1" fmla="*/ 0 w 7915275"/>
                <a:gd name="connsiteY1" fmla="*/ 792163 h 2668588"/>
                <a:gd name="connsiteX2" fmla="*/ 800100 w 7915275"/>
                <a:gd name="connsiteY2" fmla="*/ 6350 h 2668588"/>
                <a:gd name="connsiteX3" fmla="*/ 1590675 w 7915275"/>
                <a:gd name="connsiteY3" fmla="*/ 792163 h 2668588"/>
                <a:gd name="connsiteX4" fmla="*/ 2386012 w 7915275"/>
                <a:gd name="connsiteY4" fmla="*/ 6350 h 2668588"/>
                <a:gd name="connsiteX5" fmla="*/ 3171825 w 7915275"/>
                <a:gd name="connsiteY5" fmla="*/ 792163 h 2668588"/>
                <a:gd name="connsiteX6" fmla="*/ 3971925 w 7915275"/>
                <a:gd name="connsiteY6" fmla="*/ 6350 h 2668588"/>
                <a:gd name="connsiteX7" fmla="*/ 4762500 w 7915275"/>
                <a:gd name="connsiteY7" fmla="*/ 792163 h 2668588"/>
                <a:gd name="connsiteX8" fmla="*/ 5548312 w 7915275"/>
                <a:gd name="connsiteY8" fmla="*/ 6350 h 2668588"/>
                <a:gd name="connsiteX9" fmla="*/ 6343650 w 7915275"/>
                <a:gd name="connsiteY9" fmla="*/ 792163 h 2668588"/>
                <a:gd name="connsiteX10" fmla="*/ 7123112 w 7915275"/>
                <a:gd name="connsiteY10" fmla="*/ 0 h 2668588"/>
                <a:gd name="connsiteX11" fmla="*/ 7914755 w 7915275"/>
                <a:gd name="connsiteY11" fmla="*/ 788268 h 2668588"/>
                <a:gd name="connsiteX12" fmla="*/ 7915275 w 7915275"/>
                <a:gd name="connsiteY12" fmla="*/ 2667000 h 2668588"/>
                <a:gd name="connsiteX0" fmla="*/ 10826 w 7915275"/>
                <a:gd name="connsiteY0" fmla="*/ 2498431 h 2667001"/>
                <a:gd name="connsiteX1" fmla="*/ 0 w 7915275"/>
                <a:gd name="connsiteY1" fmla="*/ 792163 h 2667001"/>
                <a:gd name="connsiteX2" fmla="*/ 800100 w 7915275"/>
                <a:gd name="connsiteY2" fmla="*/ 6350 h 2667001"/>
                <a:gd name="connsiteX3" fmla="*/ 1590675 w 7915275"/>
                <a:gd name="connsiteY3" fmla="*/ 792163 h 2667001"/>
                <a:gd name="connsiteX4" fmla="*/ 2386012 w 7915275"/>
                <a:gd name="connsiteY4" fmla="*/ 6350 h 2667001"/>
                <a:gd name="connsiteX5" fmla="*/ 3171825 w 7915275"/>
                <a:gd name="connsiteY5" fmla="*/ 792163 h 2667001"/>
                <a:gd name="connsiteX6" fmla="*/ 3971925 w 7915275"/>
                <a:gd name="connsiteY6" fmla="*/ 6350 h 2667001"/>
                <a:gd name="connsiteX7" fmla="*/ 4762500 w 7915275"/>
                <a:gd name="connsiteY7" fmla="*/ 792163 h 2667001"/>
                <a:gd name="connsiteX8" fmla="*/ 5548312 w 7915275"/>
                <a:gd name="connsiteY8" fmla="*/ 6350 h 2667001"/>
                <a:gd name="connsiteX9" fmla="*/ 6343650 w 7915275"/>
                <a:gd name="connsiteY9" fmla="*/ 792163 h 2667001"/>
                <a:gd name="connsiteX10" fmla="*/ 7123112 w 7915275"/>
                <a:gd name="connsiteY10" fmla="*/ 0 h 2667001"/>
                <a:gd name="connsiteX11" fmla="*/ 7914755 w 7915275"/>
                <a:gd name="connsiteY11" fmla="*/ 788268 h 2667001"/>
                <a:gd name="connsiteX12" fmla="*/ 7915275 w 7915275"/>
                <a:gd name="connsiteY12" fmla="*/ 2667000 h 2667001"/>
                <a:gd name="connsiteX0" fmla="*/ 10826 w 7914757"/>
                <a:gd name="connsiteY0" fmla="*/ 2498431 h 2498432"/>
                <a:gd name="connsiteX1" fmla="*/ 0 w 7914757"/>
                <a:gd name="connsiteY1" fmla="*/ 792163 h 2498432"/>
                <a:gd name="connsiteX2" fmla="*/ 800100 w 7914757"/>
                <a:gd name="connsiteY2" fmla="*/ 6350 h 2498432"/>
                <a:gd name="connsiteX3" fmla="*/ 1590675 w 7914757"/>
                <a:gd name="connsiteY3" fmla="*/ 792163 h 2498432"/>
                <a:gd name="connsiteX4" fmla="*/ 2386012 w 7914757"/>
                <a:gd name="connsiteY4" fmla="*/ 6350 h 2498432"/>
                <a:gd name="connsiteX5" fmla="*/ 3171825 w 7914757"/>
                <a:gd name="connsiteY5" fmla="*/ 792163 h 2498432"/>
                <a:gd name="connsiteX6" fmla="*/ 3971925 w 7914757"/>
                <a:gd name="connsiteY6" fmla="*/ 6350 h 2498432"/>
                <a:gd name="connsiteX7" fmla="*/ 4762500 w 7914757"/>
                <a:gd name="connsiteY7" fmla="*/ 792163 h 2498432"/>
                <a:gd name="connsiteX8" fmla="*/ 5548312 w 7914757"/>
                <a:gd name="connsiteY8" fmla="*/ 6350 h 2498432"/>
                <a:gd name="connsiteX9" fmla="*/ 6343650 w 7914757"/>
                <a:gd name="connsiteY9" fmla="*/ 792163 h 2498432"/>
                <a:gd name="connsiteX10" fmla="*/ 7123112 w 7914757"/>
                <a:gd name="connsiteY10" fmla="*/ 0 h 2498432"/>
                <a:gd name="connsiteX11" fmla="*/ 7914755 w 7914757"/>
                <a:gd name="connsiteY11" fmla="*/ 788268 h 2498432"/>
                <a:gd name="connsiteX12" fmla="*/ 7893624 w 7914757"/>
                <a:gd name="connsiteY12" fmla="*/ 2472536 h 249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14757" h="2498432">
                  <a:moveTo>
                    <a:pt x="10826" y="2498431"/>
                  </a:moveTo>
                  <a:cubicBezTo>
                    <a:pt x="7217" y="1929675"/>
                    <a:pt x="3609" y="1360919"/>
                    <a:pt x="0" y="792163"/>
                  </a:cubicBezTo>
                  <a:lnTo>
                    <a:pt x="800100" y="6350"/>
                  </a:lnTo>
                  <a:lnTo>
                    <a:pt x="1590675" y="792163"/>
                  </a:lnTo>
                  <a:lnTo>
                    <a:pt x="2386012" y="6350"/>
                  </a:lnTo>
                  <a:lnTo>
                    <a:pt x="3171825" y="792163"/>
                  </a:lnTo>
                  <a:lnTo>
                    <a:pt x="3971925" y="6350"/>
                  </a:lnTo>
                  <a:lnTo>
                    <a:pt x="4762500" y="792163"/>
                  </a:lnTo>
                  <a:lnTo>
                    <a:pt x="5548312" y="6350"/>
                  </a:lnTo>
                  <a:lnTo>
                    <a:pt x="6343650" y="792163"/>
                  </a:lnTo>
                  <a:lnTo>
                    <a:pt x="7123112" y="0"/>
                  </a:lnTo>
                  <a:lnTo>
                    <a:pt x="7914755" y="788268"/>
                  </a:lnTo>
                  <a:cubicBezTo>
                    <a:pt x="7914928" y="1414512"/>
                    <a:pt x="7893451" y="1846292"/>
                    <a:pt x="7893624" y="2472536"/>
                  </a:cubicBezTo>
                </a:path>
              </a:pathLst>
            </a:custGeom>
            <a:solidFill>
              <a:srgbClr val="5B9BD5"/>
            </a:solidFill>
            <a:ln w="63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cxnSp>
          <p:nvCxnSpPr>
            <p:cNvPr id="105" name="Straight Connector 125"/>
            <p:cNvCxnSpPr/>
            <p:nvPr/>
          </p:nvCxnSpPr>
          <p:spPr>
            <a:xfrm flipH="1" flipV="1">
              <a:off x="7577559" y="2423238"/>
              <a:ext cx="119685" cy="154748"/>
            </a:xfrm>
            <a:prstGeom prst="line">
              <a:avLst/>
            </a:prstGeom>
            <a:noFill/>
            <a:ln w="25400" cap="flat" cmpd="sng" algn="ctr">
              <a:solidFill>
                <a:schemeClr val="accent5"/>
              </a:solidFill>
              <a:prstDash val="solid"/>
            </a:ln>
            <a:effectLst/>
          </p:spPr>
        </p:cxnSp>
        <p:cxnSp>
          <p:nvCxnSpPr>
            <p:cNvPr id="106" name="Straight Connector 129"/>
            <p:cNvCxnSpPr/>
            <p:nvPr/>
          </p:nvCxnSpPr>
          <p:spPr>
            <a:xfrm flipH="1">
              <a:off x="7936615" y="2421988"/>
              <a:ext cx="118002" cy="155998"/>
            </a:xfrm>
            <a:prstGeom prst="line">
              <a:avLst/>
            </a:prstGeom>
            <a:noFill/>
            <a:ln w="25400" cap="flat" cmpd="sng" algn="ctr">
              <a:solidFill>
                <a:schemeClr val="accent5"/>
              </a:solidFill>
              <a:prstDash val="solid"/>
            </a:ln>
            <a:effectLst/>
          </p:spPr>
        </p:cxnSp>
        <p:sp>
          <p:nvSpPr>
            <p:cNvPr id="107" name="Rounded Rectangle 261"/>
            <p:cNvSpPr/>
            <p:nvPr/>
          </p:nvSpPr>
          <p:spPr>
            <a:xfrm>
              <a:off x="7689720" y="2218391"/>
              <a:ext cx="259108" cy="621868"/>
            </a:xfrm>
            <a:prstGeom prst="roundRect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8" name="Straight Connector 102"/>
            <p:cNvCxnSpPr/>
            <p:nvPr/>
          </p:nvCxnSpPr>
          <p:spPr>
            <a:xfrm>
              <a:off x="5921978" y="2427538"/>
              <a:ext cx="118363" cy="154748"/>
            </a:xfrm>
            <a:prstGeom prst="line">
              <a:avLst/>
            </a:prstGeom>
            <a:noFill/>
            <a:ln w="25400" cap="flat" cmpd="sng" algn="ctr">
              <a:solidFill>
                <a:schemeClr val="accent5"/>
              </a:solidFill>
              <a:prstDash val="solid"/>
            </a:ln>
            <a:effectLst/>
          </p:spPr>
        </p:cxnSp>
        <p:sp>
          <p:nvSpPr>
            <p:cNvPr id="109" name="Rounded Rectangle 257"/>
            <p:cNvSpPr/>
            <p:nvPr/>
          </p:nvSpPr>
          <p:spPr>
            <a:xfrm>
              <a:off x="6032867" y="2218391"/>
              <a:ext cx="259108" cy="621868"/>
            </a:xfrm>
            <a:prstGeom prst="roundRect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reeform 95"/>
            <p:cNvSpPr/>
            <p:nvPr/>
          </p:nvSpPr>
          <p:spPr>
            <a:xfrm>
              <a:off x="5802190" y="2451684"/>
              <a:ext cx="1184974" cy="383903"/>
            </a:xfrm>
            <a:custGeom>
              <a:avLst/>
              <a:gdLst>
                <a:gd name="connsiteX0" fmla="*/ 0 w 7134225"/>
                <a:gd name="connsiteY0" fmla="*/ 2662238 h 2662238"/>
                <a:gd name="connsiteX1" fmla="*/ 0 w 7134225"/>
                <a:gd name="connsiteY1" fmla="*/ 785813 h 2662238"/>
                <a:gd name="connsiteX2" fmla="*/ 800100 w 7134225"/>
                <a:gd name="connsiteY2" fmla="*/ 0 h 2662238"/>
                <a:gd name="connsiteX3" fmla="*/ 1590675 w 7134225"/>
                <a:gd name="connsiteY3" fmla="*/ 785813 h 2662238"/>
                <a:gd name="connsiteX4" fmla="*/ 2386012 w 7134225"/>
                <a:gd name="connsiteY4" fmla="*/ 0 h 2662238"/>
                <a:gd name="connsiteX5" fmla="*/ 3171825 w 7134225"/>
                <a:gd name="connsiteY5" fmla="*/ 785813 h 2662238"/>
                <a:gd name="connsiteX6" fmla="*/ 3971925 w 7134225"/>
                <a:gd name="connsiteY6" fmla="*/ 0 h 2662238"/>
                <a:gd name="connsiteX7" fmla="*/ 4762500 w 7134225"/>
                <a:gd name="connsiteY7" fmla="*/ 785813 h 2662238"/>
                <a:gd name="connsiteX8" fmla="*/ 5548312 w 7134225"/>
                <a:gd name="connsiteY8" fmla="*/ 0 h 2662238"/>
                <a:gd name="connsiteX9" fmla="*/ 6343650 w 7134225"/>
                <a:gd name="connsiteY9" fmla="*/ 785813 h 2662238"/>
                <a:gd name="connsiteX10" fmla="*/ 7134225 w 7134225"/>
                <a:gd name="connsiteY10" fmla="*/ 0 h 2662238"/>
                <a:gd name="connsiteX0" fmla="*/ 0 w 7134225"/>
                <a:gd name="connsiteY0" fmla="*/ 2662238 h 2662238"/>
                <a:gd name="connsiteX1" fmla="*/ 0 w 7134225"/>
                <a:gd name="connsiteY1" fmla="*/ 785813 h 2662238"/>
                <a:gd name="connsiteX2" fmla="*/ 800100 w 7134225"/>
                <a:gd name="connsiteY2" fmla="*/ 0 h 2662238"/>
                <a:gd name="connsiteX3" fmla="*/ 1590675 w 7134225"/>
                <a:gd name="connsiteY3" fmla="*/ 785813 h 2662238"/>
                <a:gd name="connsiteX4" fmla="*/ 2386012 w 7134225"/>
                <a:gd name="connsiteY4" fmla="*/ 0 h 2662238"/>
                <a:gd name="connsiteX5" fmla="*/ 3171825 w 7134225"/>
                <a:gd name="connsiteY5" fmla="*/ 785813 h 2662238"/>
                <a:gd name="connsiteX6" fmla="*/ 3971925 w 7134225"/>
                <a:gd name="connsiteY6" fmla="*/ 0 h 2662238"/>
                <a:gd name="connsiteX7" fmla="*/ 4762500 w 7134225"/>
                <a:gd name="connsiteY7" fmla="*/ 785813 h 2662238"/>
                <a:gd name="connsiteX8" fmla="*/ 5548312 w 7134225"/>
                <a:gd name="connsiteY8" fmla="*/ 0 h 2662238"/>
                <a:gd name="connsiteX9" fmla="*/ 6343650 w 7134225"/>
                <a:gd name="connsiteY9" fmla="*/ 785813 h 2662238"/>
                <a:gd name="connsiteX10" fmla="*/ 6735762 w 7134225"/>
                <a:gd name="connsiteY10" fmla="*/ 393700 h 2662238"/>
                <a:gd name="connsiteX11" fmla="*/ 7134225 w 7134225"/>
                <a:gd name="connsiteY11" fmla="*/ 0 h 2662238"/>
                <a:gd name="connsiteX0" fmla="*/ 0 w 7929562"/>
                <a:gd name="connsiteY0" fmla="*/ 2662238 h 2662238"/>
                <a:gd name="connsiteX1" fmla="*/ 0 w 7929562"/>
                <a:gd name="connsiteY1" fmla="*/ 785813 h 2662238"/>
                <a:gd name="connsiteX2" fmla="*/ 800100 w 7929562"/>
                <a:gd name="connsiteY2" fmla="*/ 0 h 2662238"/>
                <a:gd name="connsiteX3" fmla="*/ 1590675 w 7929562"/>
                <a:gd name="connsiteY3" fmla="*/ 785813 h 2662238"/>
                <a:gd name="connsiteX4" fmla="*/ 2386012 w 7929562"/>
                <a:gd name="connsiteY4" fmla="*/ 0 h 2662238"/>
                <a:gd name="connsiteX5" fmla="*/ 3171825 w 7929562"/>
                <a:gd name="connsiteY5" fmla="*/ 785813 h 2662238"/>
                <a:gd name="connsiteX6" fmla="*/ 3971925 w 7929562"/>
                <a:gd name="connsiteY6" fmla="*/ 0 h 2662238"/>
                <a:gd name="connsiteX7" fmla="*/ 4762500 w 7929562"/>
                <a:gd name="connsiteY7" fmla="*/ 785813 h 2662238"/>
                <a:gd name="connsiteX8" fmla="*/ 5548312 w 7929562"/>
                <a:gd name="connsiteY8" fmla="*/ 0 h 2662238"/>
                <a:gd name="connsiteX9" fmla="*/ 6343650 w 7929562"/>
                <a:gd name="connsiteY9" fmla="*/ 785813 h 2662238"/>
                <a:gd name="connsiteX10" fmla="*/ 7929562 w 7929562"/>
                <a:gd name="connsiteY10" fmla="*/ 793750 h 2662238"/>
                <a:gd name="connsiteX11" fmla="*/ 7134225 w 7929562"/>
                <a:gd name="connsiteY11" fmla="*/ 0 h 2662238"/>
                <a:gd name="connsiteX0" fmla="*/ 0 w 7134225"/>
                <a:gd name="connsiteY0" fmla="*/ 2662238 h 2662238"/>
                <a:gd name="connsiteX1" fmla="*/ 0 w 7134225"/>
                <a:gd name="connsiteY1" fmla="*/ 785813 h 2662238"/>
                <a:gd name="connsiteX2" fmla="*/ 800100 w 7134225"/>
                <a:gd name="connsiteY2" fmla="*/ 0 h 2662238"/>
                <a:gd name="connsiteX3" fmla="*/ 1590675 w 7134225"/>
                <a:gd name="connsiteY3" fmla="*/ 785813 h 2662238"/>
                <a:gd name="connsiteX4" fmla="*/ 2386012 w 7134225"/>
                <a:gd name="connsiteY4" fmla="*/ 0 h 2662238"/>
                <a:gd name="connsiteX5" fmla="*/ 3171825 w 7134225"/>
                <a:gd name="connsiteY5" fmla="*/ 785813 h 2662238"/>
                <a:gd name="connsiteX6" fmla="*/ 3971925 w 7134225"/>
                <a:gd name="connsiteY6" fmla="*/ 0 h 2662238"/>
                <a:gd name="connsiteX7" fmla="*/ 4762500 w 7134225"/>
                <a:gd name="connsiteY7" fmla="*/ 785813 h 2662238"/>
                <a:gd name="connsiteX8" fmla="*/ 5548312 w 7134225"/>
                <a:gd name="connsiteY8" fmla="*/ 0 h 2662238"/>
                <a:gd name="connsiteX9" fmla="*/ 6343650 w 7134225"/>
                <a:gd name="connsiteY9" fmla="*/ 785813 h 2662238"/>
                <a:gd name="connsiteX10" fmla="*/ 6596062 w 7134225"/>
                <a:gd name="connsiteY10" fmla="*/ 317500 h 2662238"/>
                <a:gd name="connsiteX11" fmla="*/ 7134225 w 7134225"/>
                <a:gd name="connsiteY11" fmla="*/ 0 h 2662238"/>
                <a:gd name="connsiteX0" fmla="*/ 0 w 7299325"/>
                <a:gd name="connsiteY0" fmla="*/ 2662238 h 2662238"/>
                <a:gd name="connsiteX1" fmla="*/ 0 w 7299325"/>
                <a:gd name="connsiteY1" fmla="*/ 785813 h 2662238"/>
                <a:gd name="connsiteX2" fmla="*/ 800100 w 7299325"/>
                <a:gd name="connsiteY2" fmla="*/ 0 h 2662238"/>
                <a:gd name="connsiteX3" fmla="*/ 1590675 w 7299325"/>
                <a:gd name="connsiteY3" fmla="*/ 785813 h 2662238"/>
                <a:gd name="connsiteX4" fmla="*/ 2386012 w 7299325"/>
                <a:gd name="connsiteY4" fmla="*/ 0 h 2662238"/>
                <a:gd name="connsiteX5" fmla="*/ 3171825 w 7299325"/>
                <a:gd name="connsiteY5" fmla="*/ 785813 h 2662238"/>
                <a:gd name="connsiteX6" fmla="*/ 3971925 w 7299325"/>
                <a:gd name="connsiteY6" fmla="*/ 0 h 2662238"/>
                <a:gd name="connsiteX7" fmla="*/ 4762500 w 7299325"/>
                <a:gd name="connsiteY7" fmla="*/ 785813 h 2662238"/>
                <a:gd name="connsiteX8" fmla="*/ 5548312 w 7299325"/>
                <a:gd name="connsiteY8" fmla="*/ 0 h 2662238"/>
                <a:gd name="connsiteX9" fmla="*/ 6343650 w 7299325"/>
                <a:gd name="connsiteY9" fmla="*/ 785813 h 2662238"/>
                <a:gd name="connsiteX10" fmla="*/ 6596062 w 7299325"/>
                <a:gd name="connsiteY10" fmla="*/ 317500 h 2662238"/>
                <a:gd name="connsiteX11" fmla="*/ 7299325 w 7299325"/>
                <a:gd name="connsiteY11" fmla="*/ 914400 h 2662238"/>
                <a:gd name="connsiteX0" fmla="*/ 0 w 7299325"/>
                <a:gd name="connsiteY0" fmla="*/ 2662238 h 2662238"/>
                <a:gd name="connsiteX1" fmla="*/ 0 w 7299325"/>
                <a:gd name="connsiteY1" fmla="*/ 785813 h 2662238"/>
                <a:gd name="connsiteX2" fmla="*/ 800100 w 7299325"/>
                <a:gd name="connsiteY2" fmla="*/ 0 h 2662238"/>
                <a:gd name="connsiteX3" fmla="*/ 1590675 w 7299325"/>
                <a:gd name="connsiteY3" fmla="*/ 785813 h 2662238"/>
                <a:gd name="connsiteX4" fmla="*/ 2386012 w 7299325"/>
                <a:gd name="connsiteY4" fmla="*/ 0 h 2662238"/>
                <a:gd name="connsiteX5" fmla="*/ 3171825 w 7299325"/>
                <a:gd name="connsiteY5" fmla="*/ 785813 h 2662238"/>
                <a:gd name="connsiteX6" fmla="*/ 3971925 w 7299325"/>
                <a:gd name="connsiteY6" fmla="*/ 0 h 2662238"/>
                <a:gd name="connsiteX7" fmla="*/ 4762500 w 7299325"/>
                <a:gd name="connsiteY7" fmla="*/ 785813 h 2662238"/>
                <a:gd name="connsiteX8" fmla="*/ 5548312 w 7299325"/>
                <a:gd name="connsiteY8" fmla="*/ 0 h 2662238"/>
                <a:gd name="connsiteX9" fmla="*/ 6343650 w 7299325"/>
                <a:gd name="connsiteY9" fmla="*/ 785813 h 2662238"/>
                <a:gd name="connsiteX10" fmla="*/ 6596062 w 7299325"/>
                <a:gd name="connsiteY10" fmla="*/ 317500 h 2662238"/>
                <a:gd name="connsiteX11" fmla="*/ 7101955 w 7299325"/>
                <a:gd name="connsiteY11" fmla="*/ 756518 h 2662238"/>
                <a:gd name="connsiteX12" fmla="*/ 7299325 w 7299325"/>
                <a:gd name="connsiteY12" fmla="*/ 914400 h 2662238"/>
                <a:gd name="connsiteX0" fmla="*/ 0 w 7299325"/>
                <a:gd name="connsiteY0" fmla="*/ 2668588 h 2668588"/>
                <a:gd name="connsiteX1" fmla="*/ 0 w 7299325"/>
                <a:gd name="connsiteY1" fmla="*/ 792163 h 2668588"/>
                <a:gd name="connsiteX2" fmla="*/ 800100 w 7299325"/>
                <a:gd name="connsiteY2" fmla="*/ 6350 h 2668588"/>
                <a:gd name="connsiteX3" fmla="*/ 1590675 w 7299325"/>
                <a:gd name="connsiteY3" fmla="*/ 792163 h 2668588"/>
                <a:gd name="connsiteX4" fmla="*/ 2386012 w 7299325"/>
                <a:gd name="connsiteY4" fmla="*/ 6350 h 2668588"/>
                <a:gd name="connsiteX5" fmla="*/ 3171825 w 7299325"/>
                <a:gd name="connsiteY5" fmla="*/ 792163 h 2668588"/>
                <a:gd name="connsiteX6" fmla="*/ 3971925 w 7299325"/>
                <a:gd name="connsiteY6" fmla="*/ 6350 h 2668588"/>
                <a:gd name="connsiteX7" fmla="*/ 4762500 w 7299325"/>
                <a:gd name="connsiteY7" fmla="*/ 792163 h 2668588"/>
                <a:gd name="connsiteX8" fmla="*/ 5548312 w 7299325"/>
                <a:gd name="connsiteY8" fmla="*/ 6350 h 2668588"/>
                <a:gd name="connsiteX9" fmla="*/ 6343650 w 7299325"/>
                <a:gd name="connsiteY9" fmla="*/ 792163 h 2668588"/>
                <a:gd name="connsiteX10" fmla="*/ 7123112 w 7299325"/>
                <a:gd name="connsiteY10" fmla="*/ 0 h 2668588"/>
                <a:gd name="connsiteX11" fmla="*/ 7101955 w 7299325"/>
                <a:gd name="connsiteY11" fmla="*/ 762868 h 2668588"/>
                <a:gd name="connsiteX12" fmla="*/ 7299325 w 7299325"/>
                <a:gd name="connsiteY12" fmla="*/ 920750 h 2668588"/>
                <a:gd name="connsiteX0" fmla="*/ 0 w 7914755"/>
                <a:gd name="connsiteY0" fmla="*/ 2668588 h 2668588"/>
                <a:gd name="connsiteX1" fmla="*/ 0 w 7914755"/>
                <a:gd name="connsiteY1" fmla="*/ 792163 h 2668588"/>
                <a:gd name="connsiteX2" fmla="*/ 800100 w 7914755"/>
                <a:gd name="connsiteY2" fmla="*/ 6350 h 2668588"/>
                <a:gd name="connsiteX3" fmla="*/ 1590675 w 7914755"/>
                <a:gd name="connsiteY3" fmla="*/ 792163 h 2668588"/>
                <a:gd name="connsiteX4" fmla="*/ 2386012 w 7914755"/>
                <a:gd name="connsiteY4" fmla="*/ 6350 h 2668588"/>
                <a:gd name="connsiteX5" fmla="*/ 3171825 w 7914755"/>
                <a:gd name="connsiteY5" fmla="*/ 792163 h 2668588"/>
                <a:gd name="connsiteX6" fmla="*/ 3971925 w 7914755"/>
                <a:gd name="connsiteY6" fmla="*/ 6350 h 2668588"/>
                <a:gd name="connsiteX7" fmla="*/ 4762500 w 7914755"/>
                <a:gd name="connsiteY7" fmla="*/ 792163 h 2668588"/>
                <a:gd name="connsiteX8" fmla="*/ 5548312 w 7914755"/>
                <a:gd name="connsiteY8" fmla="*/ 6350 h 2668588"/>
                <a:gd name="connsiteX9" fmla="*/ 6343650 w 7914755"/>
                <a:gd name="connsiteY9" fmla="*/ 792163 h 2668588"/>
                <a:gd name="connsiteX10" fmla="*/ 7123112 w 7914755"/>
                <a:gd name="connsiteY10" fmla="*/ 0 h 2668588"/>
                <a:gd name="connsiteX11" fmla="*/ 7914755 w 7914755"/>
                <a:gd name="connsiteY11" fmla="*/ 788268 h 2668588"/>
                <a:gd name="connsiteX12" fmla="*/ 7299325 w 7914755"/>
                <a:gd name="connsiteY12" fmla="*/ 920750 h 2668588"/>
                <a:gd name="connsiteX0" fmla="*/ 0 w 7914755"/>
                <a:gd name="connsiteY0" fmla="*/ 2668588 h 2668588"/>
                <a:gd name="connsiteX1" fmla="*/ 0 w 7914755"/>
                <a:gd name="connsiteY1" fmla="*/ 792163 h 2668588"/>
                <a:gd name="connsiteX2" fmla="*/ 800100 w 7914755"/>
                <a:gd name="connsiteY2" fmla="*/ 6350 h 2668588"/>
                <a:gd name="connsiteX3" fmla="*/ 1590675 w 7914755"/>
                <a:gd name="connsiteY3" fmla="*/ 792163 h 2668588"/>
                <a:gd name="connsiteX4" fmla="*/ 2386012 w 7914755"/>
                <a:gd name="connsiteY4" fmla="*/ 6350 h 2668588"/>
                <a:gd name="connsiteX5" fmla="*/ 3171825 w 7914755"/>
                <a:gd name="connsiteY5" fmla="*/ 792163 h 2668588"/>
                <a:gd name="connsiteX6" fmla="*/ 3971925 w 7914755"/>
                <a:gd name="connsiteY6" fmla="*/ 6350 h 2668588"/>
                <a:gd name="connsiteX7" fmla="*/ 4762500 w 7914755"/>
                <a:gd name="connsiteY7" fmla="*/ 792163 h 2668588"/>
                <a:gd name="connsiteX8" fmla="*/ 5548312 w 7914755"/>
                <a:gd name="connsiteY8" fmla="*/ 6350 h 2668588"/>
                <a:gd name="connsiteX9" fmla="*/ 6343650 w 7914755"/>
                <a:gd name="connsiteY9" fmla="*/ 792163 h 2668588"/>
                <a:gd name="connsiteX10" fmla="*/ 7123112 w 7914755"/>
                <a:gd name="connsiteY10" fmla="*/ 0 h 2668588"/>
                <a:gd name="connsiteX11" fmla="*/ 7914755 w 7914755"/>
                <a:gd name="connsiteY11" fmla="*/ 788268 h 2668588"/>
                <a:gd name="connsiteX12" fmla="*/ 7629525 w 7914755"/>
                <a:gd name="connsiteY12" fmla="*/ 2508250 h 2668588"/>
                <a:gd name="connsiteX0" fmla="*/ 0 w 7915275"/>
                <a:gd name="connsiteY0" fmla="*/ 2668588 h 2668588"/>
                <a:gd name="connsiteX1" fmla="*/ 0 w 7915275"/>
                <a:gd name="connsiteY1" fmla="*/ 792163 h 2668588"/>
                <a:gd name="connsiteX2" fmla="*/ 800100 w 7915275"/>
                <a:gd name="connsiteY2" fmla="*/ 6350 h 2668588"/>
                <a:gd name="connsiteX3" fmla="*/ 1590675 w 7915275"/>
                <a:gd name="connsiteY3" fmla="*/ 792163 h 2668588"/>
                <a:gd name="connsiteX4" fmla="*/ 2386012 w 7915275"/>
                <a:gd name="connsiteY4" fmla="*/ 6350 h 2668588"/>
                <a:gd name="connsiteX5" fmla="*/ 3171825 w 7915275"/>
                <a:gd name="connsiteY5" fmla="*/ 792163 h 2668588"/>
                <a:gd name="connsiteX6" fmla="*/ 3971925 w 7915275"/>
                <a:gd name="connsiteY6" fmla="*/ 6350 h 2668588"/>
                <a:gd name="connsiteX7" fmla="*/ 4762500 w 7915275"/>
                <a:gd name="connsiteY7" fmla="*/ 792163 h 2668588"/>
                <a:gd name="connsiteX8" fmla="*/ 5548312 w 7915275"/>
                <a:gd name="connsiteY8" fmla="*/ 6350 h 2668588"/>
                <a:gd name="connsiteX9" fmla="*/ 6343650 w 7915275"/>
                <a:gd name="connsiteY9" fmla="*/ 792163 h 2668588"/>
                <a:gd name="connsiteX10" fmla="*/ 7123112 w 7915275"/>
                <a:gd name="connsiteY10" fmla="*/ 0 h 2668588"/>
                <a:gd name="connsiteX11" fmla="*/ 7914755 w 7915275"/>
                <a:gd name="connsiteY11" fmla="*/ 788268 h 2668588"/>
                <a:gd name="connsiteX12" fmla="*/ 7915275 w 7915275"/>
                <a:gd name="connsiteY12" fmla="*/ 2667000 h 2668588"/>
                <a:gd name="connsiteX0" fmla="*/ 0 w 7923393"/>
                <a:gd name="connsiteY0" fmla="*/ 2668588 h 2668588"/>
                <a:gd name="connsiteX1" fmla="*/ 0 w 7923393"/>
                <a:gd name="connsiteY1" fmla="*/ 792163 h 2668588"/>
                <a:gd name="connsiteX2" fmla="*/ 800100 w 7923393"/>
                <a:gd name="connsiteY2" fmla="*/ 6350 h 2668588"/>
                <a:gd name="connsiteX3" fmla="*/ 1590675 w 7923393"/>
                <a:gd name="connsiteY3" fmla="*/ 792163 h 2668588"/>
                <a:gd name="connsiteX4" fmla="*/ 2386012 w 7923393"/>
                <a:gd name="connsiteY4" fmla="*/ 6350 h 2668588"/>
                <a:gd name="connsiteX5" fmla="*/ 3171825 w 7923393"/>
                <a:gd name="connsiteY5" fmla="*/ 792163 h 2668588"/>
                <a:gd name="connsiteX6" fmla="*/ 3971925 w 7923393"/>
                <a:gd name="connsiteY6" fmla="*/ 6350 h 2668588"/>
                <a:gd name="connsiteX7" fmla="*/ 4762500 w 7923393"/>
                <a:gd name="connsiteY7" fmla="*/ 792163 h 2668588"/>
                <a:gd name="connsiteX8" fmla="*/ 5548312 w 7923393"/>
                <a:gd name="connsiteY8" fmla="*/ 6350 h 2668588"/>
                <a:gd name="connsiteX9" fmla="*/ 6343650 w 7923393"/>
                <a:gd name="connsiteY9" fmla="*/ 792163 h 2668588"/>
                <a:gd name="connsiteX10" fmla="*/ 7123112 w 7923393"/>
                <a:gd name="connsiteY10" fmla="*/ 0 h 2668588"/>
                <a:gd name="connsiteX11" fmla="*/ 7914755 w 7923393"/>
                <a:gd name="connsiteY11" fmla="*/ 788268 h 2668588"/>
                <a:gd name="connsiteX12" fmla="*/ 7923393 w 7923393"/>
                <a:gd name="connsiteY12" fmla="*/ 2041069 h 2668588"/>
                <a:gd name="connsiteX0" fmla="*/ 8118 w 7923393"/>
                <a:gd name="connsiteY0" fmla="*/ 2079117 h 2079117"/>
                <a:gd name="connsiteX1" fmla="*/ 0 w 7923393"/>
                <a:gd name="connsiteY1" fmla="*/ 792163 h 2079117"/>
                <a:gd name="connsiteX2" fmla="*/ 800100 w 7923393"/>
                <a:gd name="connsiteY2" fmla="*/ 6350 h 2079117"/>
                <a:gd name="connsiteX3" fmla="*/ 1590675 w 7923393"/>
                <a:gd name="connsiteY3" fmla="*/ 792163 h 2079117"/>
                <a:gd name="connsiteX4" fmla="*/ 2386012 w 7923393"/>
                <a:gd name="connsiteY4" fmla="*/ 6350 h 2079117"/>
                <a:gd name="connsiteX5" fmla="*/ 3171825 w 7923393"/>
                <a:gd name="connsiteY5" fmla="*/ 792163 h 2079117"/>
                <a:gd name="connsiteX6" fmla="*/ 3971925 w 7923393"/>
                <a:gd name="connsiteY6" fmla="*/ 6350 h 2079117"/>
                <a:gd name="connsiteX7" fmla="*/ 4762500 w 7923393"/>
                <a:gd name="connsiteY7" fmla="*/ 792163 h 2079117"/>
                <a:gd name="connsiteX8" fmla="*/ 5548312 w 7923393"/>
                <a:gd name="connsiteY8" fmla="*/ 6350 h 2079117"/>
                <a:gd name="connsiteX9" fmla="*/ 6343650 w 7923393"/>
                <a:gd name="connsiteY9" fmla="*/ 792163 h 2079117"/>
                <a:gd name="connsiteX10" fmla="*/ 7123112 w 7923393"/>
                <a:gd name="connsiteY10" fmla="*/ 0 h 2079117"/>
                <a:gd name="connsiteX11" fmla="*/ 7914755 w 7923393"/>
                <a:gd name="connsiteY11" fmla="*/ 788268 h 2079117"/>
                <a:gd name="connsiteX12" fmla="*/ 7923393 w 7923393"/>
                <a:gd name="connsiteY12" fmla="*/ 2041069 h 2079117"/>
                <a:gd name="connsiteX0" fmla="*/ 8118 w 7923393"/>
                <a:gd name="connsiteY0" fmla="*/ 1949474 h 2041069"/>
                <a:gd name="connsiteX1" fmla="*/ 0 w 7923393"/>
                <a:gd name="connsiteY1" fmla="*/ 792163 h 2041069"/>
                <a:gd name="connsiteX2" fmla="*/ 800100 w 7923393"/>
                <a:gd name="connsiteY2" fmla="*/ 6350 h 2041069"/>
                <a:gd name="connsiteX3" fmla="*/ 1590675 w 7923393"/>
                <a:gd name="connsiteY3" fmla="*/ 792163 h 2041069"/>
                <a:gd name="connsiteX4" fmla="*/ 2386012 w 7923393"/>
                <a:gd name="connsiteY4" fmla="*/ 6350 h 2041069"/>
                <a:gd name="connsiteX5" fmla="*/ 3171825 w 7923393"/>
                <a:gd name="connsiteY5" fmla="*/ 792163 h 2041069"/>
                <a:gd name="connsiteX6" fmla="*/ 3971925 w 7923393"/>
                <a:gd name="connsiteY6" fmla="*/ 6350 h 2041069"/>
                <a:gd name="connsiteX7" fmla="*/ 4762500 w 7923393"/>
                <a:gd name="connsiteY7" fmla="*/ 792163 h 2041069"/>
                <a:gd name="connsiteX8" fmla="*/ 5548312 w 7923393"/>
                <a:gd name="connsiteY8" fmla="*/ 6350 h 2041069"/>
                <a:gd name="connsiteX9" fmla="*/ 6343650 w 7923393"/>
                <a:gd name="connsiteY9" fmla="*/ 792163 h 2041069"/>
                <a:gd name="connsiteX10" fmla="*/ 7123112 w 7923393"/>
                <a:gd name="connsiteY10" fmla="*/ 0 h 2041069"/>
                <a:gd name="connsiteX11" fmla="*/ 7914755 w 7923393"/>
                <a:gd name="connsiteY11" fmla="*/ 788268 h 2041069"/>
                <a:gd name="connsiteX12" fmla="*/ 7923393 w 7923393"/>
                <a:gd name="connsiteY12" fmla="*/ 2041069 h 2041069"/>
                <a:gd name="connsiteX0" fmla="*/ 8118 w 7914756"/>
                <a:gd name="connsiteY0" fmla="*/ 1949474 h 1949474"/>
                <a:gd name="connsiteX1" fmla="*/ 0 w 7914756"/>
                <a:gd name="connsiteY1" fmla="*/ 792163 h 1949474"/>
                <a:gd name="connsiteX2" fmla="*/ 800100 w 7914756"/>
                <a:gd name="connsiteY2" fmla="*/ 6350 h 1949474"/>
                <a:gd name="connsiteX3" fmla="*/ 1590675 w 7914756"/>
                <a:gd name="connsiteY3" fmla="*/ 792163 h 1949474"/>
                <a:gd name="connsiteX4" fmla="*/ 2386012 w 7914756"/>
                <a:gd name="connsiteY4" fmla="*/ 6350 h 1949474"/>
                <a:gd name="connsiteX5" fmla="*/ 3171825 w 7914756"/>
                <a:gd name="connsiteY5" fmla="*/ 792163 h 1949474"/>
                <a:gd name="connsiteX6" fmla="*/ 3971925 w 7914756"/>
                <a:gd name="connsiteY6" fmla="*/ 6350 h 1949474"/>
                <a:gd name="connsiteX7" fmla="*/ 4762500 w 7914756"/>
                <a:gd name="connsiteY7" fmla="*/ 792163 h 1949474"/>
                <a:gd name="connsiteX8" fmla="*/ 5548312 w 7914756"/>
                <a:gd name="connsiteY8" fmla="*/ 6350 h 1949474"/>
                <a:gd name="connsiteX9" fmla="*/ 6343650 w 7914756"/>
                <a:gd name="connsiteY9" fmla="*/ 792163 h 1949474"/>
                <a:gd name="connsiteX10" fmla="*/ 7123112 w 7914756"/>
                <a:gd name="connsiteY10" fmla="*/ 0 h 1949474"/>
                <a:gd name="connsiteX11" fmla="*/ 7914755 w 7914756"/>
                <a:gd name="connsiteY11" fmla="*/ 788268 h 1949474"/>
                <a:gd name="connsiteX12" fmla="*/ 7901742 w 7914756"/>
                <a:gd name="connsiteY12" fmla="*/ 1879015 h 1949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14756" h="1949474">
                  <a:moveTo>
                    <a:pt x="8118" y="1949474"/>
                  </a:moveTo>
                  <a:lnTo>
                    <a:pt x="0" y="792163"/>
                  </a:lnTo>
                  <a:lnTo>
                    <a:pt x="800100" y="6350"/>
                  </a:lnTo>
                  <a:lnTo>
                    <a:pt x="1590675" y="792163"/>
                  </a:lnTo>
                  <a:lnTo>
                    <a:pt x="2386012" y="6350"/>
                  </a:lnTo>
                  <a:lnTo>
                    <a:pt x="3171825" y="792163"/>
                  </a:lnTo>
                  <a:lnTo>
                    <a:pt x="3971925" y="6350"/>
                  </a:lnTo>
                  <a:lnTo>
                    <a:pt x="4762500" y="792163"/>
                  </a:lnTo>
                  <a:lnTo>
                    <a:pt x="5548312" y="6350"/>
                  </a:lnTo>
                  <a:lnTo>
                    <a:pt x="6343650" y="792163"/>
                  </a:lnTo>
                  <a:lnTo>
                    <a:pt x="7123112" y="0"/>
                  </a:lnTo>
                  <a:lnTo>
                    <a:pt x="7914755" y="788268"/>
                  </a:lnTo>
                  <a:cubicBezTo>
                    <a:pt x="7914928" y="1414512"/>
                    <a:pt x="7901569" y="1252771"/>
                    <a:pt x="7901742" y="1879015"/>
                  </a:cubicBezTo>
                </a:path>
              </a:pathLst>
            </a:custGeom>
            <a:solidFill>
              <a:srgbClr val="9BBB59">
                <a:lumMod val="7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Freeform 96"/>
            <p:cNvSpPr/>
            <p:nvPr/>
          </p:nvSpPr>
          <p:spPr>
            <a:xfrm>
              <a:off x="5802190" y="2520439"/>
              <a:ext cx="1184488" cy="356531"/>
            </a:xfrm>
            <a:custGeom>
              <a:avLst/>
              <a:gdLst>
                <a:gd name="connsiteX0" fmla="*/ 0 w 7134225"/>
                <a:gd name="connsiteY0" fmla="*/ 2662238 h 2662238"/>
                <a:gd name="connsiteX1" fmla="*/ 0 w 7134225"/>
                <a:gd name="connsiteY1" fmla="*/ 785813 h 2662238"/>
                <a:gd name="connsiteX2" fmla="*/ 800100 w 7134225"/>
                <a:gd name="connsiteY2" fmla="*/ 0 h 2662238"/>
                <a:gd name="connsiteX3" fmla="*/ 1590675 w 7134225"/>
                <a:gd name="connsiteY3" fmla="*/ 785813 h 2662238"/>
                <a:gd name="connsiteX4" fmla="*/ 2386012 w 7134225"/>
                <a:gd name="connsiteY4" fmla="*/ 0 h 2662238"/>
                <a:gd name="connsiteX5" fmla="*/ 3171825 w 7134225"/>
                <a:gd name="connsiteY5" fmla="*/ 785813 h 2662238"/>
                <a:gd name="connsiteX6" fmla="*/ 3971925 w 7134225"/>
                <a:gd name="connsiteY6" fmla="*/ 0 h 2662238"/>
                <a:gd name="connsiteX7" fmla="*/ 4762500 w 7134225"/>
                <a:gd name="connsiteY7" fmla="*/ 785813 h 2662238"/>
                <a:gd name="connsiteX8" fmla="*/ 5548312 w 7134225"/>
                <a:gd name="connsiteY8" fmla="*/ 0 h 2662238"/>
                <a:gd name="connsiteX9" fmla="*/ 6343650 w 7134225"/>
                <a:gd name="connsiteY9" fmla="*/ 785813 h 2662238"/>
                <a:gd name="connsiteX10" fmla="*/ 7134225 w 7134225"/>
                <a:gd name="connsiteY10" fmla="*/ 0 h 2662238"/>
                <a:gd name="connsiteX0" fmla="*/ 0 w 7134225"/>
                <a:gd name="connsiteY0" fmla="*/ 2662238 h 2662238"/>
                <a:gd name="connsiteX1" fmla="*/ 0 w 7134225"/>
                <a:gd name="connsiteY1" fmla="*/ 785813 h 2662238"/>
                <a:gd name="connsiteX2" fmla="*/ 800100 w 7134225"/>
                <a:gd name="connsiteY2" fmla="*/ 0 h 2662238"/>
                <a:gd name="connsiteX3" fmla="*/ 1590675 w 7134225"/>
                <a:gd name="connsiteY3" fmla="*/ 785813 h 2662238"/>
                <a:gd name="connsiteX4" fmla="*/ 2386012 w 7134225"/>
                <a:gd name="connsiteY4" fmla="*/ 0 h 2662238"/>
                <a:gd name="connsiteX5" fmla="*/ 3171825 w 7134225"/>
                <a:gd name="connsiteY5" fmla="*/ 785813 h 2662238"/>
                <a:gd name="connsiteX6" fmla="*/ 3971925 w 7134225"/>
                <a:gd name="connsiteY6" fmla="*/ 0 h 2662238"/>
                <a:gd name="connsiteX7" fmla="*/ 4762500 w 7134225"/>
                <a:gd name="connsiteY7" fmla="*/ 785813 h 2662238"/>
                <a:gd name="connsiteX8" fmla="*/ 5548312 w 7134225"/>
                <a:gd name="connsiteY8" fmla="*/ 0 h 2662238"/>
                <a:gd name="connsiteX9" fmla="*/ 6343650 w 7134225"/>
                <a:gd name="connsiteY9" fmla="*/ 785813 h 2662238"/>
                <a:gd name="connsiteX10" fmla="*/ 6735762 w 7134225"/>
                <a:gd name="connsiteY10" fmla="*/ 393700 h 2662238"/>
                <a:gd name="connsiteX11" fmla="*/ 7134225 w 7134225"/>
                <a:gd name="connsiteY11" fmla="*/ 0 h 2662238"/>
                <a:gd name="connsiteX0" fmla="*/ 0 w 7929562"/>
                <a:gd name="connsiteY0" fmla="*/ 2662238 h 2662238"/>
                <a:gd name="connsiteX1" fmla="*/ 0 w 7929562"/>
                <a:gd name="connsiteY1" fmla="*/ 785813 h 2662238"/>
                <a:gd name="connsiteX2" fmla="*/ 800100 w 7929562"/>
                <a:gd name="connsiteY2" fmla="*/ 0 h 2662238"/>
                <a:gd name="connsiteX3" fmla="*/ 1590675 w 7929562"/>
                <a:gd name="connsiteY3" fmla="*/ 785813 h 2662238"/>
                <a:gd name="connsiteX4" fmla="*/ 2386012 w 7929562"/>
                <a:gd name="connsiteY4" fmla="*/ 0 h 2662238"/>
                <a:gd name="connsiteX5" fmla="*/ 3171825 w 7929562"/>
                <a:gd name="connsiteY5" fmla="*/ 785813 h 2662238"/>
                <a:gd name="connsiteX6" fmla="*/ 3971925 w 7929562"/>
                <a:gd name="connsiteY6" fmla="*/ 0 h 2662238"/>
                <a:gd name="connsiteX7" fmla="*/ 4762500 w 7929562"/>
                <a:gd name="connsiteY7" fmla="*/ 785813 h 2662238"/>
                <a:gd name="connsiteX8" fmla="*/ 5548312 w 7929562"/>
                <a:gd name="connsiteY8" fmla="*/ 0 h 2662238"/>
                <a:gd name="connsiteX9" fmla="*/ 6343650 w 7929562"/>
                <a:gd name="connsiteY9" fmla="*/ 785813 h 2662238"/>
                <a:gd name="connsiteX10" fmla="*/ 7929562 w 7929562"/>
                <a:gd name="connsiteY10" fmla="*/ 793750 h 2662238"/>
                <a:gd name="connsiteX11" fmla="*/ 7134225 w 7929562"/>
                <a:gd name="connsiteY11" fmla="*/ 0 h 2662238"/>
                <a:gd name="connsiteX0" fmla="*/ 0 w 7134225"/>
                <a:gd name="connsiteY0" fmla="*/ 2662238 h 2662238"/>
                <a:gd name="connsiteX1" fmla="*/ 0 w 7134225"/>
                <a:gd name="connsiteY1" fmla="*/ 785813 h 2662238"/>
                <a:gd name="connsiteX2" fmla="*/ 800100 w 7134225"/>
                <a:gd name="connsiteY2" fmla="*/ 0 h 2662238"/>
                <a:gd name="connsiteX3" fmla="*/ 1590675 w 7134225"/>
                <a:gd name="connsiteY3" fmla="*/ 785813 h 2662238"/>
                <a:gd name="connsiteX4" fmla="*/ 2386012 w 7134225"/>
                <a:gd name="connsiteY4" fmla="*/ 0 h 2662238"/>
                <a:gd name="connsiteX5" fmla="*/ 3171825 w 7134225"/>
                <a:gd name="connsiteY5" fmla="*/ 785813 h 2662238"/>
                <a:gd name="connsiteX6" fmla="*/ 3971925 w 7134225"/>
                <a:gd name="connsiteY6" fmla="*/ 0 h 2662238"/>
                <a:gd name="connsiteX7" fmla="*/ 4762500 w 7134225"/>
                <a:gd name="connsiteY7" fmla="*/ 785813 h 2662238"/>
                <a:gd name="connsiteX8" fmla="*/ 5548312 w 7134225"/>
                <a:gd name="connsiteY8" fmla="*/ 0 h 2662238"/>
                <a:gd name="connsiteX9" fmla="*/ 6343650 w 7134225"/>
                <a:gd name="connsiteY9" fmla="*/ 785813 h 2662238"/>
                <a:gd name="connsiteX10" fmla="*/ 6596062 w 7134225"/>
                <a:gd name="connsiteY10" fmla="*/ 317500 h 2662238"/>
                <a:gd name="connsiteX11" fmla="*/ 7134225 w 7134225"/>
                <a:gd name="connsiteY11" fmla="*/ 0 h 2662238"/>
                <a:gd name="connsiteX0" fmla="*/ 0 w 7299325"/>
                <a:gd name="connsiteY0" fmla="*/ 2662238 h 2662238"/>
                <a:gd name="connsiteX1" fmla="*/ 0 w 7299325"/>
                <a:gd name="connsiteY1" fmla="*/ 785813 h 2662238"/>
                <a:gd name="connsiteX2" fmla="*/ 800100 w 7299325"/>
                <a:gd name="connsiteY2" fmla="*/ 0 h 2662238"/>
                <a:gd name="connsiteX3" fmla="*/ 1590675 w 7299325"/>
                <a:gd name="connsiteY3" fmla="*/ 785813 h 2662238"/>
                <a:gd name="connsiteX4" fmla="*/ 2386012 w 7299325"/>
                <a:gd name="connsiteY4" fmla="*/ 0 h 2662238"/>
                <a:gd name="connsiteX5" fmla="*/ 3171825 w 7299325"/>
                <a:gd name="connsiteY5" fmla="*/ 785813 h 2662238"/>
                <a:gd name="connsiteX6" fmla="*/ 3971925 w 7299325"/>
                <a:gd name="connsiteY6" fmla="*/ 0 h 2662238"/>
                <a:gd name="connsiteX7" fmla="*/ 4762500 w 7299325"/>
                <a:gd name="connsiteY7" fmla="*/ 785813 h 2662238"/>
                <a:gd name="connsiteX8" fmla="*/ 5548312 w 7299325"/>
                <a:gd name="connsiteY8" fmla="*/ 0 h 2662238"/>
                <a:gd name="connsiteX9" fmla="*/ 6343650 w 7299325"/>
                <a:gd name="connsiteY9" fmla="*/ 785813 h 2662238"/>
                <a:gd name="connsiteX10" fmla="*/ 6596062 w 7299325"/>
                <a:gd name="connsiteY10" fmla="*/ 317500 h 2662238"/>
                <a:gd name="connsiteX11" fmla="*/ 7299325 w 7299325"/>
                <a:gd name="connsiteY11" fmla="*/ 914400 h 2662238"/>
                <a:gd name="connsiteX0" fmla="*/ 0 w 7299325"/>
                <a:gd name="connsiteY0" fmla="*/ 2662238 h 2662238"/>
                <a:gd name="connsiteX1" fmla="*/ 0 w 7299325"/>
                <a:gd name="connsiteY1" fmla="*/ 785813 h 2662238"/>
                <a:gd name="connsiteX2" fmla="*/ 800100 w 7299325"/>
                <a:gd name="connsiteY2" fmla="*/ 0 h 2662238"/>
                <a:gd name="connsiteX3" fmla="*/ 1590675 w 7299325"/>
                <a:gd name="connsiteY3" fmla="*/ 785813 h 2662238"/>
                <a:gd name="connsiteX4" fmla="*/ 2386012 w 7299325"/>
                <a:gd name="connsiteY4" fmla="*/ 0 h 2662238"/>
                <a:gd name="connsiteX5" fmla="*/ 3171825 w 7299325"/>
                <a:gd name="connsiteY5" fmla="*/ 785813 h 2662238"/>
                <a:gd name="connsiteX6" fmla="*/ 3971925 w 7299325"/>
                <a:gd name="connsiteY6" fmla="*/ 0 h 2662238"/>
                <a:gd name="connsiteX7" fmla="*/ 4762500 w 7299325"/>
                <a:gd name="connsiteY7" fmla="*/ 785813 h 2662238"/>
                <a:gd name="connsiteX8" fmla="*/ 5548312 w 7299325"/>
                <a:gd name="connsiteY8" fmla="*/ 0 h 2662238"/>
                <a:gd name="connsiteX9" fmla="*/ 6343650 w 7299325"/>
                <a:gd name="connsiteY9" fmla="*/ 785813 h 2662238"/>
                <a:gd name="connsiteX10" fmla="*/ 6596062 w 7299325"/>
                <a:gd name="connsiteY10" fmla="*/ 317500 h 2662238"/>
                <a:gd name="connsiteX11" fmla="*/ 7101955 w 7299325"/>
                <a:gd name="connsiteY11" fmla="*/ 756518 h 2662238"/>
                <a:gd name="connsiteX12" fmla="*/ 7299325 w 7299325"/>
                <a:gd name="connsiteY12" fmla="*/ 914400 h 2662238"/>
                <a:gd name="connsiteX0" fmla="*/ 0 w 7299325"/>
                <a:gd name="connsiteY0" fmla="*/ 2668588 h 2668588"/>
                <a:gd name="connsiteX1" fmla="*/ 0 w 7299325"/>
                <a:gd name="connsiteY1" fmla="*/ 792163 h 2668588"/>
                <a:gd name="connsiteX2" fmla="*/ 800100 w 7299325"/>
                <a:gd name="connsiteY2" fmla="*/ 6350 h 2668588"/>
                <a:gd name="connsiteX3" fmla="*/ 1590675 w 7299325"/>
                <a:gd name="connsiteY3" fmla="*/ 792163 h 2668588"/>
                <a:gd name="connsiteX4" fmla="*/ 2386012 w 7299325"/>
                <a:gd name="connsiteY4" fmla="*/ 6350 h 2668588"/>
                <a:gd name="connsiteX5" fmla="*/ 3171825 w 7299325"/>
                <a:gd name="connsiteY5" fmla="*/ 792163 h 2668588"/>
                <a:gd name="connsiteX6" fmla="*/ 3971925 w 7299325"/>
                <a:gd name="connsiteY6" fmla="*/ 6350 h 2668588"/>
                <a:gd name="connsiteX7" fmla="*/ 4762500 w 7299325"/>
                <a:gd name="connsiteY7" fmla="*/ 792163 h 2668588"/>
                <a:gd name="connsiteX8" fmla="*/ 5548312 w 7299325"/>
                <a:gd name="connsiteY8" fmla="*/ 6350 h 2668588"/>
                <a:gd name="connsiteX9" fmla="*/ 6343650 w 7299325"/>
                <a:gd name="connsiteY9" fmla="*/ 792163 h 2668588"/>
                <a:gd name="connsiteX10" fmla="*/ 7123112 w 7299325"/>
                <a:gd name="connsiteY10" fmla="*/ 0 h 2668588"/>
                <a:gd name="connsiteX11" fmla="*/ 7101955 w 7299325"/>
                <a:gd name="connsiteY11" fmla="*/ 762868 h 2668588"/>
                <a:gd name="connsiteX12" fmla="*/ 7299325 w 7299325"/>
                <a:gd name="connsiteY12" fmla="*/ 920750 h 2668588"/>
                <a:gd name="connsiteX0" fmla="*/ 0 w 7914755"/>
                <a:gd name="connsiteY0" fmla="*/ 2668588 h 2668588"/>
                <a:gd name="connsiteX1" fmla="*/ 0 w 7914755"/>
                <a:gd name="connsiteY1" fmla="*/ 792163 h 2668588"/>
                <a:gd name="connsiteX2" fmla="*/ 800100 w 7914755"/>
                <a:gd name="connsiteY2" fmla="*/ 6350 h 2668588"/>
                <a:gd name="connsiteX3" fmla="*/ 1590675 w 7914755"/>
                <a:gd name="connsiteY3" fmla="*/ 792163 h 2668588"/>
                <a:gd name="connsiteX4" fmla="*/ 2386012 w 7914755"/>
                <a:gd name="connsiteY4" fmla="*/ 6350 h 2668588"/>
                <a:gd name="connsiteX5" fmla="*/ 3171825 w 7914755"/>
                <a:gd name="connsiteY5" fmla="*/ 792163 h 2668588"/>
                <a:gd name="connsiteX6" fmla="*/ 3971925 w 7914755"/>
                <a:gd name="connsiteY6" fmla="*/ 6350 h 2668588"/>
                <a:gd name="connsiteX7" fmla="*/ 4762500 w 7914755"/>
                <a:gd name="connsiteY7" fmla="*/ 792163 h 2668588"/>
                <a:gd name="connsiteX8" fmla="*/ 5548312 w 7914755"/>
                <a:gd name="connsiteY8" fmla="*/ 6350 h 2668588"/>
                <a:gd name="connsiteX9" fmla="*/ 6343650 w 7914755"/>
                <a:gd name="connsiteY9" fmla="*/ 792163 h 2668588"/>
                <a:gd name="connsiteX10" fmla="*/ 7123112 w 7914755"/>
                <a:gd name="connsiteY10" fmla="*/ 0 h 2668588"/>
                <a:gd name="connsiteX11" fmla="*/ 7914755 w 7914755"/>
                <a:gd name="connsiteY11" fmla="*/ 788268 h 2668588"/>
                <a:gd name="connsiteX12" fmla="*/ 7299325 w 7914755"/>
                <a:gd name="connsiteY12" fmla="*/ 920750 h 2668588"/>
                <a:gd name="connsiteX0" fmla="*/ 0 w 7914755"/>
                <a:gd name="connsiteY0" fmla="*/ 2668588 h 2668588"/>
                <a:gd name="connsiteX1" fmla="*/ 0 w 7914755"/>
                <a:gd name="connsiteY1" fmla="*/ 792163 h 2668588"/>
                <a:gd name="connsiteX2" fmla="*/ 800100 w 7914755"/>
                <a:gd name="connsiteY2" fmla="*/ 6350 h 2668588"/>
                <a:gd name="connsiteX3" fmla="*/ 1590675 w 7914755"/>
                <a:gd name="connsiteY3" fmla="*/ 792163 h 2668588"/>
                <a:gd name="connsiteX4" fmla="*/ 2386012 w 7914755"/>
                <a:gd name="connsiteY4" fmla="*/ 6350 h 2668588"/>
                <a:gd name="connsiteX5" fmla="*/ 3171825 w 7914755"/>
                <a:gd name="connsiteY5" fmla="*/ 792163 h 2668588"/>
                <a:gd name="connsiteX6" fmla="*/ 3971925 w 7914755"/>
                <a:gd name="connsiteY6" fmla="*/ 6350 h 2668588"/>
                <a:gd name="connsiteX7" fmla="*/ 4762500 w 7914755"/>
                <a:gd name="connsiteY7" fmla="*/ 792163 h 2668588"/>
                <a:gd name="connsiteX8" fmla="*/ 5548312 w 7914755"/>
                <a:gd name="connsiteY8" fmla="*/ 6350 h 2668588"/>
                <a:gd name="connsiteX9" fmla="*/ 6343650 w 7914755"/>
                <a:gd name="connsiteY9" fmla="*/ 792163 h 2668588"/>
                <a:gd name="connsiteX10" fmla="*/ 7123112 w 7914755"/>
                <a:gd name="connsiteY10" fmla="*/ 0 h 2668588"/>
                <a:gd name="connsiteX11" fmla="*/ 7914755 w 7914755"/>
                <a:gd name="connsiteY11" fmla="*/ 788268 h 2668588"/>
                <a:gd name="connsiteX12" fmla="*/ 7629525 w 7914755"/>
                <a:gd name="connsiteY12" fmla="*/ 2508250 h 2668588"/>
                <a:gd name="connsiteX0" fmla="*/ 0 w 7915275"/>
                <a:gd name="connsiteY0" fmla="*/ 2668588 h 2668588"/>
                <a:gd name="connsiteX1" fmla="*/ 0 w 7915275"/>
                <a:gd name="connsiteY1" fmla="*/ 792163 h 2668588"/>
                <a:gd name="connsiteX2" fmla="*/ 800100 w 7915275"/>
                <a:gd name="connsiteY2" fmla="*/ 6350 h 2668588"/>
                <a:gd name="connsiteX3" fmla="*/ 1590675 w 7915275"/>
                <a:gd name="connsiteY3" fmla="*/ 792163 h 2668588"/>
                <a:gd name="connsiteX4" fmla="*/ 2386012 w 7915275"/>
                <a:gd name="connsiteY4" fmla="*/ 6350 h 2668588"/>
                <a:gd name="connsiteX5" fmla="*/ 3171825 w 7915275"/>
                <a:gd name="connsiteY5" fmla="*/ 792163 h 2668588"/>
                <a:gd name="connsiteX6" fmla="*/ 3971925 w 7915275"/>
                <a:gd name="connsiteY6" fmla="*/ 6350 h 2668588"/>
                <a:gd name="connsiteX7" fmla="*/ 4762500 w 7915275"/>
                <a:gd name="connsiteY7" fmla="*/ 792163 h 2668588"/>
                <a:gd name="connsiteX8" fmla="*/ 5548312 w 7915275"/>
                <a:gd name="connsiteY8" fmla="*/ 6350 h 2668588"/>
                <a:gd name="connsiteX9" fmla="*/ 6343650 w 7915275"/>
                <a:gd name="connsiteY9" fmla="*/ 792163 h 2668588"/>
                <a:gd name="connsiteX10" fmla="*/ 7123112 w 7915275"/>
                <a:gd name="connsiteY10" fmla="*/ 0 h 2668588"/>
                <a:gd name="connsiteX11" fmla="*/ 7914755 w 7915275"/>
                <a:gd name="connsiteY11" fmla="*/ 788268 h 2668588"/>
                <a:gd name="connsiteX12" fmla="*/ 7915275 w 7915275"/>
                <a:gd name="connsiteY12" fmla="*/ 2667000 h 2668588"/>
                <a:gd name="connsiteX0" fmla="*/ 0 w 7915275"/>
                <a:gd name="connsiteY0" fmla="*/ 2668588 h 2668588"/>
                <a:gd name="connsiteX1" fmla="*/ 0 w 7915275"/>
                <a:gd name="connsiteY1" fmla="*/ 792163 h 2668588"/>
                <a:gd name="connsiteX2" fmla="*/ 800100 w 7915275"/>
                <a:gd name="connsiteY2" fmla="*/ 6350 h 2668588"/>
                <a:gd name="connsiteX3" fmla="*/ 1590675 w 7915275"/>
                <a:gd name="connsiteY3" fmla="*/ 792163 h 2668588"/>
                <a:gd name="connsiteX4" fmla="*/ 2386012 w 7915275"/>
                <a:gd name="connsiteY4" fmla="*/ 6350 h 2668588"/>
                <a:gd name="connsiteX5" fmla="*/ 3171825 w 7915275"/>
                <a:gd name="connsiteY5" fmla="*/ 792163 h 2668588"/>
                <a:gd name="connsiteX6" fmla="*/ 3971925 w 7915275"/>
                <a:gd name="connsiteY6" fmla="*/ 6350 h 2668588"/>
                <a:gd name="connsiteX7" fmla="*/ 4762500 w 7915275"/>
                <a:gd name="connsiteY7" fmla="*/ 792163 h 2668588"/>
                <a:gd name="connsiteX8" fmla="*/ 5548312 w 7915275"/>
                <a:gd name="connsiteY8" fmla="*/ 6350 h 2668588"/>
                <a:gd name="connsiteX9" fmla="*/ 6343650 w 7915275"/>
                <a:gd name="connsiteY9" fmla="*/ 792163 h 2668588"/>
                <a:gd name="connsiteX10" fmla="*/ 7123112 w 7915275"/>
                <a:gd name="connsiteY10" fmla="*/ 0 h 2668588"/>
                <a:gd name="connsiteX11" fmla="*/ 7914755 w 7915275"/>
                <a:gd name="connsiteY11" fmla="*/ 788268 h 2668588"/>
                <a:gd name="connsiteX12" fmla="*/ 7915275 w 7915275"/>
                <a:gd name="connsiteY12" fmla="*/ 2119549 h 2668588"/>
                <a:gd name="connsiteX0" fmla="*/ 0 w 7915275"/>
                <a:gd name="connsiteY0" fmla="*/ 2088158 h 2119549"/>
                <a:gd name="connsiteX1" fmla="*/ 0 w 7915275"/>
                <a:gd name="connsiteY1" fmla="*/ 792163 h 2119549"/>
                <a:gd name="connsiteX2" fmla="*/ 800100 w 7915275"/>
                <a:gd name="connsiteY2" fmla="*/ 6350 h 2119549"/>
                <a:gd name="connsiteX3" fmla="*/ 1590675 w 7915275"/>
                <a:gd name="connsiteY3" fmla="*/ 792163 h 2119549"/>
                <a:gd name="connsiteX4" fmla="*/ 2386012 w 7915275"/>
                <a:gd name="connsiteY4" fmla="*/ 6350 h 2119549"/>
                <a:gd name="connsiteX5" fmla="*/ 3171825 w 7915275"/>
                <a:gd name="connsiteY5" fmla="*/ 792163 h 2119549"/>
                <a:gd name="connsiteX6" fmla="*/ 3971925 w 7915275"/>
                <a:gd name="connsiteY6" fmla="*/ 6350 h 2119549"/>
                <a:gd name="connsiteX7" fmla="*/ 4762500 w 7915275"/>
                <a:gd name="connsiteY7" fmla="*/ 792163 h 2119549"/>
                <a:gd name="connsiteX8" fmla="*/ 5548312 w 7915275"/>
                <a:gd name="connsiteY8" fmla="*/ 6350 h 2119549"/>
                <a:gd name="connsiteX9" fmla="*/ 6343650 w 7915275"/>
                <a:gd name="connsiteY9" fmla="*/ 792163 h 2119549"/>
                <a:gd name="connsiteX10" fmla="*/ 7123112 w 7915275"/>
                <a:gd name="connsiteY10" fmla="*/ 0 h 2119549"/>
                <a:gd name="connsiteX11" fmla="*/ 7914755 w 7915275"/>
                <a:gd name="connsiteY11" fmla="*/ 788268 h 2119549"/>
                <a:gd name="connsiteX12" fmla="*/ 7915275 w 7915275"/>
                <a:gd name="connsiteY12" fmla="*/ 2119549 h 2119549"/>
                <a:gd name="connsiteX0" fmla="*/ 0 w 7915275"/>
                <a:gd name="connsiteY0" fmla="*/ 2088158 h 2088158"/>
                <a:gd name="connsiteX1" fmla="*/ 0 w 7915275"/>
                <a:gd name="connsiteY1" fmla="*/ 792163 h 2088158"/>
                <a:gd name="connsiteX2" fmla="*/ 800100 w 7915275"/>
                <a:gd name="connsiteY2" fmla="*/ 6350 h 2088158"/>
                <a:gd name="connsiteX3" fmla="*/ 1590675 w 7915275"/>
                <a:gd name="connsiteY3" fmla="*/ 792163 h 2088158"/>
                <a:gd name="connsiteX4" fmla="*/ 2386012 w 7915275"/>
                <a:gd name="connsiteY4" fmla="*/ 6350 h 2088158"/>
                <a:gd name="connsiteX5" fmla="*/ 3171825 w 7915275"/>
                <a:gd name="connsiteY5" fmla="*/ 792163 h 2088158"/>
                <a:gd name="connsiteX6" fmla="*/ 3971925 w 7915275"/>
                <a:gd name="connsiteY6" fmla="*/ 6350 h 2088158"/>
                <a:gd name="connsiteX7" fmla="*/ 4762500 w 7915275"/>
                <a:gd name="connsiteY7" fmla="*/ 792163 h 2088158"/>
                <a:gd name="connsiteX8" fmla="*/ 5548312 w 7915275"/>
                <a:gd name="connsiteY8" fmla="*/ 6350 h 2088158"/>
                <a:gd name="connsiteX9" fmla="*/ 6343650 w 7915275"/>
                <a:gd name="connsiteY9" fmla="*/ 792163 h 2088158"/>
                <a:gd name="connsiteX10" fmla="*/ 7123112 w 7915275"/>
                <a:gd name="connsiteY10" fmla="*/ 0 h 2088158"/>
                <a:gd name="connsiteX11" fmla="*/ 7914755 w 7915275"/>
                <a:gd name="connsiteY11" fmla="*/ 788268 h 2088158"/>
                <a:gd name="connsiteX12" fmla="*/ 7915275 w 7915275"/>
                <a:gd name="connsiteY12" fmla="*/ 1899689 h 2088158"/>
                <a:gd name="connsiteX0" fmla="*/ 0 w 7915275"/>
                <a:gd name="connsiteY0" fmla="*/ 1965036 h 1965036"/>
                <a:gd name="connsiteX1" fmla="*/ 0 w 7915275"/>
                <a:gd name="connsiteY1" fmla="*/ 792163 h 1965036"/>
                <a:gd name="connsiteX2" fmla="*/ 800100 w 7915275"/>
                <a:gd name="connsiteY2" fmla="*/ 6350 h 1965036"/>
                <a:gd name="connsiteX3" fmla="*/ 1590675 w 7915275"/>
                <a:gd name="connsiteY3" fmla="*/ 792163 h 1965036"/>
                <a:gd name="connsiteX4" fmla="*/ 2386012 w 7915275"/>
                <a:gd name="connsiteY4" fmla="*/ 6350 h 1965036"/>
                <a:gd name="connsiteX5" fmla="*/ 3171825 w 7915275"/>
                <a:gd name="connsiteY5" fmla="*/ 792163 h 1965036"/>
                <a:gd name="connsiteX6" fmla="*/ 3971925 w 7915275"/>
                <a:gd name="connsiteY6" fmla="*/ 6350 h 1965036"/>
                <a:gd name="connsiteX7" fmla="*/ 4762500 w 7915275"/>
                <a:gd name="connsiteY7" fmla="*/ 792163 h 1965036"/>
                <a:gd name="connsiteX8" fmla="*/ 5548312 w 7915275"/>
                <a:gd name="connsiteY8" fmla="*/ 6350 h 1965036"/>
                <a:gd name="connsiteX9" fmla="*/ 6343650 w 7915275"/>
                <a:gd name="connsiteY9" fmla="*/ 792163 h 1965036"/>
                <a:gd name="connsiteX10" fmla="*/ 7123112 w 7915275"/>
                <a:gd name="connsiteY10" fmla="*/ 0 h 1965036"/>
                <a:gd name="connsiteX11" fmla="*/ 7914755 w 7915275"/>
                <a:gd name="connsiteY11" fmla="*/ 788268 h 1965036"/>
                <a:gd name="connsiteX12" fmla="*/ 7915275 w 7915275"/>
                <a:gd name="connsiteY12" fmla="*/ 1899689 h 1965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15275" h="1965036">
                  <a:moveTo>
                    <a:pt x="0" y="1965036"/>
                  </a:moveTo>
                  <a:lnTo>
                    <a:pt x="0" y="792163"/>
                  </a:lnTo>
                  <a:lnTo>
                    <a:pt x="800100" y="6350"/>
                  </a:lnTo>
                  <a:lnTo>
                    <a:pt x="1590675" y="792163"/>
                  </a:lnTo>
                  <a:lnTo>
                    <a:pt x="2386012" y="6350"/>
                  </a:lnTo>
                  <a:lnTo>
                    <a:pt x="3171825" y="792163"/>
                  </a:lnTo>
                  <a:lnTo>
                    <a:pt x="3971925" y="6350"/>
                  </a:lnTo>
                  <a:lnTo>
                    <a:pt x="4762500" y="792163"/>
                  </a:lnTo>
                  <a:lnTo>
                    <a:pt x="5548312" y="6350"/>
                  </a:lnTo>
                  <a:lnTo>
                    <a:pt x="6343650" y="792163"/>
                  </a:lnTo>
                  <a:lnTo>
                    <a:pt x="7123112" y="0"/>
                  </a:lnTo>
                  <a:lnTo>
                    <a:pt x="7914755" y="788268"/>
                  </a:lnTo>
                  <a:cubicBezTo>
                    <a:pt x="7914928" y="1414512"/>
                    <a:pt x="7915102" y="1273445"/>
                    <a:pt x="7915275" y="1899689"/>
                  </a:cubicBezTo>
                </a:path>
              </a:pathLst>
            </a:custGeom>
            <a:solidFill>
              <a:srgbClr val="F79646">
                <a:lumMod val="60000"/>
                <a:lumOff val="40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Freeform 97"/>
            <p:cNvSpPr/>
            <p:nvPr/>
          </p:nvSpPr>
          <p:spPr>
            <a:xfrm>
              <a:off x="6976249" y="2447384"/>
              <a:ext cx="1198216" cy="383903"/>
            </a:xfrm>
            <a:custGeom>
              <a:avLst/>
              <a:gdLst>
                <a:gd name="connsiteX0" fmla="*/ 0 w 7134225"/>
                <a:gd name="connsiteY0" fmla="*/ 2662238 h 2662238"/>
                <a:gd name="connsiteX1" fmla="*/ 0 w 7134225"/>
                <a:gd name="connsiteY1" fmla="*/ 785813 h 2662238"/>
                <a:gd name="connsiteX2" fmla="*/ 800100 w 7134225"/>
                <a:gd name="connsiteY2" fmla="*/ 0 h 2662238"/>
                <a:gd name="connsiteX3" fmla="*/ 1590675 w 7134225"/>
                <a:gd name="connsiteY3" fmla="*/ 785813 h 2662238"/>
                <a:gd name="connsiteX4" fmla="*/ 2386012 w 7134225"/>
                <a:gd name="connsiteY4" fmla="*/ 0 h 2662238"/>
                <a:gd name="connsiteX5" fmla="*/ 3171825 w 7134225"/>
                <a:gd name="connsiteY5" fmla="*/ 785813 h 2662238"/>
                <a:gd name="connsiteX6" fmla="*/ 3971925 w 7134225"/>
                <a:gd name="connsiteY6" fmla="*/ 0 h 2662238"/>
                <a:gd name="connsiteX7" fmla="*/ 4762500 w 7134225"/>
                <a:gd name="connsiteY7" fmla="*/ 785813 h 2662238"/>
                <a:gd name="connsiteX8" fmla="*/ 5548312 w 7134225"/>
                <a:gd name="connsiteY8" fmla="*/ 0 h 2662238"/>
                <a:gd name="connsiteX9" fmla="*/ 6343650 w 7134225"/>
                <a:gd name="connsiteY9" fmla="*/ 785813 h 2662238"/>
                <a:gd name="connsiteX10" fmla="*/ 7134225 w 7134225"/>
                <a:gd name="connsiteY10" fmla="*/ 0 h 2662238"/>
                <a:gd name="connsiteX0" fmla="*/ 0 w 7134225"/>
                <a:gd name="connsiteY0" fmla="*/ 2662238 h 2662238"/>
                <a:gd name="connsiteX1" fmla="*/ 0 w 7134225"/>
                <a:gd name="connsiteY1" fmla="*/ 785813 h 2662238"/>
                <a:gd name="connsiteX2" fmla="*/ 800100 w 7134225"/>
                <a:gd name="connsiteY2" fmla="*/ 0 h 2662238"/>
                <a:gd name="connsiteX3" fmla="*/ 1590675 w 7134225"/>
                <a:gd name="connsiteY3" fmla="*/ 785813 h 2662238"/>
                <a:gd name="connsiteX4" fmla="*/ 2386012 w 7134225"/>
                <a:gd name="connsiteY4" fmla="*/ 0 h 2662238"/>
                <a:gd name="connsiteX5" fmla="*/ 3171825 w 7134225"/>
                <a:gd name="connsiteY5" fmla="*/ 785813 h 2662238"/>
                <a:gd name="connsiteX6" fmla="*/ 3971925 w 7134225"/>
                <a:gd name="connsiteY6" fmla="*/ 0 h 2662238"/>
                <a:gd name="connsiteX7" fmla="*/ 4762500 w 7134225"/>
                <a:gd name="connsiteY7" fmla="*/ 785813 h 2662238"/>
                <a:gd name="connsiteX8" fmla="*/ 5548312 w 7134225"/>
                <a:gd name="connsiteY8" fmla="*/ 0 h 2662238"/>
                <a:gd name="connsiteX9" fmla="*/ 6343650 w 7134225"/>
                <a:gd name="connsiteY9" fmla="*/ 785813 h 2662238"/>
                <a:gd name="connsiteX10" fmla="*/ 6735762 w 7134225"/>
                <a:gd name="connsiteY10" fmla="*/ 393700 h 2662238"/>
                <a:gd name="connsiteX11" fmla="*/ 7134225 w 7134225"/>
                <a:gd name="connsiteY11" fmla="*/ 0 h 2662238"/>
                <a:gd name="connsiteX0" fmla="*/ 0 w 7929562"/>
                <a:gd name="connsiteY0" fmla="*/ 2662238 h 2662238"/>
                <a:gd name="connsiteX1" fmla="*/ 0 w 7929562"/>
                <a:gd name="connsiteY1" fmla="*/ 785813 h 2662238"/>
                <a:gd name="connsiteX2" fmla="*/ 800100 w 7929562"/>
                <a:gd name="connsiteY2" fmla="*/ 0 h 2662238"/>
                <a:gd name="connsiteX3" fmla="*/ 1590675 w 7929562"/>
                <a:gd name="connsiteY3" fmla="*/ 785813 h 2662238"/>
                <a:gd name="connsiteX4" fmla="*/ 2386012 w 7929562"/>
                <a:gd name="connsiteY4" fmla="*/ 0 h 2662238"/>
                <a:gd name="connsiteX5" fmla="*/ 3171825 w 7929562"/>
                <a:gd name="connsiteY5" fmla="*/ 785813 h 2662238"/>
                <a:gd name="connsiteX6" fmla="*/ 3971925 w 7929562"/>
                <a:gd name="connsiteY6" fmla="*/ 0 h 2662238"/>
                <a:gd name="connsiteX7" fmla="*/ 4762500 w 7929562"/>
                <a:gd name="connsiteY7" fmla="*/ 785813 h 2662238"/>
                <a:gd name="connsiteX8" fmla="*/ 5548312 w 7929562"/>
                <a:gd name="connsiteY8" fmla="*/ 0 h 2662238"/>
                <a:gd name="connsiteX9" fmla="*/ 6343650 w 7929562"/>
                <a:gd name="connsiteY9" fmla="*/ 785813 h 2662238"/>
                <a:gd name="connsiteX10" fmla="*/ 7929562 w 7929562"/>
                <a:gd name="connsiteY10" fmla="*/ 793750 h 2662238"/>
                <a:gd name="connsiteX11" fmla="*/ 7134225 w 7929562"/>
                <a:gd name="connsiteY11" fmla="*/ 0 h 2662238"/>
                <a:gd name="connsiteX0" fmla="*/ 0 w 7134225"/>
                <a:gd name="connsiteY0" fmla="*/ 2662238 h 2662238"/>
                <a:gd name="connsiteX1" fmla="*/ 0 w 7134225"/>
                <a:gd name="connsiteY1" fmla="*/ 785813 h 2662238"/>
                <a:gd name="connsiteX2" fmla="*/ 800100 w 7134225"/>
                <a:gd name="connsiteY2" fmla="*/ 0 h 2662238"/>
                <a:gd name="connsiteX3" fmla="*/ 1590675 w 7134225"/>
                <a:gd name="connsiteY3" fmla="*/ 785813 h 2662238"/>
                <a:gd name="connsiteX4" fmla="*/ 2386012 w 7134225"/>
                <a:gd name="connsiteY4" fmla="*/ 0 h 2662238"/>
                <a:gd name="connsiteX5" fmla="*/ 3171825 w 7134225"/>
                <a:gd name="connsiteY5" fmla="*/ 785813 h 2662238"/>
                <a:gd name="connsiteX6" fmla="*/ 3971925 w 7134225"/>
                <a:gd name="connsiteY6" fmla="*/ 0 h 2662238"/>
                <a:gd name="connsiteX7" fmla="*/ 4762500 w 7134225"/>
                <a:gd name="connsiteY7" fmla="*/ 785813 h 2662238"/>
                <a:gd name="connsiteX8" fmla="*/ 5548312 w 7134225"/>
                <a:gd name="connsiteY8" fmla="*/ 0 h 2662238"/>
                <a:gd name="connsiteX9" fmla="*/ 6343650 w 7134225"/>
                <a:gd name="connsiteY9" fmla="*/ 785813 h 2662238"/>
                <a:gd name="connsiteX10" fmla="*/ 6596062 w 7134225"/>
                <a:gd name="connsiteY10" fmla="*/ 317500 h 2662238"/>
                <a:gd name="connsiteX11" fmla="*/ 7134225 w 7134225"/>
                <a:gd name="connsiteY11" fmla="*/ 0 h 2662238"/>
                <a:gd name="connsiteX0" fmla="*/ 0 w 7299325"/>
                <a:gd name="connsiteY0" fmla="*/ 2662238 h 2662238"/>
                <a:gd name="connsiteX1" fmla="*/ 0 w 7299325"/>
                <a:gd name="connsiteY1" fmla="*/ 785813 h 2662238"/>
                <a:gd name="connsiteX2" fmla="*/ 800100 w 7299325"/>
                <a:gd name="connsiteY2" fmla="*/ 0 h 2662238"/>
                <a:gd name="connsiteX3" fmla="*/ 1590675 w 7299325"/>
                <a:gd name="connsiteY3" fmla="*/ 785813 h 2662238"/>
                <a:gd name="connsiteX4" fmla="*/ 2386012 w 7299325"/>
                <a:gd name="connsiteY4" fmla="*/ 0 h 2662238"/>
                <a:gd name="connsiteX5" fmla="*/ 3171825 w 7299325"/>
                <a:gd name="connsiteY5" fmla="*/ 785813 h 2662238"/>
                <a:gd name="connsiteX6" fmla="*/ 3971925 w 7299325"/>
                <a:gd name="connsiteY6" fmla="*/ 0 h 2662238"/>
                <a:gd name="connsiteX7" fmla="*/ 4762500 w 7299325"/>
                <a:gd name="connsiteY7" fmla="*/ 785813 h 2662238"/>
                <a:gd name="connsiteX8" fmla="*/ 5548312 w 7299325"/>
                <a:gd name="connsiteY8" fmla="*/ 0 h 2662238"/>
                <a:gd name="connsiteX9" fmla="*/ 6343650 w 7299325"/>
                <a:gd name="connsiteY9" fmla="*/ 785813 h 2662238"/>
                <a:gd name="connsiteX10" fmla="*/ 6596062 w 7299325"/>
                <a:gd name="connsiteY10" fmla="*/ 317500 h 2662238"/>
                <a:gd name="connsiteX11" fmla="*/ 7299325 w 7299325"/>
                <a:gd name="connsiteY11" fmla="*/ 914400 h 2662238"/>
                <a:gd name="connsiteX0" fmla="*/ 0 w 7299325"/>
                <a:gd name="connsiteY0" fmla="*/ 2662238 h 2662238"/>
                <a:gd name="connsiteX1" fmla="*/ 0 w 7299325"/>
                <a:gd name="connsiteY1" fmla="*/ 785813 h 2662238"/>
                <a:gd name="connsiteX2" fmla="*/ 800100 w 7299325"/>
                <a:gd name="connsiteY2" fmla="*/ 0 h 2662238"/>
                <a:gd name="connsiteX3" fmla="*/ 1590675 w 7299325"/>
                <a:gd name="connsiteY3" fmla="*/ 785813 h 2662238"/>
                <a:gd name="connsiteX4" fmla="*/ 2386012 w 7299325"/>
                <a:gd name="connsiteY4" fmla="*/ 0 h 2662238"/>
                <a:gd name="connsiteX5" fmla="*/ 3171825 w 7299325"/>
                <a:gd name="connsiteY5" fmla="*/ 785813 h 2662238"/>
                <a:gd name="connsiteX6" fmla="*/ 3971925 w 7299325"/>
                <a:gd name="connsiteY6" fmla="*/ 0 h 2662238"/>
                <a:gd name="connsiteX7" fmla="*/ 4762500 w 7299325"/>
                <a:gd name="connsiteY7" fmla="*/ 785813 h 2662238"/>
                <a:gd name="connsiteX8" fmla="*/ 5548312 w 7299325"/>
                <a:gd name="connsiteY8" fmla="*/ 0 h 2662238"/>
                <a:gd name="connsiteX9" fmla="*/ 6343650 w 7299325"/>
                <a:gd name="connsiteY9" fmla="*/ 785813 h 2662238"/>
                <a:gd name="connsiteX10" fmla="*/ 6596062 w 7299325"/>
                <a:gd name="connsiteY10" fmla="*/ 317500 h 2662238"/>
                <a:gd name="connsiteX11" fmla="*/ 7101955 w 7299325"/>
                <a:gd name="connsiteY11" fmla="*/ 756518 h 2662238"/>
                <a:gd name="connsiteX12" fmla="*/ 7299325 w 7299325"/>
                <a:gd name="connsiteY12" fmla="*/ 914400 h 2662238"/>
                <a:gd name="connsiteX0" fmla="*/ 0 w 7299325"/>
                <a:gd name="connsiteY0" fmla="*/ 2668588 h 2668588"/>
                <a:gd name="connsiteX1" fmla="*/ 0 w 7299325"/>
                <a:gd name="connsiteY1" fmla="*/ 792163 h 2668588"/>
                <a:gd name="connsiteX2" fmla="*/ 800100 w 7299325"/>
                <a:gd name="connsiteY2" fmla="*/ 6350 h 2668588"/>
                <a:gd name="connsiteX3" fmla="*/ 1590675 w 7299325"/>
                <a:gd name="connsiteY3" fmla="*/ 792163 h 2668588"/>
                <a:gd name="connsiteX4" fmla="*/ 2386012 w 7299325"/>
                <a:gd name="connsiteY4" fmla="*/ 6350 h 2668588"/>
                <a:gd name="connsiteX5" fmla="*/ 3171825 w 7299325"/>
                <a:gd name="connsiteY5" fmla="*/ 792163 h 2668588"/>
                <a:gd name="connsiteX6" fmla="*/ 3971925 w 7299325"/>
                <a:gd name="connsiteY6" fmla="*/ 6350 h 2668588"/>
                <a:gd name="connsiteX7" fmla="*/ 4762500 w 7299325"/>
                <a:gd name="connsiteY7" fmla="*/ 792163 h 2668588"/>
                <a:gd name="connsiteX8" fmla="*/ 5548312 w 7299325"/>
                <a:gd name="connsiteY8" fmla="*/ 6350 h 2668588"/>
                <a:gd name="connsiteX9" fmla="*/ 6343650 w 7299325"/>
                <a:gd name="connsiteY9" fmla="*/ 792163 h 2668588"/>
                <a:gd name="connsiteX10" fmla="*/ 7123112 w 7299325"/>
                <a:gd name="connsiteY10" fmla="*/ 0 h 2668588"/>
                <a:gd name="connsiteX11" fmla="*/ 7101955 w 7299325"/>
                <a:gd name="connsiteY11" fmla="*/ 762868 h 2668588"/>
                <a:gd name="connsiteX12" fmla="*/ 7299325 w 7299325"/>
                <a:gd name="connsiteY12" fmla="*/ 920750 h 2668588"/>
                <a:gd name="connsiteX0" fmla="*/ 0 w 7914755"/>
                <a:gd name="connsiteY0" fmla="*/ 2668588 h 2668588"/>
                <a:gd name="connsiteX1" fmla="*/ 0 w 7914755"/>
                <a:gd name="connsiteY1" fmla="*/ 792163 h 2668588"/>
                <a:gd name="connsiteX2" fmla="*/ 800100 w 7914755"/>
                <a:gd name="connsiteY2" fmla="*/ 6350 h 2668588"/>
                <a:gd name="connsiteX3" fmla="*/ 1590675 w 7914755"/>
                <a:gd name="connsiteY3" fmla="*/ 792163 h 2668588"/>
                <a:gd name="connsiteX4" fmla="*/ 2386012 w 7914755"/>
                <a:gd name="connsiteY4" fmla="*/ 6350 h 2668588"/>
                <a:gd name="connsiteX5" fmla="*/ 3171825 w 7914755"/>
                <a:gd name="connsiteY5" fmla="*/ 792163 h 2668588"/>
                <a:gd name="connsiteX6" fmla="*/ 3971925 w 7914755"/>
                <a:gd name="connsiteY6" fmla="*/ 6350 h 2668588"/>
                <a:gd name="connsiteX7" fmla="*/ 4762500 w 7914755"/>
                <a:gd name="connsiteY7" fmla="*/ 792163 h 2668588"/>
                <a:gd name="connsiteX8" fmla="*/ 5548312 w 7914755"/>
                <a:gd name="connsiteY8" fmla="*/ 6350 h 2668588"/>
                <a:gd name="connsiteX9" fmla="*/ 6343650 w 7914755"/>
                <a:gd name="connsiteY9" fmla="*/ 792163 h 2668588"/>
                <a:gd name="connsiteX10" fmla="*/ 7123112 w 7914755"/>
                <a:gd name="connsiteY10" fmla="*/ 0 h 2668588"/>
                <a:gd name="connsiteX11" fmla="*/ 7914755 w 7914755"/>
                <a:gd name="connsiteY11" fmla="*/ 788268 h 2668588"/>
                <a:gd name="connsiteX12" fmla="*/ 7299325 w 7914755"/>
                <a:gd name="connsiteY12" fmla="*/ 920750 h 2668588"/>
                <a:gd name="connsiteX0" fmla="*/ 0 w 7914755"/>
                <a:gd name="connsiteY0" fmla="*/ 2668588 h 2668588"/>
                <a:gd name="connsiteX1" fmla="*/ 0 w 7914755"/>
                <a:gd name="connsiteY1" fmla="*/ 792163 h 2668588"/>
                <a:gd name="connsiteX2" fmla="*/ 800100 w 7914755"/>
                <a:gd name="connsiteY2" fmla="*/ 6350 h 2668588"/>
                <a:gd name="connsiteX3" fmla="*/ 1590675 w 7914755"/>
                <a:gd name="connsiteY3" fmla="*/ 792163 h 2668588"/>
                <a:gd name="connsiteX4" fmla="*/ 2386012 w 7914755"/>
                <a:gd name="connsiteY4" fmla="*/ 6350 h 2668588"/>
                <a:gd name="connsiteX5" fmla="*/ 3171825 w 7914755"/>
                <a:gd name="connsiteY5" fmla="*/ 792163 h 2668588"/>
                <a:gd name="connsiteX6" fmla="*/ 3971925 w 7914755"/>
                <a:gd name="connsiteY6" fmla="*/ 6350 h 2668588"/>
                <a:gd name="connsiteX7" fmla="*/ 4762500 w 7914755"/>
                <a:gd name="connsiteY7" fmla="*/ 792163 h 2668588"/>
                <a:gd name="connsiteX8" fmla="*/ 5548312 w 7914755"/>
                <a:gd name="connsiteY8" fmla="*/ 6350 h 2668588"/>
                <a:gd name="connsiteX9" fmla="*/ 6343650 w 7914755"/>
                <a:gd name="connsiteY9" fmla="*/ 792163 h 2668588"/>
                <a:gd name="connsiteX10" fmla="*/ 7123112 w 7914755"/>
                <a:gd name="connsiteY10" fmla="*/ 0 h 2668588"/>
                <a:gd name="connsiteX11" fmla="*/ 7914755 w 7914755"/>
                <a:gd name="connsiteY11" fmla="*/ 788268 h 2668588"/>
                <a:gd name="connsiteX12" fmla="*/ 7629525 w 7914755"/>
                <a:gd name="connsiteY12" fmla="*/ 2508250 h 2668588"/>
                <a:gd name="connsiteX0" fmla="*/ 0 w 7915275"/>
                <a:gd name="connsiteY0" fmla="*/ 2668588 h 2668588"/>
                <a:gd name="connsiteX1" fmla="*/ 0 w 7915275"/>
                <a:gd name="connsiteY1" fmla="*/ 792163 h 2668588"/>
                <a:gd name="connsiteX2" fmla="*/ 800100 w 7915275"/>
                <a:gd name="connsiteY2" fmla="*/ 6350 h 2668588"/>
                <a:gd name="connsiteX3" fmla="*/ 1590675 w 7915275"/>
                <a:gd name="connsiteY3" fmla="*/ 792163 h 2668588"/>
                <a:gd name="connsiteX4" fmla="*/ 2386012 w 7915275"/>
                <a:gd name="connsiteY4" fmla="*/ 6350 h 2668588"/>
                <a:gd name="connsiteX5" fmla="*/ 3171825 w 7915275"/>
                <a:gd name="connsiteY5" fmla="*/ 792163 h 2668588"/>
                <a:gd name="connsiteX6" fmla="*/ 3971925 w 7915275"/>
                <a:gd name="connsiteY6" fmla="*/ 6350 h 2668588"/>
                <a:gd name="connsiteX7" fmla="*/ 4762500 w 7915275"/>
                <a:gd name="connsiteY7" fmla="*/ 792163 h 2668588"/>
                <a:gd name="connsiteX8" fmla="*/ 5548312 w 7915275"/>
                <a:gd name="connsiteY8" fmla="*/ 6350 h 2668588"/>
                <a:gd name="connsiteX9" fmla="*/ 6343650 w 7915275"/>
                <a:gd name="connsiteY9" fmla="*/ 792163 h 2668588"/>
                <a:gd name="connsiteX10" fmla="*/ 7123112 w 7915275"/>
                <a:gd name="connsiteY10" fmla="*/ 0 h 2668588"/>
                <a:gd name="connsiteX11" fmla="*/ 7914755 w 7915275"/>
                <a:gd name="connsiteY11" fmla="*/ 788268 h 2668588"/>
                <a:gd name="connsiteX12" fmla="*/ 7915275 w 7915275"/>
                <a:gd name="connsiteY12" fmla="*/ 2667000 h 2668588"/>
                <a:gd name="connsiteX0" fmla="*/ 0 w 7923393"/>
                <a:gd name="connsiteY0" fmla="*/ 2668588 h 2668588"/>
                <a:gd name="connsiteX1" fmla="*/ 0 w 7923393"/>
                <a:gd name="connsiteY1" fmla="*/ 792163 h 2668588"/>
                <a:gd name="connsiteX2" fmla="*/ 800100 w 7923393"/>
                <a:gd name="connsiteY2" fmla="*/ 6350 h 2668588"/>
                <a:gd name="connsiteX3" fmla="*/ 1590675 w 7923393"/>
                <a:gd name="connsiteY3" fmla="*/ 792163 h 2668588"/>
                <a:gd name="connsiteX4" fmla="*/ 2386012 w 7923393"/>
                <a:gd name="connsiteY4" fmla="*/ 6350 h 2668588"/>
                <a:gd name="connsiteX5" fmla="*/ 3171825 w 7923393"/>
                <a:gd name="connsiteY5" fmla="*/ 792163 h 2668588"/>
                <a:gd name="connsiteX6" fmla="*/ 3971925 w 7923393"/>
                <a:gd name="connsiteY6" fmla="*/ 6350 h 2668588"/>
                <a:gd name="connsiteX7" fmla="*/ 4762500 w 7923393"/>
                <a:gd name="connsiteY7" fmla="*/ 792163 h 2668588"/>
                <a:gd name="connsiteX8" fmla="*/ 5548312 w 7923393"/>
                <a:gd name="connsiteY8" fmla="*/ 6350 h 2668588"/>
                <a:gd name="connsiteX9" fmla="*/ 6343650 w 7923393"/>
                <a:gd name="connsiteY9" fmla="*/ 792163 h 2668588"/>
                <a:gd name="connsiteX10" fmla="*/ 7123112 w 7923393"/>
                <a:gd name="connsiteY10" fmla="*/ 0 h 2668588"/>
                <a:gd name="connsiteX11" fmla="*/ 7914755 w 7923393"/>
                <a:gd name="connsiteY11" fmla="*/ 788268 h 2668588"/>
                <a:gd name="connsiteX12" fmla="*/ 7923393 w 7923393"/>
                <a:gd name="connsiteY12" fmla="*/ 2041069 h 2668588"/>
                <a:gd name="connsiteX0" fmla="*/ 8118 w 7923393"/>
                <a:gd name="connsiteY0" fmla="*/ 2079117 h 2079117"/>
                <a:gd name="connsiteX1" fmla="*/ 0 w 7923393"/>
                <a:gd name="connsiteY1" fmla="*/ 792163 h 2079117"/>
                <a:gd name="connsiteX2" fmla="*/ 800100 w 7923393"/>
                <a:gd name="connsiteY2" fmla="*/ 6350 h 2079117"/>
                <a:gd name="connsiteX3" fmla="*/ 1590675 w 7923393"/>
                <a:gd name="connsiteY3" fmla="*/ 792163 h 2079117"/>
                <a:gd name="connsiteX4" fmla="*/ 2386012 w 7923393"/>
                <a:gd name="connsiteY4" fmla="*/ 6350 h 2079117"/>
                <a:gd name="connsiteX5" fmla="*/ 3171825 w 7923393"/>
                <a:gd name="connsiteY5" fmla="*/ 792163 h 2079117"/>
                <a:gd name="connsiteX6" fmla="*/ 3971925 w 7923393"/>
                <a:gd name="connsiteY6" fmla="*/ 6350 h 2079117"/>
                <a:gd name="connsiteX7" fmla="*/ 4762500 w 7923393"/>
                <a:gd name="connsiteY7" fmla="*/ 792163 h 2079117"/>
                <a:gd name="connsiteX8" fmla="*/ 5548312 w 7923393"/>
                <a:gd name="connsiteY8" fmla="*/ 6350 h 2079117"/>
                <a:gd name="connsiteX9" fmla="*/ 6343650 w 7923393"/>
                <a:gd name="connsiteY9" fmla="*/ 792163 h 2079117"/>
                <a:gd name="connsiteX10" fmla="*/ 7123112 w 7923393"/>
                <a:gd name="connsiteY10" fmla="*/ 0 h 2079117"/>
                <a:gd name="connsiteX11" fmla="*/ 7914755 w 7923393"/>
                <a:gd name="connsiteY11" fmla="*/ 788268 h 2079117"/>
                <a:gd name="connsiteX12" fmla="*/ 7923393 w 7923393"/>
                <a:gd name="connsiteY12" fmla="*/ 2041069 h 2079117"/>
                <a:gd name="connsiteX0" fmla="*/ 8118 w 7923393"/>
                <a:gd name="connsiteY0" fmla="*/ 1949474 h 2041069"/>
                <a:gd name="connsiteX1" fmla="*/ 0 w 7923393"/>
                <a:gd name="connsiteY1" fmla="*/ 792163 h 2041069"/>
                <a:gd name="connsiteX2" fmla="*/ 800100 w 7923393"/>
                <a:gd name="connsiteY2" fmla="*/ 6350 h 2041069"/>
                <a:gd name="connsiteX3" fmla="*/ 1590675 w 7923393"/>
                <a:gd name="connsiteY3" fmla="*/ 792163 h 2041069"/>
                <a:gd name="connsiteX4" fmla="*/ 2386012 w 7923393"/>
                <a:gd name="connsiteY4" fmla="*/ 6350 h 2041069"/>
                <a:gd name="connsiteX5" fmla="*/ 3171825 w 7923393"/>
                <a:gd name="connsiteY5" fmla="*/ 792163 h 2041069"/>
                <a:gd name="connsiteX6" fmla="*/ 3971925 w 7923393"/>
                <a:gd name="connsiteY6" fmla="*/ 6350 h 2041069"/>
                <a:gd name="connsiteX7" fmla="*/ 4762500 w 7923393"/>
                <a:gd name="connsiteY7" fmla="*/ 792163 h 2041069"/>
                <a:gd name="connsiteX8" fmla="*/ 5548312 w 7923393"/>
                <a:gd name="connsiteY8" fmla="*/ 6350 h 2041069"/>
                <a:gd name="connsiteX9" fmla="*/ 6343650 w 7923393"/>
                <a:gd name="connsiteY9" fmla="*/ 792163 h 2041069"/>
                <a:gd name="connsiteX10" fmla="*/ 7123112 w 7923393"/>
                <a:gd name="connsiteY10" fmla="*/ 0 h 2041069"/>
                <a:gd name="connsiteX11" fmla="*/ 7914755 w 7923393"/>
                <a:gd name="connsiteY11" fmla="*/ 788268 h 2041069"/>
                <a:gd name="connsiteX12" fmla="*/ 7923393 w 7923393"/>
                <a:gd name="connsiteY12" fmla="*/ 2041069 h 2041069"/>
                <a:gd name="connsiteX0" fmla="*/ 8118 w 7914756"/>
                <a:gd name="connsiteY0" fmla="*/ 1949474 h 1949474"/>
                <a:gd name="connsiteX1" fmla="*/ 0 w 7914756"/>
                <a:gd name="connsiteY1" fmla="*/ 792163 h 1949474"/>
                <a:gd name="connsiteX2" fmla="*/ 800100 w 7914756"/>
                <a:gd name="connsiteY2" fmla="*/ 6350 h 1949474"/>
                <a:gd name="connsiteX3" fmla="*/ 1590675 w 7914756"/>
                <a:gd name="connsiteY3" fmla="*/ 792163 h 1949474"/>
                <a:gd name="connsiteX4" fmla="*/ 2386012 w 7914756"/>
                <a:gd name="connsiteY4" fmla="*/ 6350 h 1949474"/>
                <a:gd name="connsiteX5" fmla="*/ 3171825 w 7914756"/>
                <a:gd name="connsiteY5" fmla="*/ 792163 h 1949474"/>
                <a:gd name="connsiteX6" fmla="*/ 3971925 w 7914756"/>
                <a:gd name="connsiteY6" fmla="*/ 6350 h 1949474"/>
                <a:gd name="connsiteX7" fmla="*/ 4762500 w 7914756"/>
                <a:gd name="connsiteY7" fmla="*/ 792163 h 1949474"/>
                <a:gd name="connsiteX8" fmla="*/ 5548312 w 7914756"/>
                <a:gd name="connsiteY8" fmla="*/ 6350 h 1949474"/>
                <a:gd name="connsiteX9" fmla="*/ 6343650 w 7914756"/>
                <a:gd name="connsiteY9" fmla="*/ 792163 h 1949474"/>
                <a:gd name="connsiteX10" fmla="*/ 7123112 w 7914756"/>
                <a:gd name="connsiteY10" fmla="*/ 0 h 1949474"/>
                <a:gd name="connsiteX11" fmla="*/ 7914755 w 7914756"/>
                <a:gd name="connsiteY11" fmla="*/ 788268 h 1949474"/>
                <a:gd name="connsiteX12" fmla="*/ 7901742 w 7914756"/>
                <a:gd name="connsiteY12" fmla="*/ 1879015 h 1949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14756" h="1949474">
                  <a:moveTo>
                    <a:pt x="8118" y="1949474"/>
                  </a:moveTo>
                  <a:lnTo>
                    <a:pt x="0" y="792163"/>
                  </a:lnTo>
                  <a:lnTo>
                    <a:pt x="800100" y="6350"/>
                  </a:lnTo>
                  <a:lnTo>
                    <a:pt x="1590675" y="792163"/>
                  </a:lnTo>
                  <a:lnTo>
                    <a:pt x="2386012" y="6350"/>
                  </a:lnTo>
                  <a:lnTo>
                    <a:pt x="3171825" y="792163"/>
                  </a:lnTo>
                  <a:lnTo>
                    <a:pt x="3971925" y="6350"/>
                  </a:lnTo>
                  <a:lnTo>
                    <a:pt x="4762500" y="792163"/>
                  </a:lnTo>
                  <a:lnTo>
                    <a:pt x="5548312" y="6350"/>
                  </a:lnTo>
                  <a:lnTo>
                    <a:pt x="6343650" y="792163"/>
                  </a:lnTo>
                  <a:lnTo>
                    <a:pt x="7123112" y="0"/>
                  </a:lnTo>
                  <a:lnTo>
                    <a:pt x="7914755" y="788268"/>
                  </a:lnTo>
                  <a:cubicBezTo>
                    <a:pt x="7914928" y="1414512"/>
                    <a:pt x="7901569" y="1252771"/>
                    <a:pt x="7901742" y="1879015"/>
                  </a:cubicBezTo>
                </a:path>
              </a:pathLst>
            </a:custGeom>
            <a:solidFill>
              <a:srgbClr val="9BBB59">
                <a:lumMod val="7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Freeform 98"/>
            <p:cNvSpPr/>
            <p:nvPr/>
          </p:nvSpPr>
          <p:spPr>
            <a:xfrm>
              <a:off x="6971884" y="2512975"/>
              <a:ext cx="1202581" cy="356531"/>
            </a:xfrm>
            <a:custGeom>
              <a:avLst/>
              <a:gdLst>
                <a:gd name="connsiteX0" fmla="*/ 0 w 7134225"/>
                <a:gd name="connsiteY0" fmla="*/ 2662238 h 2662238"/>
                <a:gd name="connsiteX1" fmla="*/ 0 w 7134225"/>
                <a:gd name="connsiteY1" fmla="*/ 785813 h 2662238"/>
                <a:gd name="connsiteX2" fmla="*/ 800100 w 7134225"/>
                <a:gd name="connsiteY2" fmla="*/ 0 h 2662238"/>
                <a:gd name="connsiteX3" fmla="*/ 1590675 w 7134225"/>
                <a:gd name="connsiteY3" fmla="*/ 785813 h 2662238"/>
                <a:gd name="connsiteX4" fmla="*/ 2386012 w 7134225"/>
                <a:gd name="connsiteY4" fmla="*/ 0 h 2662238"/>
                <a:gd name="connsiteX5" fmla="*/ 3171825 w 7134225"/>
                <a:gd name="connsiteY5" fmla="*/ 785813 h 2662238"/>
                <a:gd name="connsiteX6" fmla="*/ 3971925 w 7134225"/>
                <a:gd name="connsiteY6" fmla="*/ 0 h 2662238"/>
                <a:gd name="connsiteX7" fmla="*/ 4762500 w 7134225"/>
                <a:gd name="connsiteY7" fmla="*/ 785813 h 2662238"/>
                <a:gd name="connsiteX8" fmla="*/ 5548312 w 7134225"/>
                <a:gd name="connsiteY8" fmla="*/ 0 h 2662238"/>
                <a:gd name="connsiteX9" fmla="*/ 6343650 w 7134225"/>
                <a:gd name="connsiteY9" fmla="*/ 785813 h 2662238"/>
                <a:gd name="connsiteX10" fmla="*/ 7134225 w 7134225"/>
                <a:gd name="connsiteY10" fmla="*/ 0 h 2662238"/>
                <a:gd name="connsiteX0" fmla="*/ 0 w 7134225"/>
                <a:gd name="connsiteY0" fmla="*/ 2662238 h 2662238"/>
                <a:gd name="connsiteX1" fmla="*/ 0 w 7134225"/>
                <a:gd name="connsiteY1" fmla="*/ 785813 h 2662238"/>
                <a:gd name="connsiteX2" fmla="*/ 800100 w 7134225"/>
                <a:gd name="connsiteY2" fmla="*/ 0 h 2662238"/>
                <a:gd name="connsiteX3" fmla="*/ 1590675 w 7134225"/>
                <a:gd name="connsiteY3" fmla="*/ 785813 h 2662238"/>
                <a:gd name="connsiteX4" fmla="*/ 2386012 w 7134225"/>
                <a:gd name="connsiteY4" fmla="*/ 0 h 2662238"/>
                <a:gd name="connsiteX5" fmla="*/ 3171825 w 7134225"/>
                <a:gd name="connsiteY5" fmla="*/ 785813 h 2662238"/>
                <a:gd name="connsiteX6" fmla="*/ 3971925 w 7134225"/>
                <a:gd name="connsiteY6" fmla="*/ 0 h 2662238"/>
                <a:gd name="connsiteX7" fmla="*/ 4762500 w 7134225"/>
                <a:gd name="connsiteY7" fmla="*/ 785813 h 2662238"/>
                <a:gd name="connsiteX8" fmla="*/ 5548312 w 7134225"/>
                <a:gd name="connsiteY8" fmla="*/ 0 h 2662238"/>
                <a:gd name="connsiteX9" fmla="*/ 6343650 w 7134225"/>
                <a:gd name="connsiteY9" fmla="*/ 785813 h 2662238"/>
                <a:gd name="connsiteX10" fmla="*/ 6735762 w 7134225"/>
                <a:gd name="connsiteY10" fmla="*/ 393700 h 2662238"/>
                <a:gd name="connsiteX11" fmla="*/ 7134225 w 7134225"/>
                <a:gd name="connsiteY11" fmla="*/ 0 h 2662238"/>
                <a:gd name="connsiteX0" fmla="*/ 0 w 7929562"/>
                <a:gd name="connsiteY0" fmla="*/ 2662238 h 2662238"/>
                <a:gd name="connsiteX1" fmla="*/ 0 w 7929562"/>
                <a:gd name="connsiteY1" fmla="*/ 785813 h 2662238"/>
                <a:gd name="connsiteX2" fmla="*/ 800100 w 7929562"/>
                <a:gd name="connsiteY2" fmla="*/ 0 h 2662238"/>
                <a:gd name="connsiteX3" fmla="*/ 1590675 w 7929562"/>
                <a:gd name="connsiteY3" fmla="*/ 785813 h 2662238"/>
                <a:gd name="connsiteX4" fmla="*/ 2386012 w 7929562"/>
                <a:gd name="connsiteY4" fmla="*/ 0 h 2662238"/>
                <a:gd name="connsiteX5" fmla="*/ 3171825 w 7929562"/>
                <a:gd name="connsiteY5" fmla="*/ 785813 h 2662238"/>
                <a:gd name="connsiteX6" fmla="*/ 3971925 w 7929562"/>
                <a:gd name="connsiteY6" fmla="*/ 0 h 2662238"/>
                <a:gd name="connsiteX7" fmla="*/ 4762500 w 7929562"/>
                <a:gd name="connsiteY7" fmla="*/ 785813 h 2662238"/>
                <a:gd name="connsiteX8" fmla="*/ 5548312 w 7929562"/>
                <a:gd name="connsiteY8" fmla="*/ 0 h 2662238"/>
                <a:gd name="connsiteX9" fmla="*/ 6343650 w 7929562"/>
                <a:gd name="connsiteY9" fmla="*/ 785813 h 2662238"/>
                <a:gd name="connsiteX10" fmla="*/ 7929562 w 7929562"/>
                <a:gd name="connsiteY10" fmla="*/ 793750 h 2662238"/>
                <a:gd name="connsiteX11" fmla="*/ 7134225 w 7929562"/>
                <a:gd name="connsiteY11" fmla="*/ 0 h 2662238"/>
                <a:gd name="connsiteX0" fmla="*/ 0 w 7134225"/>
                <a:gd name="connsiteY0" fmla="*/ 2662238 h 2662238"/>
                <a:gd name="connsiteX1" fmla="*/ 0 w 7134225"/>
                <a:gd name="connsiteY1" fmla="*/ 785813 h 2662238"/>
                <a:gd name="connsiteX2" fmla="*/ 800100 w 7134225"/>
                <a:gd name="connsiteY2" fmla="*/ 0 h 2662238"/>
                <a:gd name="connsiteX3" fmla="*/ 1590675 w 7134225"/>
                <a:gd name="connsiteY3" fmla="*/ 785813 h 2662238"/>
                <a:gd name="connsiteX4" fmla="*/ 2386012 w 7134225"/>
                <a:gd name="connsiteY4" fmla="*/ 0 h 2662238"/>
                <a:gd name="connsiteX5" fmla="*/ 3171825 w 7134225"/>
                <a:gd name="connsiteY5" fmla="*/ 785813 h 2662238"/>
                <a:gd name="connsiteX6" fmla="*/ 3971925 w 7134225"/>
                <a:gd name="connsiteY6" fmla="*/ 0 h 2662238"/>
                <a:gd name="connsiteX7" fmla="*/ 4762500 w 7134225"/>
                <a:gd name="connsiteY7" fmla="*/ 785813 h 2662238"/>
                <a:gd name="connsiteX8" fmla="*/ 5548312 w 7134225"/>
                <a:gd name="connsiteY8" fmla="*/ 0 h 2662238"/>
                <a:gd name="connsiteX9" fmla="*/ 6343650 w 7134225"/>
                <a:gd name="connsiteY9" fmla="*/ 785813 h 2662238"/>
                <a:gd name="connsiteX10" fmla="*/ 6596062 w 7134225"/>
                <a:gd name="connsiteY10" fmla="*/ 317500 h 2662238"/>
                <a:gd name="connsiteX11" fmla="*/ 7134225 w 7134225"/>
                <a:gd name="connsiteY11" fmla="*/ 0 h 2662238"/>
                <a:gd name="connsiteX0" fmla="*/ 0 w 7299325"/>
                <a:gd name="connsiteY0" fmla="*/ 2662238 h 2662238"/>
                <a:gd name="connsiteX1" fmla="*/ 0 w 7299325"/>
                <a:gd name="connsiteY1" fmla="*/ 785813 h 2662238"/>
                <a:gd name="connsiteX2" fmla="*/ 800100 w 7299325"/>
                <a:gd name="connsiteY2" fmla="*/ 0 h 2662238"/>
                <a:gd name="connsiteX3" fmla="*/ 1590675 w 7299325"/>
                <a:gd name="connsiteY3" fmla="*/ 785813 h 2662238"/>
                <a:gd name="connsiteX4" fmla="*/ 2386012 w 7299325"/>
                <a:gd name="connsiteY4" fmla="*/ 0 h 2662238"/>
                <a:gd name="connsiteX5" fmla="*/ 3171825 w 7299325"/>
                <a:gd name="connsiteY5" fmla="*/ 785813 h 2662238"/>
                <a:gd name="connsiteX6" fmla="*/ 3971925 w 7299325"/>
                <a:gd name="connsiteY6" fmla="*/ 0 h 2662238"/>
                <a:gd name="connsiteX7" fmla="*/ 4762500 w 7299325"/>
                <a:gd name="connsiteY7" fmla="*/ 785813 h 2662238"/>
                <a:gd name="connsiteX8" fmla="*/ 5548312 w 7299325"/>
                <a:gd name="connsiteY8" fmla="*/ 0 h 2662238"/>
                <a:gd name="connsiteX9" fmla="*/ 6343650 w 7299325"/>
                <a:gd name="connsiteY9" fmla="*/ 785813 h 2662238"/>
                <a:gd name="connsiteX10" fmla="*/ 6596062 w 7299325"/>
                <a:gd name="connsiteY10" fmla="*/ 317500 h 2662238"/>
                <a:gd name="connsiteX11" fmla="*/ 7299325 w 7299325"/>
                <a:gd name="connsiteY11" fmla="*/ 914400 h 2662238"/>
                <a:gd name="connsiteX0" fmla="*/ 0 w 7299325"/>
                <a:gd name="connsiteY0" fmla="*/ 2662238 h 2662238"/>
                <a:gd name="connsiteX1" fmla="*/ 0 w 7299325"/>
                <a:gd name="connsiteY1" fmla="*/ 785813 h 2662238"/>
                <a:gd name="connsiteX2" fmla="*/ 800100 w 7299325"/>
                <a:gd name="connsiteY2" fmla="*/ 0 h 2662238"/>
                <a:gd name="connsiteX3" fmla="*/ 1590675 w 7299325"/>
                <a:gd name="connsiteY3" fmla="*/ 785813 h 2662238"/>
                <a:gd name="connsiteX4" fmla="*/ 2386012 w 7299325"/>
                <a:gd name="connsiteY4" fmla="*/ 0 h 2662238"/>
                <a:gd name="connsiteX5" fmla="*/ 3171825 w 7299325"/>
                <a:gd name="connsiteY5" fmla="*/ 785813 h 2662238"/>
                <a:gd name="connsiteX6" fmla="*/ 3971925 w 7299325"/>
                <a:gd name="connsiteY6" fmla="*/ 0 h 2662238"/>
                <a:gd name="connsiteX7" fmla="*/ 4762500 w 7299325"/>
                <a:gd name="connsiteY7" fmla="*/ 785813 h 2662238"/>
                <a:gd name="connsiteX8" fmla="*/ 5548312 w 7299325"/>
                <a:gd name="connsiteY8" fmla="*/ 0 h 2662238"/>
                <a:gd name="connsiteX9" fmla="*/ 6343650 w 7299325"/>
                <a:gd name="connsiteY9" fmla="*/ 785813 h 2662238"/>
                <a:gd name="connsiteX10" fmla="*/ 6596062 w 7299325"/>
                <a:gd name="connsiteY10" fmla="*/ 317500 h 2662238"/>
                <a:gd name="connsiteX11" fmla="*/ 7101955 w 7299325"/>
                <a:gd name="connsiteY11" fmla="*/ 756518 h 2662238"/>
                <a:gd name="connsiteX12" fmla="*/ 7299325 w 7299325"/>
                <a:gd name="connsiteY12" fmla="*/ 914400 h 2662238"/>
                <a:gd name="connsiteX0" fmla="*/ 0 w 7299325"/>
                <a:gd name="connsiteY0" fmla="*/ 2668588 h 2668588"/>
                <a:gd name="connsiteX1" fmla="*/ 0 w 7299325"/>
                <a:gd name="connsiteY1" fmla="*/ 792163 h 2668588"/>
                <a:gd name="connsiteX2" fmla="*/ 800100 w 7299325"/>
                <a:gd name="connsiteY2" fmla="*/ 6350 h 2668588"/>
                <a:gd name="connsiteX3" fmla="*/ 1590675 w 7299325"/>
                <a:gd name="connsiteY3" fmla="*/ 792163 h 2668588"/>
                <a:gd name="connsiteX4" fmla="*/ 2386012 w 7299325"/>
                <a:gd name="connsiteY4" fmla="*/ 6350 h 2668588"/>
                <a:gd name="connsiteX5" fmla="*/ 3171825 w 7299325"/>
                <a:gd name="connsiteY5" fmla="*/ 792163 h 2668588"/>
                <a:gd name="connsiteX6" fmla="*/ 3971925 w 7299325"/>
                <a:gd name="connsiteY6" fmla="*/ 6350 h 2668588"/>
                <a:gd name="connsiteX7" fmla="*/ 4762500 w 7299325"/>
                <a:gd name="connsiteY7" fmla="*/ 792163 h 2668588"/>
                <a:gd name="connsiteX8" fmla="*/ 5548312 w 7299325"/>
                <a:gd name="connsiteY8" fmla="*/ 6350 h 2668588"/>
                <a:gd name="connsiteX9" fmla="*/ 6343650 w 7299325"/>
                <a:gd name="connsiteY9" fmla="*/ 792163 h 2668588"/>
                <a:gd name="connsiteX10" fmla="*/ 7123112 w 7299325"/>
                <a:gd name="connsiteY10" fmla="*/ 0 h 2668588"/>
                <a:gd name="connsiteX11" fmla="*/ 7101955 w 7299325"/>
                <a:gd name="connsiteY11" fmla="*/ 762868 h 2668588"/>
                <a:gd name="connsiteX12" fmla="*/ 7299325 w 7299325"/>
                <a:gd name="connsiteY12" fmla="*/ 920750 h 2668588"/>
                <a:gd name="connsiteX0" fmla="*/ 0 w 7914755"/>
                <a:gd name="connsiteY0" fmla="*/ 2668588 h 2668588"/>
                <a:gd name="connsiteX1" fmla="*/ 0 w 7914755"/>
                <a:gd name="connsiteY1" fmla="*/ 792163 h 2668588"/>
                <a:gd name="connsiteX2" fmla="*/ 800100 w 7914755"/>
                <a:gd name="connsiteY2" fmla="*/ 6350 h 2668588"/>
                <a:gd name="connsiteX3" fmla="*/ 1590675 w 7914755"/>
                <a:gd name="connsiteY3" fmla="*/ 792163 h 2668588"/>
                <a:gd name="connsiteX4" fmla="*/ 2386012 w 7914755"/>
                <a:gd name="connsiteY4" fmla="*/ 6350 h 2668588"/>
                <a:gd name="connsiteX5" fmla="*/ 3171825 w 7914755"/>
                <a:gd name="connsiteY5" fmla="*/ 792163 h 2668588"/>
                <a:gd name="connsiteX6" fmla="*/ 3971925 w 7914755"/>
                <a:gd name="connsiteY6" fmla="*/ 6350 h 2668588"/>
                <a:gd name="connsiteX7" fmla="*/ 4762500 w 7914755"/>
                <a:gd name="connsiteY7" fmla="*/ 792163 h 2668588"/>
                <a:gd name="connsiteX8" fmla="*/ 5548312 w 7914755"/>
                <a:gd name="connsiteY8" fmla="*/ 6350 h 2668588"/>
                <a:gd name="connsiteX9" fmla="*/ 6343650 w 7914755"/>
                <a:gd name="connsiteY9" fmla="*/ 792163 h 2668588"/>
                <a:gd name="connsiteX10" fmla="*/ 7123112 w 7914755"/>
                <a:gd name="connsiteY10" fmla="*/ 0 h 2668588"/>
                <a:gd name="connsiteX11" fmla="*/ 7914755 w 7914755"/>
                <a:gd name="connsiteY11" fmla="*/ 788268 h 2668588"/>
                <a:gd name="connsiteX12" fmla="*/ 7299325 w 7914755"/>
                <a:gd name="connsiteY12" fmla="*/ 920750 h 2668588"/>
                <a:gd name="connsiteX0" fmla="*/ 0 w 7914755"/>
                <a:gd name="connsiteY0" fmla="*/ 2668588 h 2668588"/>
                <a:gd name="connsiteX1" fmla="*/ 0 w 7914755"/>
                <a:gd name="connsiteY1" fmla="*/ 792163 h 2668588"/>
                <a:gd name="connsiteX2" fmla="*/ 800100 w 7914755"/>
                <a:gd name="connsiteY2" fmla="*/ 6350 h 2668588"/>
                <a:gd name="connsiteX3" fmla="*/ 1590675 w 7914755"/>
                <a:gd name="connsiteY3" fmla="*/ 792163 h 2668588"/>
                <a:gd name="connsiteX4" fmla="*/ 2386012 w 7914755"/>
                <a:gd name="connsiteY4" fmla="*/ 6350 h 2668588"/>
                <a:gd name="connsiteX5" fmla="*/ 3171825 w 7914755"/>
                <a:gd name="connsiteY5" fmla="*/ 792163 h 2668588"/>
                <a:gd name="connsiteX6" fmla="*/ 3971925 w 7914755"/>
                <a:gd name="connsiteY6" fmla="*/ 6350 h 2668588"/>
                <a:gd name="connsiteX7" fmla="*/ 4762500 w 7914755"/>
                <a:gd name="connsiteY7" fmla="*/ 792163 h 2668588"/>
                <a:gd name="connsiteX8" fmla="*/ 5548312 w 7914755"/>
                <a:gd name="connsiteY8" fmla="*/ 6350 h 2668588"/>
                <a:gd name="connsiteX9" fmla="*/ 6343650 w 7914755"/>
                <a:gd name="connsiteY9" fmla="*/ 792163 h 2668588"/>
                <a:gd name="connsiteX10" fmla="*/ 7123112 w 7914755"/>
                <a:gd name="connsiteY10" fmla="*/ 0 h 2668588"/>
                <a:gd name="connsiteX11" fmla="*/ 7914755 w 7914755"/>
                <a:gd name="connsiteY11" fmla="*/ 788268 h 2668588"/>
                <a:gd name="connsiteX12" fmla="*/ 7629525 w 7914755"/>
                <a:gd name="connsiteY12" fmla="*/ 2508250 h 2668588"/>
                <a:gd name="connsiteX0" fmla="*/ 0 w 7915275"/>
                <a:gd name="connsiteY0" fmla="*/ 2668588 h 2668588"/>
                <a:gd name="connsiteX1" fmla="*/ 0 w 7915275"/>
                <a:gd name="connsiteY1" fmla="*/ 792163 h 2668588"/>
                <a:gd name="connsiteX2" fmla="*/ 800100 w 7915275"/>
                <a:gd name="connsiteY2" fmla="*/ 6350 h 2668588"/>
                <a:gd name="connsiteX3" fmla="*/ 1590675 w 7915275"/>
                <a:gd name="connsiteY3" fmla="*/ 792163 h 2668588"/>
                <a:gd name="connsiteX4" fmla="*/ 2386012 w 7915275"/>
                <a:gd name="connsiteY4" fmla="*/ 6350 h 2668588"/>
                <a:gd name="connsiteX5" fmla="*/ 3171825 w 7915275"/>
                <a:gd name="connsiteY5" fmla="*/ 792163 h 2668588"/>
                <a:gd name="connsiteX6" fmla="*/ 3971925 w 7915275"/>
                <a:gd name="connsiteY6" fmla="*/ 6350 h 2668588"/>
                <a:gd name="connsiteX7" fmla="*/ 4762500 w 7915275"/>
                <a:gd name="connsiteY7" fmla="*/ 792163 h 2668588"/>
                <a:gd name="connsiteX8" fmla="*/ 5548312 w 7915275"/>
                <a:gd name="connsiteY8" fmla="*/ 6350 h 2668588"/>
                <a:gd name="connsiteX9" fmla="*/ 6343650 w 7915275"/>
                <a:gd name="connsiteY9" fmla="*/ 792163 h 2668588"/>
                <a:gd name="connsiteX10" fmla="*/ 7123112 w 7915275"/>
                <a:gd name="connsiteY10" fmla="*/ 0 h 2668588"/>
                <a:gd name="connsiteX11" fmla="*/ 7914755 w 7915275"/>
                <a:gd name="connsiteY11" fmla="*/ 788268 h 2668588"/>
                <a:gd name="connsiteX12" fmla="*/ 7915275 w 7915275"/>
                <a:gd name="connsiteY12" fmla="*/ 2667000 h 2668588"/>
                <a:gd name="connsiteX0" fmla="*/ 0 w 7915275"/>
                <a:gd name="connsiteY0" fmla="*/ 2668588 h 2668588"/>
                <a:gd name="connsiteX1" fmla="*/ 0 w 7915275"/>
                <a:gd name="connsiteY1" fmla="*/ 792163 h 2668588"/>
                <a:gd name="connsiteX2" fmla="*/ 800100 w 7915275"/>
                <a:gd name="connsiteY2" fmla="*/ 6350 h 2668588"/>
                <a:gd name="connsiteX3" fmla="*/ 1590675 w 7915275"/>
                <a:gd name="connsiteY3" fmla="*/ 792163 h 2668588"/>
                <a:gd name="connsiteX4" fmla="*/ 2386012 w 7915275"/>
                <a:gd name="connsiteY4" fmla="*/ 6350 h 2668588"/>
                <a:gd name="connsiteX5" fmla="*/ 3171825 w 7915275"/>
                <a:gd name="connsiteY5" fmla="*/ 792163 h 2668588"/>
                <a:gd name="connsiteX6" fmla="*/ 3971925 w 7915275"/>
                <a:gd name="connsiteY6" fmla="*/ 6350 h 2668588"/>
                <a:gd name="connsiteX7" fmla="*/ 4762500 w 7915275"/>
                <a:gd name="connsiteY7" fmla="*/ 792163 h 2668588"/>
                <a:gd name="connsiteX8" fmla="*/ 5548312 w 7915275"/>
                <a:gd name="connsiteY8" fmla="*/ 6350 h 2668588"/>
                <a:gd name="connsiteX9" fmla="*/ 6343650 w 7915275"/>
                <a:gd name="connsiteY9" fmla="*/ 792163 h 2668588"/>
                <a:gd name="connsiteX10" fmla="*/ 7123112 w 7915275"/>
                <a:gd name="connsiteY10" fmla="*/ 0 h 2668588"/>
                <a:gd name="connsiteX11" fmla="*/ 7914755 w 7915275"/>
                <a:gd name="connsiteY11" fmla="*/ 788268 h 2668588"/>
                <a:gd name="connsiteX12" fmla="*/ 7915275 w 7915275"/>
                <a:gd name="connsiteY12" fmla="*/ 2119549 h 2668588"/>
                <a:gd name="connsiteX0" fmla="*/ 0 w 7915275"/>
                <a:gd name="connsiteY0" fmla="*/ 2088158 h 2119549"/>
                <a:gd name="connsiteX1" fmla="*/ 0 w 7915275"/>
                <a:gd name="connsiteY1" fmla="*/ 792163 h 2119549"/>
                <a:gd name="connsiteX2" fmla="*/ 800100 w 7915275"/>
                <a:gd name="connsiteY2" fmla="*/ 6350 h 2119549"/>
                <a:gd name="connsiteX3" fmla="*/ 1590675 w 7915275"/>
                <a:gd name="connsiteY3" fmla="*/ 792163 h 2119549"/>
                <a:gd name="connsiteX4" fmla="*/ 2386012 w 7915275"/>
                <a:gd name="connsiteY4" fmla="*/ 6350 h 2119549"/>
                <a:gd name="connsiteX5" fmla="*/ 3171825 w 7915275"/>
                <a:gd name="connsiteY5" fmla="*/ 792163 h 2119549"/>
                <a:gd name="connsiteX6" fmla="*/ 3971925 w 7915275"/>
                <a:gd name="connsiteY6" fmla="*/ 6350 h 2119549"/>
                <a:gd name="connsiteX7" fmla="*/ 4762500 w 7915275"/>
                <a:gd name="connsiteY7" fmla="*/ 792163 h 2119549"/>
                <a:gd name="connsiteX8" fmla="*/ 5548312 w 7915275"/>
                <a:gd name="connsiteY8" fmla="*/ 6350 h 2119549"/>
                <a:gd name="connsiteX9" fmla="*/ 6343650 w 7915275"/>
                <a:gd name="connsiteY9" fmla="*/ 792163 h 2119549"/>
                <a:gd name="connsiteX10" fmla="*/ 7123112 w 7915275"/>
                <a:gd name="connsiteY10" fmla="*/ 0 h 2119549"/>
                <a:gd name="connsiteX11" fmla="*/ 7914755 w 7915275"/>
                <a:gd name="connsiteY11" fmla="*/ 788268 h 2119549"/>
                <a:gd name="connsiteX12" fmla="*/ 7915275 w 7915275"/>
                <a:gd name="connsiteY12" fmla="*/ 2119549 h 2119549"/>
                <a:gd name="connsiteX0" fmla="*/ 0 w 7915275"/>
                <a:gd name="connsiteY0" fmla="*/ 2088158 h 2088158"/>
                <a:gd name="connsiteX1" fmla="*/ 0 w 7915275"/>
                <a:gd name="connsiteY1" fmla="*/ 792163 h 2088158"/>
                <a:gd name="connsiteX2" fmla="*/ 800100 w 7915275"/>
                <a:gd name="connsiteY2" fmla="*/ 6350 h 2088158"/>
                <a:gd name="connsiteX3" fmla="*/ 1590675 w 7915275"/>
                <a:gd name="connsiteY3" fmla="*/ 792163 h 2088158"/>
                <a:gd name="connsiteX4" fmla="*/ 2386012 w 7915275"/>
                <a:gd name="connsiteY4" fmla="*/ 6350 h 2088158"/>
                <a:gd name="connsiteX5" fmla="*/ 3171825 w 7915275"/>
                <a:gd name="connsiteY5" fmla="*/ 792163 h 2088158"/>
                <a:gd name="connsiteX6" fmla="*/ 3971925 w 7915275"/>
                <a:gd name="connsiteY6" fmla="*/ 6350 h 2088158"/>
                <a:gd name="connsiteX7" fmla="*/ 4762500 w 7915275"/>
                <a:gd name="connsiteY7" fmla="*/ 792163 h 2088158"/>
                <a:gd name="connsiteX8" fmla="*/ 5548312 w 7915275"/>
                <a:gd name="connsiteY8" fmla="*/ 6350 h 2088158"/>
                <a:gd name="connsiteX9" fmla="*/ 6343650 w 7915275"/>
                <a:gd name="connsiteY9" fmla="*/ 792163 h 2088158"/>
                <a:gd name="connsiteX10" fmla="*/ 7123112 w 7915275"/>
                <a:gd name="connsiteY10" fmla="*/ 0 h 2088158"/>
                <a:gd name="connsiteX11" fmla="*/ 7914755 w 7915275"/>
                <a:gd name="connsiteY11" fmla="*/ 788268 h 2088158"/>
                <a:gd name="connsiteX12" fmla="*/ 7915275 w 7915275"/>
                <a:gd name="connsiteY12" fmla="*/ 1899689 h 2088158"/>
                <a:gd name="connsiteX0" fmla="*/ 0 w 7915275"/>
                <a:gd name="connsiteY0" fmla="*/ 1965036 h 1965036"/>
                <a:gd name="connsiteX1" fmla="*/ 0 w 7915275"/>
                <a:gd name="connsiteY1" fmla="*/ 792163 h 1965036"/>
                <a:gd name="connsiteX2" fmla="*/ 800100 w 7915275"/>
                <a:gd name="connsiteY2" fmla="*/ 6350 h 1965036"/>
                <a:gd name="connsiteX3" fmla="*/ 1590675 w 7915275"/>
                <a:gd name="connsiteY3" fmla="*/ 792163 h 1965036"/>
                <a:gd name="connsiteX4" fmla="*/ 2386012 w 7915275"/>
                <a:gd name="connsiteY4" fmla="*/ 6350 h 1965036"/>
                <a:gd name="connsiteX5" fmla="*/ 3171825 w 7915275"/>
                <a:gd name="connsiteY5" fmla="*/ 792163 h 1965036"/>
                <a:gd name="connsiteX6" fmla="*/ 3971925 w 7915275"/>
                <a:gd name="connsiteY6" fmla="*/ 6350 h 1965036"/>
                <a:gd name="connsiteX7" fmla="*/ 4762500 w 7915275"/>
                <a:gd name="connsiteY7" fmla="*/ 792163 h 1965036"/>
                <a:gd name="connsiteX8" fmla="*/ 5548312 w 7915275"/>
                <a:gd name="connsiteY8" fmla="*/ 6350 h 1965036"/>
                <a:gd name="connsiteX9" fmla="*/ 6343650 w 7915275"/>
                <a:gd name="connsiteY9" fmla="*/ 792163 h 1965036"/>
                <a:gd name="connsiteX10" fmla="*/ 7123112 w 7915275"/>
                <a:gd name="connsiteY10" fmla="*/ 0 h 1965036"/>
                <a:gd name="connsiteX11" fmla="*/ 7914755 w 7915275"/>
                <a:gd name="connsiteY11" fmla="*/ 788268 h 1965036"/>
                <a:gd name="connsiteX12" fmla="*/ 7915275 w 7915275"/>
                <a:gd name="connsiteY12" fmla="*/ 1899689 h 1965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15275" h="1965036">
                  <a:moveTo>
                    <a:pt x="0" y="1965036"/>
                  </a:moveTo>
                  <a:lnTo>
                    <a:pt x="0" y="792163"/>
                  </a:lnTo>
                  <a:lnTo>
                    <a:pt x="800100" y="6350"/>
                  </a:lnTo>
                  <a:lnTo>
                    <a:pt x="1590675" y="792163"/>
                  </a:lnTo>
                  <a:lnTo>
                    <a:pt x="2386012" y="6350"/>
                  </a:lnTo>
                  <a:lnTo>
                    <a:pt x="3171825" y="792163"/>
                  </a:lnTo>
                  <a:lnTo>
                    <a:pt x="3971925" y="6350"/>
                  </a:lnTo>
                  <a:lnTo>
                    <a:pt x="4762500" y="792163"/>
                  </a:lnTo>
                  <a:lnTo>
                    <a:pt x="5548312" y="6350"/>
                  </a:lnTo>
                  <a:lnTo>
                    <a:pt x="6343650" y="792163"/>
                  </a:lnTo>
                  <a:lnTo>
                    <a:pt x="7123112" y="0"/>
                  </a:lnTo>
                  <a:lnTo>
                    <a:pt x="7914755" y="788268"/>
                  </a:lnTo>
                  <a:cubicBezTo>
                    <a:pt x="7914928" y="1414512"/>
                    <a:pt x="7915102" y="1273445"/>
                    <a:pt x="7915275" y="1899689"/>
                  </a:cubicBezTo>
                </a:path>
              </a:pathLst>
            </a:custGeom>
            <a:solidFill>
              <a:srgbClr val="F79646">
                <a:lumMod val="60000"/>
                <a:lumOff val="40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cxnSp>
          <p:nvCxnSpPr>
            <p:cNvPr id="114" name="Straight Connector 99"/>
            <p:cNvCxnSpPr/>
            <p:nvPr/>
          </p:nvCxnSpPr>
          <p:spPr>
            <a:xfrm flipV="1">
              <a:off x="5802190" y="2427538"/>
              <a:ext cx="119788" cy="154748"/>
            </a:xfrm>
            <a:prstGeom prst="line">
              <a:avLst/>
            </a:prstGeom>
            <a:noFill/>
            <a:ln w="25400" cap="flat" cmpd="sng" algn="ctr">
              <a:solidFill>
                <a:schemeClr val="accent5"/>
              </a:solidFill>
              <a:prstDash val="solid"/>
            </a:ln>
            <a:effectLst/>
          </p:spPr>
        </p:cxnSp>
        <p:cxnSp>
          <p:nvCxnSpPr>
            <p:cNvPr id="115" name="Straight Connector 100"/>
            <p:cNvCxnSpPr>
              <a:stCxn id="102" idx="1"/>
              <a:endCxn id="102" idx="2"/>
            </p:cNvCxnSpPr>
            <p:nvPr/>
          </p:nvCxnSpPr>
          <p:spPr>
            <a:xfrm flipV="1">
              <a:off x="5802190" y="2312164"/>
              <a:ext cx="119829" cy="1547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16" name="Straight Connector 101"/>
            <p:cNvCxnSpPr>
              <a:stCxn id="102" idx="2"/>
              <a:endCxn id="102" idx="3"/>
            </p:cNvCxnSpPr>
            <p:nvPr/>
          </p:nvCxnSpPr>
          <p:spPr>
            <a:xfrm>
              <a:off x="5922019" y="2312164"/>
              <a:ext cx="118403" cy="1547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17" name="Straight Connector 106"/>
            <p:cNvCxnSpPr/>
            <p:nvPr/>
          </p:nvCxnSpPr>
          <p:spPr>
            <a:xfrm>
              <a:off x="6396855" y="2427538"/>
              <a:ext cx="118362" cy="154748"/>
            </a:xfrm>
            <a:prstGeom prst="line">
              <a:avLst/>
            </a:prstGeom>
            <a:noFill/>
            <a:ln w="25400" cap="flat" cmpd="sng" algn="ctr">
              <a:solidFill>
                <a:schemeClr val="accent5"/>
              </a:solidFill>
              <a:prstDash val="solid"/>
            </a:ln>
            <a:effectLst/>
          </p:spPr>
        </p:cxnSp>
        <p:cxnSp>
          <p:nvCxnSpPr>
            <p:cNvPr id="118" name="Straight Connector 107"/>
            <p:cNvCxnSpPr>
              <a:stCxn id="102" idx="7"/>
              <a:endCxn id="102" idx="8"/>
            </p:cNvCxnSpPr>
            <p:nvPr/>
          </p:nvCxnSpPr>
          <p:spPr>
            <a:xfrm flipV="1">
              <a:off x="6515458" y="2312164"/>
              <a:ext cx="117689" cy="1547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19" name="Straight Connector 108"/>
            <p:cNvCxnSpPr/>
            <p:nvPr/>
          </p:nvCxnSpPr>
          <p:spPr>
            <a:xfrm flipV="1">
              <a:off x="6515217" y="2427538"/>
              <a:ext cx="117649" cy="154748"/>
            </a:xfrm>
            <a:prstGeom prst="line">
              <a:avLst/>
            </a:prstGeom>
            <a:noFill/>
            <a:ln w="25400" cap="flat" cmpd="sng" algn="ctr">
              <a:solidFill>
                <a:schemeClr val="accent5"/>
              </a:solidFill>
              <a:prstDash val="solid"/>
            </a:ln>
            <a:effectLst/>
          </p:spPr>
        </p:cxnSp>
        <p:cxnSp>
          <p:nvCxnSpPr>
            <p:cNvPr id="120" name="Straight Connector 109"/>
            <p:cNvCxnSpPr>
              <a:stCxn id="102" idx="8"/>
              <a:endCxn id="102" idx="9"/>
            </p:cNvCxnSpPr>
            <p:nvPr/>
          </p:nvCxnSpPr>
          <p:spPr>
            <a:xfrm>
              <a:off x="6633147" y="2312164"/>
              <a:ext cx="119116" cy="1547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21" name="Straight Connector 110"/>
            <p:cNvCxnSpPr/>
            <p:nvPr/>
          </p:nvCxnSpPr>
          <p:spPr>
            <a:xfrm>
              <a:off x="6632866" y="2427538"/>
              <a:ext cx="119076" cy="154748"/>
            </a:xfrm>
            <a:prstGeom prst="line">
              <a:avLst/>
            </a:prstGeom>
            <a:noFill/>
            <a:ln w="25400" cap="flat" cmpd="sng" algn="ctr">
              <a:solidFill>
                <a:schemeClr val="accent5"/>
              </a:solidFill>
              <a:prstDash val="solid"/>
            </a:ln>
            <a:effectLst/>
          </p:spPr>
        </p:cxnSp>
        <p:cxnSp>
          <p:nvCxnSpPr>
            <p:cNvPr id="122" name="Straight Connector 111"/>
            <p:cNvCxnSpPr>
              <a:stCxn id="102" idx="10"/>
              <a:endCxn id="102" idx="9"/>
            </p:cNvCxnSpPr>
            <p:nvPr/>
          </p:nvCxnSpPr>
          <p:spPr>
            <a:xfrm flipH="1">
              <a:off x="6752263" y="2310914"/>
              <a:ext cx="116738" cy="15599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23" name="Straight Connector 112"/>
            <p:cNvCxnSpPr/>
            <p:nvPr/>
          </p:nvCxnSpPr>
          <p:spPr>
            <a:xfrm flipH="1">
              <a:off x="6751943" y="2426288"/>
              <a:ext cx="116698" cy="155998"/>
            </a:xfrm>
            <a:prstGeom prst="line">
              <a:avLst/>
            </a:prstGeom>
            <a:noFill/>
            <a:ln w="25400" cap="flat" cmpd="sng" algn="ctr">
              <a:solidFill>
                <a:schemeClr val="accent5"/>
              </a:solidFill>
              <a:prstDash val="solid"/>
            </a:ln>
            <a:effectLst/>
          </p:spPr>
        </p:cxnSp>
        <p:cxnSp>
          <p:nvCxnSpPr>
            <p:cNvPr id="124" name="Straight Connector 113"/>
            <p:cNvCxnSpPr/>
            <p:nvPr/>
          </p:nvCxnSpPr>
          <p:spPr>
            <a:xfrm>
              <a:off x="6868640" y="2426287"/>
              <a:ext cx="109954" cy="144911"/>
            </a:xfrm>
            <a:prstGeom prst="line">
              <a:avLst/>
            </a:prstGeom>
            <a:noFill/>
            <a:ln w="25400" cap="flat" cmpd="sng" algn="ctr">
              <a:solidFill>
                <a:schemeClr val="accent5"/>
              </a:solidFill>
              <a:prstDash val="solid"/>
            </a:ln>
            <a:effectLst/>
          </p:spPr>
        </p:cxnSp>
        <p:cxnSp>
          <p:nvCxnSpPr>
            <p:cNvPr id="125" name="Straight Connector 114"/>
            <p:cNvCxnSpPr>
              <a:stCxn id="102" idx="10"/>
            </p:cNvCxnSpPr>
            <p:nvPr/>
          </p:nvCxnSpPr>
          <p:spPr>
            <a:xfrm>
              <a:off x="6869001" y="2310919"/>
              <a:ext cx="113252" cy="150021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26" name="Straight Connector 115"/>
            <p:cNvCxnSpPr>
              <a:stCxn id="104" idx="2"/>
            </p:cNvCxnSpPr>
            <p:nvPr/>
          </p:nvCxnSpPr>
          <p:spPr>
            <a:xfrm flipH="1">
              <a:off x="6982986" y="2309814"/>
              <a:ext cx="118053" cy="150397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27" name="Straight Connector 116"/>
            <p:cNvCxnSpPr/>
            <p:nvPr/>
          </p:nvCxnSpPr>
          <p:spPr>
            <a:xfrm flipH="1">
              <a:off x="6979326" y="2423237"/>
              <a:ext cx="118050" cy="149420"/>
            </a:xfrm>
            <a:prstGeom prst="line">
              <a:avLst/>
            </a:prstGeom>
            <a:noFill/>
            <a:ln w="25400" cap="flat" cmpd="sng" algn="ctr">
              <a:solidFill>
                <a:schemeClr val="accent5"/>
              </a:solidFill>
              <a:prstDash val="solid"/>
            </a:ln>
            <a:effectLst/>
          </p:spPr>
        </p:cxnSp>
        <p:cxnSp>
          <p:nvCxnSpPr>
            <p:cNvPr id="128" name="Straight Connector 117"/>
            <p:cNvCxnSpPr/>
            <p:nvPr/>
          </p:nvCxnSpPr>
          <p:spPr>
            <a:xfrm flipH="1" flipV="1">
              <a:off x="7097376" y="2423238"/>
              <a:ext cx="119685" cy="154748"/>
            </a:xfrm>
            <a:prstGeom prst="line">
              <a:avLst/>
            </a:prstGeom>
            <a:noFill/>
            <a:ln w="25400" cap="flat" cmpd="sng" algn="ctr">
              <a:solidFill>
                <a:schemeClr val="accent5"/>
              </a:solidFill>
              <a:prstDash val="solid"/>
            </a:ln>
            <a:effectLst/>
          </p:spPr>
        </p:cxnSp>
        <p:cxnSp>
          <p:nvCxnSpPr>
            <p:cNvPr id="129" name="Straight Connector 118"/>
            <p:cNvCxnSpPr>
              <a:stCxn id="104" idx="3"/>
              <a:endCxn id="104" idx="2"/>
            </p:cNvCxnSpPr>
            <p:nvPr/>
          </p:nvCxnSpPr>
          <p:spPr>
            <a:xfrm flipH="1" flipV="1">
              <a:off x="7101039" y="2309808"/>
              <a:ext cx="119279" cy="1547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30" name="Straight Connector 119"/>
            <p:cNvCxnSpPr>
              <a:stCxn id="104" idx="3"/>
              <a:endCxn id="104" idx="4"/>
            </p:cNvCxnSpPr>
            <p:nvPr/>
          </p:nvCxnSpPr>
          <p:spPr>
            <a:xfrm flipV="1">
              <a:off x="7220318" y="2309808"/>
              <a:ext cx="119996" cy="1547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31" name="Straight Connector 120"/>
            <p:cNvCxnSpPr/>
            <p:nvPr/>
          </p:nvCxnSpPr>
          <p:spPr>
            <a:xfrm flipV="1">
              <a:off x="7217061" y="2423238"/>
              <a:ext cx="120406" cy="154748"/>
            </a:xfrm>
            <a:prstGeom prst="line">
              <a:avLst/>
            </a:prstGeom>
            <a:noFill/>
            <a:ln w="25400" cap="flat" cmpd="sng" algn="ctr">
              <a:solidFill>
                <a:schemeClr val="accent5"/>
              </a:solidFill>
              <a:prstDash val="solid"/>
            </a:ln>
            <a:effectLst/>
          </p:spPr>
        </p:cxnSp>
        <p:cxnSp>
          <p:nvCxnSpPr>
            <p:cNvPr id="132" name="Straight Connector 121"/>
            <p:cNvCxnSpPr>
              <a:stCxn id="104" idx="5"/>
              <a:endCxn id="104" idx="4"/>
            </p:cNvCxnSpPr>
            <p:nvPr/>
          </p:nvCxnSpPr>
          <p:spPr>
            <a:xfrm flipH="1" flipV="1">
              <a:off x="7340314" y="2309808"/>
              <a:ext cx="118560" cy="1547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33" name="Straight Connector 122"/>
            <p:cNvCxnSpPr/>
            <p:nvPr/>
          </p:nvCxnSpPr>
          <p:spPr>
            <a:xfrm flipH="1" flipV="1">
              <a:off x="7337467" y="2423238"/>
              <a:ext cx="118965" cy="154748"/>
            </a:xfrm>
            <a:prstGeom prst="line">
              <a:avLst/>
            </a:prstGeom>
            <a:noFill/>
            <a:ln w="25400" cap="flat" cmpd="sng" algn="ctr">
              <a:solidFill>
                <a:schemeClr val="accent5"/>
              </a:solidFill>
              <a:prstDash val="solid"/>
            </a:ln>
            <a:effectLst/>
          </p:spPr>
        </p:cxnSp>
        <p:cxnSp>
          <p:nvCxnSpPr>
            <p:cNvPr id="134" name="Straight Connector 123"/>
            <p:cNvCxnSpPr/>
            <p:nvPr/>
          </p:nvCxnSpPr>
          <p:spPr>
            <a:xfrm flipV="1">
              <a:off x="7456432" y="2423238"/>
              <a:ext cx="121127" cy="154748"/>
            </a:xfrm>
            <a:prstGeom prst="line">
              <a:avLst/>
            </a:prstGeom>
            <a:noFill/>
            <a:ln w="25400" cap="flat" cmpd="sng" algn="ctr">
              <a:solidFill>
                <a:schemeClr val="accent5"/>
              </a:solidFill>
              <a:prstDash val="solid"/>
            </a:ln>
            <a:effectLst/>
          </p:spPr>
        </p:cxnSp>
        <p:cxnSp>
          <p:nvCxnSpPr>
            <p:cNvPr id="135" name="Straight Connector 124"/>
            <p:cNvCxnSpPr>
              <a:stCxn id="104" idx="5"/>
              <a:endCxn id="104" idx="6"/>
            </p:cNvCxnSpPr>
            <p:nvPr/>
          </p:nvCxnSpPr>
          <p:spPr>
            <a:xfrm flipV="1">
              <a:off x="7458874" y="2309808"/>
              <a:ext cx="120715" cy="1547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36" name="Straight Connector 128"/>
            <p:cNvCxnSpPr>
              <a:stCxn id="104" idx="10"/>
              <a:endCxn id="104" idx="9"/>
            </p:cNvCxnSpPr>
            <p:nvPr/>
          </p:nvCxnSpPr>
          <p:spPr>
            <a:xfrm flipH="1">
              <a:off x="7937424" y="2308558"/>
              <a:ext cx="117601" cy="15599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37" name="Straight Connector 130"/>
            <p:cNvCxnSpPr>
              <a:stCxn id="104" idx="11"/>
              <a:endCxn id="104" idx="10"/>
            </p:cNvCxnSpPr>
            <p:nvPr/>
          </p:nvCxnSpPr>
          <p:spPr>
            <a:xfrm flipH="1" flipV="1">
              <a:off x="8055025" y="2308558"/>
              <a:ext cx="119440" cy="155231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38" name="Straight Connector 131"/>
            <p:cNvCxnSpPr/>
            <p:nvPr/>
          </p:nvCxnSpPr>
          <p:spPr>
            <a:xfrm flipH="1" flipV="1">
              <a:off x="8054618" y="2421988"/>
              <a:ext cx="119847" cy="155231"/>
            </a:xfrm>
            <a:prstGeom prst="line">
              <a:avLst/>
            </a:prstGeom>
            <a:noFill/>
            <a:ln w="25400" cap="flat" cmpd="sng" algn="ctr">
              <a:solidFill>
                <a:schemeClr val="accent5"/>
              </a:solidFill>
              <a:prstDash val="solid"/>
            </a:ln>
            <a:effectLst/>
          </p:spPr>
        </p:cxnSp>
        <p:sp>
          <p:nvSpPr>
            <p:cNvPr id="139" name="Rectangle 132"/>
            <p:cNvSpPr/>
            <p:nvPr/>
          </p:nvSpPr>
          <p:spPr>
            <a:xfrm>
              <a:off x="5802123" y="2759500"/>
              <a:ext cx="2372751" cy="400101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Rectangle 133"/>
            <p:cNvSpPr/>
            <p:nvPr/>
          </p:nvSpPr>
          <p:spPr>
            <a:xfrm>
              <a:off x="6031198" y="3282357"/>
              <a:ext cx="224576" cy="101105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cxnSp>
          <p:nvCxnSpPr>
            <p:cNvPr id="141" name="Straight Connector 134"/>
            <p:cNvCxnSpPr/>
            <p:nvPr/>
          </p:nvCxnSpPr>
          <p:spPr>
            <a:xfrm flipH="1">
              <a:off x="5801394" y="3282357"/>
              <a:ext cx="2373479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42" name="TextBox 135"/>
            <p:cNvSpPr txBox="1"/>
            <p:nvPr/>
          </p:nvSpPr>
          <p:spPr>
            <a:xfrm>
              <a:off x="5757320" y="2785446"/>
              <a:ext cx="442593" cy="214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c-Si(</a:t>
              </a:r>
              <a:r>
                <a:rPr kumimoji="0" lang="nl-NL" sz="10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</a:t>
              </a:r>
              <a:r>
                <a:rPr kumimoji="0" lang="nl-NL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)</a:t>
              </a:r>
              <a:endParaRPr kumimoji="0" lang="en-GB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Rectangle 136"/>
            <p:cNvSpPr/>
            <p:nvPr/>
          </p:nvSpPr>
          <p:spPr>
            <a:xfrm>
              <a:off x="6033511" y="3052870"/>
              <a:ext cx="226720" cy="211210"/>
            </a:xfrm>
            <a:prstGeom prst="rect">
              <a:avLst/>
            </a:prstGeom>
            <a:gradFill flip="none" rotWithShape="1">
              <a:gsLst>
                <a:gs pos="100000">
                  <a:srgbClr val="F79646">
                    <a:lumMod val="60000"/>
                    <a:lumOff val="40000"/>
                  </a:srgbClr>
                </a:gs>
                <a:gs pos="16000">
                  <a:srgbClr val="C0504D"/>
                </a:gs>
                <a:gs pos="74000">
                  <a:srgbClr val="F79646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Rectangle 137"/>
            <p:cNvSpPr/>
            <p:nvPr/>
          </p:nvSpPr>
          <p:spPr>
            <a:xfrm>
              <a:off x="6443188" y="3052870"/>
              <a:ext cx="226720" cy="211210"/>
            </a:xfrm>
            <a:prstGeom prst="rect">
              <a:avLst/>
            </a:prstGeom>
            <a:gradFill flip="none" rotWithShape="1">
              <a:gsLst>
                <a:gs pos="100000">
                  <a:srgbClr val="F79646">
                    <a:lumMod val="60000"/>
                    <a:lumOff val="40000"/>
                  </a:srgbClr>
                </a:gs>
                <a:gs pos="16000">
                  <a:srgbClr val="C0504D"/>
                </a:gs>
                <a:gs pos="74000">
                  <a:srgbClr val="F79646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Rectangle 138"/>
            <p:cNvSpPr/>
            <p:nvPr/>
          </p:nvSpPr>
          <p:spPr>
            <a:xfrm>
              <a:off x="6854055" y="3043767"/>
              <a:ext cx="226720" cy="211210"/>
            </a:xfrm>
            <a:prstGeom prst="rect">
              <a:avLst/>
            </a:prstGeom>
            <a:gradFill flip="none" rotWithShape="1">
              <a:gsLst>
                <a:gs pos="100000">
                  <a:srgbClr val="F79646">
                    <a:lumMod val="60000"/>
                    <a:lumOff val="40000"/>
                  </a:srgbClr>
                </a:gs>
                <a:gs pos="16000">
                  <a:srgbClr val="C0504D"/>
                </a:gs>
                <a:gs pos="74000">
                  <a:srgbClr val="F79646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Rectangle 139"/>
            <p:cNvSpPr/>
            <p:nvPr/>
          </p:nvSpPr>
          <p:spPr>
            <a:xfrm>
              <a:off x="7263499" y="3043767"/>
              <a:ext cx="226720" cy="211210"/>
            </a:xfrm>
            <a:prstGeom prst="rect">
              <a:avLst/>
            </a:prstGeom>
            <a:gradFill flip="none" rotWithShape="1">
              <a:gsLst>
                <a:gs pos="100000">
                  <a:srgbClr val="F79646">
                    <a:lumMod val="60000"/>
                    <a:lumOff val="40000"/>
                  </a:srgbClr>
                </a:gs>
                <a:gs pos="16000">
                  <a:srgbClr val="C0504D"/>
                </a:gs>
                <a:gs pos="74000">
                  <a:srgbClr val="F79646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Rectangle 140"/>
            <p:cNvSpPr/>
            <p:nvPr/>
          </p:nvSpPr>
          <p:spPr>
            <a:xfrm>
              <a:off x="7673176" y="3043767"/>
              <a:ext cx="226720" cy="211210"/>
            </a:xfrm>
            <a:prstGeom prst="rect">
              <a:avLst/>
            </a:prstGeom>
            <a:gradFill flip="none" rotWithShape="1">
              <a:gsLst>
                <a:gs pos="100000">
                  <a:srgbClr val="F79646">
                    <a:lumMod val="60000"/>
                    <a:lumOff val="40000"/>
                  </a:srgbClr>
                </a:gs>
                <a:gs pos="16000">
                  <a:srgbClr val="C0504D"/>
                </a:gs>
                <a:gs pos="74000">
                  <a:srgbClr val="F79646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Rectangle 141"/>
            <p:cNvSpPr/>
            <p:nvPr/>
          </p:nvSpPr>
          <p:spPr>
            <a:xfrm>
              <a:off x="5801394" y="3199657"/>
              <a:ext cx="2373479" cy="82700"/>
            </a:xfrm>
            <a:prstGeom prst="rect">
              <a:avLst/>
            </a:prstGeom>
            <a:solidFill>
              <a:srgbClr val="1F497D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Rectangle 142"/>
            <p:cNvSpPr/>
            <p:nvPr/>
          </p:nvSpPr>
          <p:spPr>
            <a:xfrm>
              <a:off x="5801394" y="3158475"/>
              <a:ext cx="2373479" cy="41350"/>
            </a:xfrm>
            <a:prstGeom prst="rect">
              <a:avLst/>
            </a:prstGeom>
            <a:solidFill>
              <a:srgbClr val="4BACC6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Rectangle 143"/>
            <p:cNvSpPr/>
            <p:nvPr/>
          </p:nvSpPr>
          <p:spPr>
            <a:xfrm>
              <a:off x="6082094" y="3158475"/>
              <a:ext cx="129554" cy="156546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Rectangle 144"/>
            <p:cNvSpPr/>
            <p:nvPr/>
          </p:nvSpPr>
          <p:spPr>
            <a:xfrm>
              <a:off x="6491771" y="3158475"/>
              <a:ext cx="129554" cy="162508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Rectangle 145"/>
            <p:cNvSpPr/>
            <p:nvPr/>
          </p:nvSpPr>
          <p:spPr>
            <a:xfrm>
              <a:off x="6902638" y="3159021"/>
              <a:ext cx="129554" cy="160259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Rectangle 146"/>
            <p:cNvSpPr/>
            <p:nvPr/>
          </p:nvSpPr>
          <p:spPr>
            <a:xfrm>
              <a:off x="7312082" y="3159021"/>
              <a:ext cx="129554" cy="156546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Rectangle 147"/>
            <p:cNvSpPr/>
            <p:nvPr/>
          </p:nvSpPr>
          <p:spPr>
            <a:xfrm>
              <a:off x="7721759" y="3158475"/>
              <a:ext cx="129554" cy="156546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cxnSp>
          <p:nvCxnSpPr>
            <p:cNvPr id="155" name="Straight Connector 148"/>
            <p:cNvCxnSpPr/>
            <p:nvPr/>
          </p:nvCxnSpPr>
          <p:spPr>
            <a:xfrm flipH="1">
              <a:off x="5800449" y="3158475"/>
              <a:ext cx="237442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56" name="Straight Connector 149"/>
            <p:cNvCxnSpPr/>
            <p:nvPr/>
          </p:nvCxnSpPr>
          <p:spPr>
            <a:xfrm flipV="1">
              <a:off x="6082094" y="3159021"/>
              <a:ext cx="0" cy="12333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57" name="Straight Connector 150"/>
            <p:cNvCxnSpPr/>
            <p:nvPr/>
          </p:nvCxnSpPr>
          <p:spPr>
            <a:xfrm flipV="1">
              <a:off x="6211648" y="3158475"/>
              <a:ext cx="0" cy="12333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58" name="Straight Connector 151"/>
            <p:cNvCxnSpPr/>
            <p:nvPr/>
          </p:nvCxnSpPr>
          <p:spPr>
            <a:xfrm flipV="1">
              <a:off x="6491771" y="3159021"/>
              <a:ext cx="0" cy="12333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59" name="Straight Connector 152"/>
            <p:cNvCxnSpPr/>
            <p:nvPr/>
          </p:nvCxnSpPr>
          <p:spPr>
            <a:xfrm flipV="1">
              <a:off x="6621325" y="3158475"/>
              <a:ext cx="0" cy="12333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60" name="Straight Connector 153"/>
            <p:cNvCxnSpPr/>
            <p:nvPr/>
          </p:nvCxnSpPr>
          <p:spPr>
            <a:xfrm flipV="1">
              <a:off x="6902638" y="3158475"/>
              <a:ext cx="0" cy="12333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61" name="Straight Connector 154"/>
            <p:cNvCxnSpPr/>
            <p:nvPr/>
          </p:nvCxnSpPr>
          <p:spPr>
            <a:xfrm flipV="1">
              <a:off x="7032286" y="3158475"/>
              <a:ext cx="0" cy="12333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62" name="Straight Connector 155"/>
            <p:cNvCxnSpPr/>
            <p:nvPr/>
          </p:nvCxnSpPr>
          <p:spPr>
            <a:xfrm flipV="1">
              <a:off x="7312082" y="3159021"/>
              <a:ext cx="0" cy="12333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63" name="Straight Connector 156"/>
            <p:cNvCxnSpPr/>
            <p:nvPr/>
          </p:nvCxnSpPr>
          <p:spPr>
            <a:xfrm flipV="1">
              <a:off x="7441636" y="3158475"/>
              <a:ext cx="0" cy="12333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64" name="Straight Connector 157"/>
            <p:cNvCxnSpPr/>
            <p:nvPr/>
          </p:nvCxnSpPr>
          <p:spPr>
            <a:xfrm flipV="1">
              <a:off x="7721759" y="3159021"/>
              <a:ext cx="0" cy="123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65" name="Straight Connector 158"/>
            <p:cNvCxnSpPr/>
            <p:nvPr/>
          </p:nvCxnSpPr>
          <p:spPr>
            <a:xfrm flipV="1">
              <a:off x="7851443" y="3158475"/>
              <a:ext cx="0" cy="12333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66" name="Straight Connector 159"/>
            <p:cNvCxnSpPr>
              <a:stCxn id="104" idx="11"/>
              <a:endCxn id="149" idx="3"/>
            </p:cNvCxnSpPr>
            <p:nvPr/>
          </p:nvCxnSpPr>
          <p:spPr>
            <a:xfrm>
              <a:off x="8174465" y="2463789"/>
              <a:ext cx="408" cy="71536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67" name="Straight Connector 160"/>
            <p:cNvCxnSpPr>
              <a:stCxn id="102" idx="1"/>
              <a:endCxn id="149" idx="1"/>
            </p:cNvCxnSpPr>
            <p:nvPr/>
          </p:nvCxnSpPr>
          <p:spPr>
            <a:xfrm flipH="1">
              <a:off x="5801394" y="2466912"/>
              <a:ext cx="796" cy="71223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68" name="Straight Connector 162"/>
            <p:cNvCxnSpPr>
              <a:stCxn id="102" idx="6"/>
              <a:endCxn id="102" idx="7"/>
            </p:cNvCxnSpPr>
            <p:nvPr/>
          </p:nvCxnSpPr>
          <p:spPr>
            <a:xfrm>
              <a:off x="6397056" y="2312164"/>
              <a:ext cx="118402" cy="1547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</a:ln>
            <a:effectLst/>
          </p:spPr>
        </p:cxnSp>
        <p:sp>
          <p:nvSpPr>
            <p:cNvPr id="169" name="TextBox 164"/>
            <p:cNvSpPr txBox="1"/>
            <p:nvPr/>
          </p:nvSpPr>
          <p:spPr>
            <a:xfrm>
              <a:off x="8114541" y="2521204"/>
              <a:ext cx="439802" cy="214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</a:rPr>
                <a:t>n</a:t>
              </a:r>
              <a:r>
                <a:rPr kumimoji="0" lang="nl-NL" sz="1000" b="1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</a:rPr>
                <a:t>+</a:t>
              </a:r>
              <a:r>
                <a:rPr kumimoji="0" lang="nl-NL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</a:rPr>
                <a:t> FSF</a:t>
              </a:r>
              <a:endParaRPr kumimoji="0" lang="en-GB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endParaRPr>
            </a:p>
          </p:txBody>
        </p:sp>
        <p:sp>
          <p:nvSpPr>
            <p:cNvPr id="170" name="TextBox 165"/>
            <p:cNvSpPr txBox="1"/>
            <p:nvPr/>
          </p:nvSpPr>
          <p:spPr>
            <a:xfrm>
              <a:off x="7529684" y="2869092"/>
              <a:ext cx="498405" cy="214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p</a:t>
              </a:r>
              <a:r>
                <a:rPr kumimoji="0" lang="nl-NL" sz="1000" b="1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+</a:t>
              </a:r>
              <a:r>
                <a:rPr kumimoji="0" lang="nl-NL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 LBSF</a:t>
              </a:r>
              <a:endParaRPr kumimoji="0" lang="en-GB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TextBox 167"/>
            <p:cNvSpPr txBox="1"/>
            <p:nvPr/>
          </p:nvSpPr>
          <p:spPr>
            <a:xfrm>
              <a:off x="8105571" y="2388610"/>
              <a:ext cx="580728" cy="21431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84D200"/>
                  </a:solidFill>
                  <a:uLnTx/>
                  <a:uFillTx/>
                </a:rPr>
                <a:t>PO</a:t>
              </a:r>
              <a:r>
                <a:rPr kumimoji="0" lang="en-US" sz="10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84D200"/>
                  </a:solidFill>
                  <a:uLnTx/>
                  <a:uFillTx/>
                </a:rPr>
                <a:t>x</a:t>
              </a: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4D200"/>
                  </a:solidFill>
                  <a:uLnTx/>
                  <a:uFillTx/>
                </a:rPr>
                <a:t>/</a:t>
              </a:r>
              <a:r>
                <a:rPr kumimoji="0" lang="en-US" sz="1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84D200"/>
                  </a:solidFill>
                  <a:uLnTx/>
                  <a:uFillTx/>
                </a:rPr>
                <a:t>AlO</a:t>
              </a:r>
              <a:r>
                <a:rPr kumimoji="0" lang="en-US" sz="10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84D200"/>
                  </a:solidFill>
                  <a:uLnTx/>
                  <a:uFillTx/>
                </a:rPr>
                <a:t>x</a:t>
              </a:r>
              <a:endParaRPr kumimoji="0" lang="en-US" sz="10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84D200"/>
                </a:solidFill>
                <a:uLnTx/>
                <a:uFillTx/>
              </a:endParaRPr>
            </a:p>
          </p:txBody>
        </p:sp>
        <p:cxnSp>
          <p:nvCxnSpPr>
            <p:cNvPr id="172" name="Straight Connector 169"/>
            <p:cNvCxnSpPr>
              <a:stCxn id="104" idx="6"/>
              <a:endCxn id="104" idx="7"/>
            </p:cNvCxnSpPr>
            <p:nvPr/>
          </p:nvCxnSpPr>
          <p:spPr>
            <a:xfrm>
              <a:off x="7579589" y="2309808"/>
              <a:ext cx="119278" cy="1547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73" name="Straight Connector 170"/>
            <p:cNvCxnSpPr>
              <a:stCxn id="102" idx="6"/>
            </p:cNvCxnSpPr>
            <p:nvPr/>
          </p:nvCxnSpPr>
          <p:spPr>
            <a:xfrm flipH="1">
              <a:off x="6299624" y="2312164"/>
              <a:ext cx="97432" cy="12170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</a:ln>
            <a:effectLst/>
          </p:spPr>
        </p:cxnSp>
        <p:sp>
          <p:nvSpPr>
            <p:cNvPr id="174" name="TextBox 172"/>
            <p:cNvSpPr txBox="1"/>
            <p:nvPr/>
          </p:nvSpPr>
          <p:spPr>
            <a:xfrm>
              <a:off x="8114541" y="2220392"/>
              <a:ext cx="349107" cy="21431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5B9BD5"/>
                  </a:solidFill>
                  <a:uLnTx/>
                  <a:uFillTx/>
                </a:rPr>
                <a:t>SiN</a:t>
              </a:r>
              <a:r>
                <a:rPr kumimoji="0" lang="en-US" sz="10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5B9BD5"/>
                  </a:solidFill>
                  <a:uLnTx/>
                  <a:uFillTx/>
                </a:rPr>
                <a:t>x</a:t>
              </a:r>
              <a:endParaRPr kumimoji="0" lang="en-US" sz="10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5B9BD5"/>
                </a:solidFill>
                <a:uLnTx/>
                <a:uFillTx/>
              </a:endParaRPr>
            </a:p>
          </p:txBody>
        </p:sp>
      </p:grpSp>
      <p:sp>
        <p:nvSpPr>
          <p:cNvPr id="176" name="Tekstvak 175"/>
          <p:cNvSpPr txBox="1"/>
          <p:nvPr/>
        </p:nvSpPr>
        <p:spPr>
          <a:xfrm>
            <a:off x="5909587" y="3918753"/>
            <a:ext cx="2524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Front side PERC </a:t>
            </a:r>
            <a:r>
              <a:rPr lang="nl-NL" dirty="0" err="1" smtClean="0"/>
              <a:t>cell</a:t>
            </a:r>
            <a:r>
              <a:rPr lang="nl-NL" dirty="0" smtClean="0"/>
              <a:t>?</a:t>
            </a:r>
            <a:br>
              <a:rPr lang="nl-NL" dirty="0" smtClean="0"/>
            </a:br>
            <a:r>
              <a:rPr lang="nl-NL" dirty="0" smtClean="0"/>
              <a:t>&amp; laser P </a:t>
            </a:r>
            <a:r>
              <a:rPr lang="nl-NL" dirty="0" err="1" smtClean="0"/>
              <a:t>dopant</a:t>
            </a:r>
            <a:r>
              <a:rPr lang="nl-NL" dirty="0" smtClean="0"/>
              <a:t> source?</a:t>
            </a:r>
            <a:endParaRPr lang="en-US" dirty="0"/>
          </a:p>
        </p:txBody>
      </p:sp>
      <p:sp>
        <p:nvSpPr>
          <p:cNvPr id="90" name="Vrije vorm 89"/>
          <p:cNvSpPr/>
          <p:nvPr/>
        </p:nvSpPr>
        <p:spPr>
          <a:xfrm>
            <a:off x="6092481" y="2365868"/>
            <a:ext cx="261949" cy="307183"/>
          </a:xfrm>
          <a:custGeom>
            <a:avLst/>
            <a:gdLst>
              <a:gd name="connsiteX0" fmla="*/ 0 w 261938"/>
              <a:gd name="connsiteY0" fmla="*/ 166688 h 300038"/>
              <a:gd name="connsiteX1" fmla="*/ 114300 w 261938"/>
              <a:gd name="connsiteY1" fmla="*/ 300038 h 300038"/>
              <a:gd name="connsiteX2" fmla="*/ 261938 w 261938"/>
              <a:gd name="connsiteY2" fmla="*/ 164306 h 300038"/>
              <a:gd name="connsiteX3" fmla="*/ 123825 w 261938"/>
              <a:gd name="connsiteY3" fmla="*/ 0 h 300038"/>
              <a:gd name="connsiteX4" fmla="*/ 0 w 261938"/>
              <a:gd name="connsiteY4" fmla="*/ 166688 h 300038"/>
              <a:gd name="connsiteX0" fmla="*/ 0 w 261938"/>
              <a:gd name="connsiteY0" fmla="*/ 166688 h 302419"/>
              <a:gd name="connsiteX1" fmla="*/ 130968 w 261938"/>
              <a:gd name="connsiteY1" fmla="*/ 302419 h 302419"/>
              <a:gd name="connsiteX2" fmla="*/ 261938 w 261938"/>
              <a:gd name="connsiteY2" fmla="*/ 164306 h 302419"/>
              <a:gd name="connsiteX3" fmla="*/ 123825 w 261938"/>
              <a:gd name="connsiteY3" fmla="*/ 0 h 302419"/>
              <a:gd name="connsiteX4" fmla="*/ 0 w 261938"/>
              <a:gd name="connsiteY4" fmla="*/ 166688 h 302419"/>
              <a:gd name="connsiteX0" fmla="*/ 0 w 261949"/>
              <a:gd name="connsiteY0" fmla="*/ 166688 h 302420"/>
              <a:gd name="connsiteX1" fmla="*/ 130968 w 261949"/>
              <a:gd name="connsiteY1" fmla="*/ 302419 h 302420"/>
              <a:gd name="connsiteX2" fmla="*/ 261938 w 261949"/>
              <a:gd name="connsiteY2" fmla="*/ 164306 h 302420"/>
              <a:gd name="connsiteX3" fmla="*/ 123825 w 261949"/>
              <a:gd name="connsiteY3" fmla="*/ 0 h 302420"/>
              <a:gd name="connsiteX4" fmla="*/ 0 w 261949"/>
              <a:gd name="connsiteY4" fmla="*/ 166688 h 302420"/>
              <a:gd name="connsiteX0" fmla="*/ 0 w 261950"/>
              <a:gd name="connsiteY0" fmla="*/ 166688 h 357188"/>
              <a:gd name="connsiteX1" fmla="*/ 135730 w 261950"/>
              <a:gd name="connsiteY1" fmla="*/ 357188 h 357188"/>
              <a:gd name="connsiteX2" fmla="*/ 261938 w 261950"/>
              <a:gd name="connsiteY2" fmla="*/ 164306 h 357188"/>
              <a:gd name="connsiteX3" fmla="*/ 123825 w 261950"/>
              <a:gd name="connsiteY3" fmla="*/ 0 h 357188"/>
              <a:gd name="connsiteX4" fmla="*/ 0 w 261950"/>
              <a:gd name="connsiteY4" fmla="*/ 166688 h 357188"/>
              <a:gd name="connsiteX0" fmla="*/ 0 w 261949"/>
              <a:gd name="connsiteY0" fmla="*/ 166688 h 307183"/>
              <a:gd name="connsiteX1" fmla="*/ 130968 w 261949"/>
              <a:gd name="connsiteY1" fmla="*/ 307182 h 307183"/>
              <a:gd name="connsiteX2" fmla="*/ 261938 w 261949"/>
              <a:gd name="connsiteY2" fmla="*/ 164306 h 307183"/>
              <a:gd name="connsiteX3" fmla="*/ 123825 w 261949"/>
              <a:gd name="connsiteY3" fmla="*/ 0 h 307183"/>
              <a:gd name="connsiteX4" fmla="*/ 0 w 261949"/>
              <a:gd name="connsiteY4" fmla="*/ 166688 h 30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949" h="307183">
                <a:moveTo>
                  <a:pt x="0" y="166688"/>
                </a:moveTo>
                <a:cubicBezTo>
                  <a:pt x="1190" y="217091"/>
                  <a:pt x="87312" y="307579"/>
                  <a:pt x="130968" y="307182"/>
                </a:cubicBezTo>
                <a:cubicBezTo>
                  <a:pt x="174624" y="306785"/>
                  <a:pt x="263128" y="214709"/>
                  <a:pt x="261938" y="164306"/>
                </a:cubicBezTo>
                <a:lnTo>
                  <a:pt x="123825" y="0"/>
                </a:lnTo>
                <a:lnTo>
                  <a:pt x="0" y="166688"/>
                </a:lnTo>
                <a:close/>
              </a:path>
            </a:pathLst>
          </a:custGeom>
          <a:gradFill flip="none" rotWithShape="1">
            <a:gsLst>
              <a:gs pos="100000">
                <a:srgbClr val="F79646">
                  <a:lumMod val="60000"/>
                  <a:lumOff val="40000"/>
                </a:srgbClr>
              </a:gs>
              <a:gs pos="51000">
                <a:srgbClr val="77933C">
                  <a:alpha val="68000"/>
                </a:srgbClr>
              </a:gs>
              <a:gs pos="95000">
                <a:srgbClr val="F79646">
                  <a:lumMod val="60000"/>
                  <a:lumOff val="4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Vrije vorm 176"/>
          <p:cNvSpPr/>
          <p:nvPr/>
        </p:nvSpPr>
        <p:spPr>
          <a:xfrm>
            <a:off x="7990785" y="2373153"/>
            <a:ext cx="261949" cy="307183"/>
          </a:xfrm>
          <a:custGeom>
            <a:avLst/>
            <a:gdLst>
              <a:gd name="connsiteX0" fmla="*/ 0 w 261938"/>
              <a:gd name="connsiteY0" fmla="*/ 166688 h 300038"/>
              <a:gd name="connsiteX1" fmla="*/ 114300 w 261938"/>
              <a:gd name="connsiteY1" fmla="*/ 300038 h 300038"/>
              <a:gd name="connsiteX2" fmla="*/ 261938 w 261938"/>
              <a:gd name="connsiteY2" fmla="*/ 164306 h 300038"/>
              <a:gd name="connsiteX3" fmla="*/ 123825 w 261938"/>
              <a:gd name="connsiteY3" fmla="*/ 0 h 300038"/>
              <a:gd name="connsiteX4" fmla="*/ 0 w 261938"/>
              <a:gd name="connsiteY4" fmla="*/ 166688 h 300038"/>
              <a:gd name="connsiteX0" fmla="*/ 0 w 261938"/>
              <a:gd name="connsiteY0" fmla="*/ 166688 h 302419"/>
              <a:gd name="connsiteX1" fmla="*/ 130968 w 261938"/>
              <a:gd name="connsiteY1" fmla="*/ 302419 h 302419"/>
              <a:gd name="connsiteX2" fmla="*/ 261938 w 261938"/>
              <a:gd name="connsiteY2" fmla="*/ 164306 h 302419"/>
              <a:gd name="connsiteX3" fmla="*/ 123825 w 261938"/>
              <a:gd name="connsiteY3" fmla="*/ 0 h 302419"/>
              <a:gd name="connsiteX4" fmla="*/ 0 w 261938"/>
              <a:gd name="connsiteY4" fmla="*/ 166688 h 302419"/>
              <a:gd name="connsiteX0" fmla="*/ 0 w 261949"/>
              <a:gd name="connsiteY0" fmla="*/ 166688 h 302420"/>
              <a:gd name="connsiteX1" fmla="*/ 130968 w 261949"/>
              <a:gd name="connsiteY1" fmla="*/ 302419 h 302420"/>
              <a:gd name="connsiteX2" fmla="*/ 261938 w 261949"/>
              <a:gd name="connsiteY2" fmla="*/ 164306 h 302420"/>
              <a:gd name="connsiteX3" fmla="*/ 123825 w 261949"/>
              <a:gd name="connsiteY3" fmla="*/ 0 h 302420"/>
              <a:gd name="connsiteX4" fmla="*/ 0 w 261949"/>
              <a:gd name="connsiteY4" fmla="*/ 166688 h 302420"/>
              <a:gd name="connsiteX0" fmla="*/ 0 w 261950"/>
              <a:gd name="connsiteY0" fmla="*/ 166688 h 357188"/>
              <a:gd name="connsiteX1" fmla="*/ 135730 w 261950"/>
              <a:gd name="connsiteY1" fmla="*/ 357188 h 357188"/>
              <a:gd name="connsiteX2" fmla="*/ 261938 w 261950"/>
              <a:gd name="connsiteY2" fmla="*/ 164306 h 357188"/>
              <a:gd name="connsiteX3" fmla="*/ 123825 w 261950"/>
              <a:gd name="connsiteY3" fmla="*/ 0 h 357188"/>
              <a:gd name="connsiteX4" fmla="*/ 0 w 261950"/>
              <a:gd name="connsiteY4" fmla="*/ 166688 h 357188"/>
              <a:gd name="connsiteX0" fmla="*/ 0 w 261949"/>
              <a:gd name="connsiteY0" fmla="*/ 166688 h 307183"/>
              <a:gd name="connsiteX1" fmla="*/ 130968 w 261949"/>
              <a:gd name="connsiteY1" fmla="*/ 307182 h 307183"/>
              <a:gd name="connsiteX2" fmla="*/ 261938 w 261949"/>
              <a:gd name="connsiteY2" fmla="*/ 164306 h 307183"/>
              <a:gd name="connsiteX3" fmla="*/ 123825 w 261949"/>
              <a:gd name="connsiteY3" fmla="*/ 0 h 307183"/>
              <a:gd name="connsiteX4" fmla="*/ 0 w 261949"/>
              <a:gd name="connsiteY4" fmla="*/ 166688 h 30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949" h="307183">
                <a:moveTo>
                  <a:pt x="0" y="166688"/>
                </a:moveTo>
                <a:cubicBezTo>
                  <a:pt x="1190" y="217091"/>
                  <a:pt x="87312" y="307579"/>
                  <a:pt x="130968" y="307182"/>
                </a:cubicBezTo>
                <a:cubicBezTo>
                  <a:pt x="174624" y="306785"/>
                  <a:pt x="263128" y="214709"/>
                  <a:pt x="261938" y="164306"/>
                </a:cubicBezTo>
                <a:lnTo>
                  <a:pt x="123825" y="0"/>
                </a:lnTo>
                <a:lnTo>
                  <a:pt x="0" y="166688"/>
                </a:lnTo>
                <a:close/>
              </a:path>
            </a:pathLst>
          </a:custGeom>
          <a:gradFill flip="none" rotWithShape="1">
            <a:gsLst>
              <a:gs pos="100000">
                <a:srgbClr val="F79646">
                  <a:lumMod val="60000"/>
                  <a:lumOff val="40000"/>
                </a:srgbClr>
              </a:gs>
              <a:gs pos="51000">
                <a:srgbClr val="77933C">
                  <a:alpha val="68000"/>
                </a:srgbClr>
              </a:gs>
              <a:gs pos="95000">
                <a:srgbClr val="F79646">
                  <a:lumMod val="60000"/>
                  <a:lumOff val="4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0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6" grpId="0"/>
      <p:bldP spid="90" grpId="0" animBg="1"/>
      <p:bldP spid="17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88000"/>
            <a:ext cx="8387220" cy="394448"/>
          </a:xfrm>
        </p:spPr>
        <p:txBody>
          <a:bodyPr/>
          <a:lstStyle/>
          <a:p>
            <a:r>
              <a:rPr lang="en-US" dirty="0"/>
              <a:t>Many new ALD materials for passivation: </a:t>
            </a:r>
            <a:r>
              <a:rPr lang="en-US" u="sng" dirty="0" smtClean="0"/>
              <a:t>conductive</a:t>
            </a:r>
            <a:r>
              <a:rPr lang="en-US" dirty="0" smtClean="0"/>
              <a:t> </a:t>
            </a:r>
            <a:r>
              <a:rPr lang="en-US" dirty="0" err="1" smtClean="0"/>
              <a:t>ZnO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100" y="900000"/>
            <a:ext cx="8389120" cy="338161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State-of-</a:t>
            </a:r>
            <a:r>
              <a:rPr lang="nl-NL" dirty="0" err="1" smtClean="0"/>
              <a:t>the</a:t>
            </a:r>
            <a:r>
              <a:rPr lang="nl-NL" dirty="0" smtClean="0"/>
              <a:t>-art </a:t>
            </a:r>
            <a:r>
              <a:rPr lang="nl-NL" b="1" dirty="0" err="1" smtClean="0">
                <a:solidFill>
                  <a:srgbClr val="00B050"/>
                </a:solidFill>
              </a:rPr>
              <a:t>passivation</a:t>
            </a:r>
            <a:r>
              <a:rPr lang="nl-NL" dirty="0" smtClean="0"/>
              <a:t> (~730 </a:t>
            </a:r>
            <a:r>
              <a:rPr lang="nl-NL" dirty="0" err="1" smtClean="0"/>
              <a:t>mV</a:t>
            </a:r>
            <a:r>
              <a:rPr lang="nl-NL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Unique: a </a:t>
            </a:r>
            <a:r>
              <a:rPr lang="nl-NL" dirty="0" err="1" smtClean="0"/>
              <a:t>very</a:t>
            </a:r>
            <a:r>
              <a:rPr lang="nl-NL" dirty="0" smtClean="0"/>
              <a:t> </a:t>
            </a:r>
            <a:r>
              <a:rPr lang="nl-NL" b="1" dirty="0" err="1" smtClean="0">
                <a:solidFill>
                  <a:srgbClr val="00B050"/>
                </a:solidFill>
              </a:rPr>
              <a:t>conductive</a:t>
            </a:r>
            <a:r>
              <a:rPr lang="nl-NL" dirty="0" smtClean="0"/>
              <a:t> </a:t>
            </a:r>
            <a:r>
              <a:rPr lang="nl-NL" dirty="0" err="1" smtClean="0"/>
              <a:t>passivation</a:t>
            </a:r>
            <a:r>
              <a:rPr lang="nl-NL" dirty="0" smtClean="0"/>
              <a:t> </a:t>
            </a:r>
            <a:r>
              <a:rPr lang="nl-NL" dirty="0" err="1" smtClean="0"/>
              <a:t>layer</a:t>
            </a:r>
            <a:r>
              <a:rPr lang="nl-NL" dirty="0" smtClean="0"/>
              <a:t>! </a:t>
            </a:r>
            <a:r>
              <a:rPr lang="nl-NL" dirty="0" smtClean="0">
                <a:sym typeface="Wingdings" panose="05000000000000000000" pitchFamily="2" charset="2"/>
              </a:rPr>
              <a:t> </a:t>
            </a:r>
            <a:r>
              <a:rPr lang="nl-NL" dirty="0" err="1" smtClean="0">
                <a:sym typeface="Wingdings" panose="05000000000000000000" pitchFamily="2" charset="2"/>
              </a:rPr>
              <a:t>Opens</a:t>
            </a:r>
            <a:r>
              <a:rPr lang="nl-NL" dirty="0" smtClean="0">
                <a:sym typeface="Wingdings" panose="05000000000000000000" pitchFamily="2" charset="2"/>
              </a:rPr>
              <a:t> up new </a:t>
            </a:r>
            <a:r>
              <a:rPr lang="nl-NL" dirty="0" err="1" smtClean="0">
                <a:sym typeface="Wingdings" panose="05000000000000000000" pitchFamily="2" charset="2"/>
              </a:rPr>
              <a:t>cell</a:t>
            </a:r>
            <a:r>
              <a:rPr lang="nl-NL" dirty="0" smtClean="0">
                <a:sym typeface="Wingdings" panose="05000000000000000000" pitchFamily="2" charset="2"/>
              </a:rPr>
              <a:t> </a:t>
            </a:r>
            <a:r>
              <a:rPr lang="nl-NL" dirty="0" err="1" smtClean="0">
                <a:sym typeface="Wingdings" panose="05000000000000000000" pitchFamily="2" charset="2"/>
              </a:rPr>
              <a:t>concepts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759" y="1734130"/>
            <a:ext cx="2679889" cy="2676363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782581" y="3670801"/>
            <a:ext cx="32828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600" b="1" u="sng" dirty="0" smtClean="0">
                <a:solidFill>
                  <a:srgbClr val="00B050"/>
                </a:solidFill>
              </a:rPr>
              <a:t>Soft</a:t>
            </a:r>
            <a:r>
              <a:rPr lang="nl-NL" sz="1600" u="sng" dirty="0" smtClean="0"/>
              <a:t> ALD </a:t>
            </a:r>
            <a:r>
              <a:rPr lang="nl-NL" sz="1600" u="sng" dirty="0" err="1" smtClean="0"/>
              <a:t>deposition</a:t>
            </a:r>
            <a:r>
              <a:rPr lang="nl-NL" sz="1600" u="sng" dirty="0" smtClean="0"/>
              <a:t> is </a:t>
            </a:r>
            <a:r>
              <a:rPr lang="nl-NL" sz="1600" u="sng" dirty="0" err="1" smtClean="0"/>
              <a:t>key</a:t>
            </a:r>
            <a:endParaRPr lang="nl-NL" sz="1600" u="sng" dirty="0" smtClean="0"/>
          </a:p>
          <a:p>
            <a:pPr algn="ctr"/>
            <a:r>
              <a:rPr lang="nl-NL" sz="1600" dirty="0" smtClean="0"/>
              <a:t>Tunnel oxide </a:t>
            </a:r>
            <a:r>
              <a:rPr lang="nl-NL" sz="1600" dirty="0" err="1" smtClean="0"/>
              <a:t>for</a:t>
            </a:r>
            <a:r>
              <a:rPr lang="nl-NL" sz="1600" dirty="0" smtClean="0"/>
              <a:t> </a:t>
            </a:r>
            <a:r>
              <a:rPr lang="nl-NL" sz="1600" dirty="0" err="1" smtClean="0"/>
              <a:t>chemical</a:t>
            </a:r>
            <a:r>
              <a:rPr lang="nl-NL" sz="1600" dirty="0" smtClean="0"/>
              <a:t> </a:t>
            </a:r>
            <a:r>
              <a:rPr lang="nl-NL" sz="1600" dirty="0" err="1" smtClean="0"/>
              <a:t>passivation</a:t>
            </a:r>
            <a:r>
              <a:rPr lang="nl-NL" sz="1600" dirty="0" smtClean="0"/>
              <a:t/>
            </a:r>
            <a:br>
              <a:rPr lang="nl-NL" sz="1600" dirty="0" smtClean="0"/>
            </a:br>
            <a:r>
              <a:rPr lang="nl-NL" sz="1600" dirty="0" err="1" smtClean="0"/>
              <a:t>cannot</a:t>
            </a:r>
            <a:r>
              <a:rPr lang="nl-NL" sz="1600" dirty="0" smtClean="0"/>
              <a:t> </a:t>
            </a:r>
            <a:r>
              <a:rPr lang="nl-NL" sz="1600" dirty="0" err="1" smtClean="0"/>
              <a:t>withstand</a:t>
            </a:r>
            <a:r>
              <a:rPr lang="nl-NL" sz="1600" dirty="0" smtClean="0"/>
              <a:t> plasma PVD, …</a:t>
            </a:r>
          </a:p>
        </p:txBody>
      </p:sp>
      <p:cxnSp>
        <p:nvCxnSpPr>
          <p:cNvPr id="7" name="Gekromde verbindingslijn 6"/>
          <p:cNvCxnSpPr/>
          <p:nvPr/>
        </p:nvCxnSpPr>
        <p:spPr>
          <a:xfrm flipV="1">
            <a:off x="4141613" y="3708758"/>
            <a:ext cx="467789" cy="323166"/>
          </a:xfrm>
          <a:prstGeom prst="curvedConnector3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/>
          <p:cNvSpPr txBox="1"/>
          <p:nvPr/>
        </p:nvSpPr>
        <p:spPr>
          <a:xfrm>
            <a:off x="797668" y="2334934"/>
            <a:ext cx="3457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u="sng" dirty="0"/>
              <a:t>Perfect doping </a:t>
            </a:r>
            <a:r>
              <a:rPr lang="nl-NL" sz="1600" b="1" u="sng" dirty="0">
                <a:solidFill>
                  <a:srgbClr val="00B050"/>
                </a:solidFill>
              </a:rPr>
              <a:t>control</a:t>
            </a:r>
            <a:r>
              <a:rPr lang="nl-NL" sz="1600" u="sng" dirty="0"/>
              <a:t> </a:t>
            </a:r>
            <a:r>
              <a:rPr lang="nl-NL" sz="1600" u="sng" dirty="0" err="1"/>
              <a:t>by</a:t>
            </a:r>
            <a:r>
              <a:rPr lang="nl-NL" sz="1600" u="sng" dirty="0"/>
              <a:t> ALD </a:t>
            </a:r>
            <a:endParaRPr lang="nl-NL" sz="1600" b="1" u="sng" dirty="0" smtClean="0"/>
          </a:p>
          <a:p>
            <a:pPr algn="ctr"/>
            <a:r>
              <a:rPr lang="nl-NL" sz="1600" b="1" dirty="0" smtClean="0"/>
              <a:t>Doping</a:t>
            </a:r>
            <a:r>
              <a:rPr lang="nl-NL" sz="1600" dirty="0" smtClean="0"/>
              <a:t> </a:t>
            </a:r>
            <a:r>
              <a:rPr lang="nl-NL" sz="1600" dirty="0" err="1" smtClean="0"/>
              <a:t>helps</a:t>
            </a:r>
            <a:r>
              <a:rPr lang="nl-NL" sz="1600" dirty="0" smtClean="0"/>
              <a:t> field-effect </a:t>
            </a:r>
            <a:r>
              <a:rPr lang="nl-NL" sz="1600" dirty="0" err="1" smtClean="0"/>
              <a:t>passivation</a:t>
            </a:r>
            <a:endParaRPr lang="nl-NL" sz="1600" dirty="0" smtClean="0"/>
          </a:p>
          <a:p>
            <a:pPr algn="ctr"/>
            <a:r>
              <a:rPr lang="nl-NL" sz="1600" b="1" dirty="0"/>
              <a:t>Doping</a:t>
            </a:r>
            <a:r>
              <a:rPr lang="nl-NL" sz="1600" dirty="0"/>
              <a:t> </a:t>
            </a:r>
            <a:r>
              <a:rPr lang="nl-NL" sz="1600" dirty="0" err="1" smtClean="0"/>
              <a:t>helps</a:t>
            </a:r>
            <a:r>
              <a:rPr lang="nl-NL" sz="1600" dirty="0" smtClean="0"/>
              <a:t> </a:t>
            </a:r>
            <a:r>
              <a:rPr lang="nl-NL" sz="1600" dirty="0" err="1" smtClean="0"/>
              <a:t>tunneling</a:t>
            </a:r>
            <a:r>
              <a:rPr lang="nl-NL" sz="1600" dirty="0" smtClean="0"/>
              <a:t> </a:t>
            </a:r>
            <a:r>
              <a:rPr lang="nl-NL" sz="1600" dirty="0"/>
              <a:t>over </a:t>
            </a:r>
            <a:r>
              <a:rPr lang="nl-NL" sz="1600" dirty="0" smtClean="0"/>
              <a:t>oxide</a:t>
            </a:r>
          </a:p>
        </p:txBody>
      </p:sp>
      <p:cxnSp>
        <p:nvCxnSpPr>
          <p:cNvPr id="10" name="Gekromde verbindingslijn 9"/>
          <p:cNvCxnSpPr/>
          <p:nvPr/>
        </p:nvCxnSpPr>
        <p:spPr>
          <a:xfrm flipV="1">
            <a:off x="4118000" y="2792848"/>
            <a:ext cx="468405" cy="298489"/>
          </a:xfrm>
          <a:prstGeom prst="curvedConnector3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6"/>
          <p:cNvSpPr/>
          <p:nvPr/>
        </p:nvSpPr>
        <p:spPr>
          <a:xfrm>
            <a:off x="3310317" y="4849194"/>
            <a:ext cx="58336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van </a:t>
            </a:r>
            <a:r>
              <a:rPr lang="en-US" sz="1400" dirty="0"/>
              <a:t>de </a:t>
            </a:r>
            <a:r>
              <a:rPr lang="en-US" sz="1400" dirty="0" smtClean="0"/>
              <a:t>Loo et al., </a:t>
            </a:r>
            <a:r>
              <a:rPr lang="en-US" sz="1400" i="1" dirty="0" smtClean="0"/>
              <a:t>J</a:t>
            </a:r>
            <a:r>
              <a:rPr lang="en-US" sz="1400" i="1" dirty="0"/>
              <a:t>. Appl. Phys.</a:t>
            </a:r>
            <a:r>
              <a:rPr lang="en-US" sz="1400" dirty="0"/>
              <a:t>, vol. 125, no. 10, p. 105305, </a:t>
            </a:r>
            <a:r>
              <a:rPr lang="en-US" sz="1400" dirty="0" smtClean="0"/>
              <a:t>2019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8547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000" dirty="0" err="1" smtClean="0"/>
              <a:t>Four</a:t>
            </a:r>
            <a:r>
              <a:rPr lang="nl-NL" sz="3000" dirty="0" smtClean="0"/>
              <a:t> take-</a:t>
            </a:r>
            <a:r>
              <a:rPr lang="nl-NL" sz="3000" dirty="0" err="1" smtClean="0"/>
              <a:t>away</a:t>
            </a:r>
            <a:r>
              <a:rPr lang="nl-NL" sz="3000" dirty="0" smtClean="0"/>
              <a:t> </a:t>
            </a:r>
            <a:r>
              <a:rPr lang="nl-NL" sz="3000" dirty="0" err="1" smtClean="0"/>
              <a:t>messages</a:t>
            </a:r>
            <a:r>
              <a:rPr lang="nl-NL" sz="3000" dirty="0" smtClean="0"/>
              <a:t> up front</a:t>
            </a:r>
            <a:endParaRPr lang="en-US" sz="3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 lIns="504000" rIns="504000"/>
          <a:lstStyle/>
          <a:p>
            <a:pPr marL="457200" lvl="1" indent="-457200" defTabSz="514350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prstClr val="white"/>
                </a:solidFill>
              </a:rPr>
              <a:t>The field of ALD4PV is too big to cover fully in 45 mins.</a:t>
            </a:r>
          </a:p>
          <a:p>
            <a:pPr marL="457200" lvl="1" indent="-457200" defTabSz="514350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+mj-lt"/>
              <a:buAutoNum type="arabicPeriod"/>
            </a:pPr>
            <a:endParaRPr lang="en-US" sz="2400" dirty="0">
              <a:solidFill>
                <a:prstClr val="white"/>
              </a:solidFill>
            </a:endParaRPr>
          </a:p>
          <a:p>
            <a:pPr marL="457200" lvl="1" indent="-457200" defTabSz="514350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prstClr val="white"/>
                </a:solidFill>
              </a:rPr>
              <a:t>ALD is already big in the solar industry.</a:t>
            </a:r>
          </a:p>
          <a:p>
            <a:pPr marL="457200" lvl="1" indent="-457200" defTabSz="514350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+mj-lt"/>
              <a:buAutoNum type="arabicPeriod"/>
            </a:pPr>
            <a:endParaRPr lang="en-US" sz="2400" dirty="0" smtClean="0">
              <a:solidFill>
                <a:prstClr val="white"/>
              </a:solidFill>
            </a:endParaRPr>
          </a:p>
          <a:p>
            <a:pPr marL="457200" lvl="1" indent="-457200" defTabSz="514350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prstClr val="white"/>
                </a:solidFill>
              </a:rPr>
              <a:t>Various merits of ALD play a key role in many cell concepts.</a:t>
            </a:r>
          </a:p>
          <a:p>
            <a:pPr marL="457200" lvl="1" indent="-457200" defTabSz="514350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+mj-lt"/>
              <a:buAutoNum type="arabicPeriod"/>
            </a:pPr>
            <a:endParaRPr lang="en-US" sz="2400" dirty="0" smtClean="0">
              <a:solidFill>
                <a:prstClr val="white"/>
              </a:solidFill>
            </a:endParaRPr>
          </a:p>
          <a:p>
            <a:pPr marL="457200" lvl="1" indent="-457200" defTabSz="514350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prstClr val="white"/>
                </a:solidFill>
              </a:rPr>
              <a:t>High-quality PV materials can be made by doing “smart ALD”.</a:t>
            </a:r>
          </a:p>
          <a:p>
            <a:pPr marL="457200" lvl="1" indent="-457200" defTabSz="514350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+mj-lt"/>
              <a:buAutoNum type="arabicPeriod"/>
            </a:pPr>
            <a:endParaRPr lang="en-US" sz="2400" dirty="0">
              <a:solidFill>
                <a:prstClr val="white"/>
              </a:solidFill>
            </a:endParaRPr>
          </a:p>
          <a:p>
            <a:pPr marL="457200" lvl="1" indent="-457200" defTabSz="514350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+mj-lt"/>
              <a:buAutoNum type="arabicPeriod"/>
            </a:pPr>
            <a:endParaRPr lang="en-US" sz="2400" dirty="0" smtClean="0">
              <a:solidFill>
                <a:prstClr val="white"/>
              </a:solidFill>
            </a:endParaRPr>
          </a:p>
          <a:p>
            <a:pPr marL="457200" lvl="1" indent="-457200" defTabSz="514350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+mj-lt"/>
              <a:buAutoNum type="arabicPeriod"/>
            </a:pPr>
            <a:endParaRPr lang="en-US" sz="2400" dirty="0">
              <a:solidFill>
                <a:prstClr val="white"/>
              </a:solidFill>
            </a:endParaRPr>
          </a:p>
          <a:p>
            <a:pPr marL="457200" lvl="1" indent="-457200" defTabSz="514350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+mj-lt"/>
              <a:buAutoNum type="arabicPeriod"/>
            </a:pPr>
            <a:endParaRPr lang="en-US" sz="2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61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passivation layers to passivating contacts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>
                <a:latin typeface="+mj-lt"/>
              </a:rPr>
              <a:pPr/>
              <a:t>20</a:t>
            </a:fld>
            <a:endParaRPr lang="en-US" dirty="0">
              <a:latin typeface="+mj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927860" y="2004060"/>
            <a:ext cx="28651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27860" y="3314700"/>
            <a:ext cx="28651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568055" y="3611185"/>
            <a:ext cx="1584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semiconductor</a:t>
            </a:r>
            <a:endParaRPr lang="en-US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70090" y="3014276"/>
            <a:ext cx="1298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+mj-lt"/>
              </a:rPr>
              <a:t>Valence band</a:t>
            </a:r>
            <a:endParaRPr lang="en-US" sz="1600" i="1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70090" y="1982799"/>
            <a:ext cx="1596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+mj-lt"/>
              </a:rPr>
              <a:t>Conduction band</a:t>
            </a:r>
            <a:endParaRPr lang="en-US" sz="1600" i="1" dirty="0">
              <a:latin typeface="+mj-lt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-3520" y="2061365"/>
            <a:ext cx="9147520" cy="1702600"/>
            <a:chOff x="-3520" y="2061365"/>
            <a:chExt cx="9147520" cy="17026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7462030" y="3183553"/>
              <a:ext cx="168197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ysDash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>
            <a:xfrm>
              <a:off x="-3520" y="3183553"/>
              <a:ext cx="168197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ysDash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>
            <a:xfrm>
              <a:off x="5023630" y="2139613"/>
              <a:ext cx="2438400" cy="104394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ysDash"/>
            </a:ln>
            <a:effectLst/>
          </p:spPr>
        </p:cxnSp>
        <p:sp>
          <p:nvSpPr>
            <p:cNvPr id="22" name="Flowchart: Summing Junction 21"/>
            <p:cNvSpPr/>
            <p:nvPr/>
          </p:nvSpPr>
          <p:spPr>
            <a:xfrm>
              <a:off x="5896368" y="2328158"/>
              <a:ext cx="692923" cy="692923"/>
            </a:xfrm>
            <a:prstGeom prst="flowChartSummingJunction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90450" y="2061365"/>
              <a:ext cx="12779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+mj-lt"/>
                </a:rPr>
                <a:t>External load</a:t>
              </a:r>
              <a:endParaRPr lang="en-US" sz="1600" i="1" dirty="0">
                <a:latin typeface="+mj-lt"/>
              </a:endParaRPr>
            </a:p>
          </p:txBody>
        </p:sp>
        <p:sp>
          <p:nvSpPr>
            <p:cNvPr id="39" name="Oval 115"/>
            <p:cNvSpPr/>
            <p:nvPr/>
          </p:nvSpPr>
          <p:spPr>
            <a:xfrm>
              <a:off x="5173205" y="2078446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40" name="Oval 115"/>
            <p:cNvSpPr/>
            <p:nvPr/>
          </p:nvSpPr>
          <p:spPr>
            <a:xfrm>
              <a:off x="5418431" y="2177828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41" name="Oval 115"/>
            <p:cNvSpPr/>
            <p:nvPr/>
          </p:nvSpPr>
          <p:spPr>
            <a:xfrm>
              <a:off x="5672414" y="227758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42" name="Oval 115"/>
            <p:cNvSpPr/>
            <p:nvPr/>
          </p:nvSpPr>
          <p:spPr>
            <a:xfrm>
              <a:off x="6710019" y="2732321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43" name="Oval 115"/>
            <p:cNvSpPr/>
            <p:nvPr/>
          </p:nvSpPr>
          <p:spPr>
            <a:xfrm>
              <a:off x="6983600" y="2854653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44" name="Oval 115"/>
            <p:cNvSpPr/>
            <p:nvPr/>
          </p:nvSpPr>
          <p:spPr>
            <a:xfrm>
              <a:off x="7307944" y="3000315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45" name="Oval 115"/>
            <p:cNvSpPr/>
            <p:nvPr/>
          </p:nvSpPr>
          <p:spPr>
            <a:xfrm>
              <a:off x="7820963" y="3056858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46" name="Oval 115"/>
            <p:cNvSpPr/>
            <p:nvPr/>
          </p:nvSpPr>
          <p:spPr>
            <a:xfrm>
              <a:off x="8379255" y="3061481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47" name="Oval 115"/>
            <p:cNvSpPr/>
            <p:nvPr/>
          </p:nvSpPr>
          <p:spPr>
            <a:xfrm>
              <a:off x="8799354" y="3056858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48" name="Oval 115"/>
            <p:cNvSpPr/>
            <p:nvPr/>
          </p:nvSpPr>
          <p:spPr>
            <a:xfrm>
              <a:off x="99759" y="3061481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49" name="Oval 115"/>
            <p:cNvSpPr/>
            <p:nvPr/>
          </p:nvSpPr>
          <p:spPr>
            <a:xfrm>
              <a:off x="447800" y="3061481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50" name="Oval 115"/>
            <p:cNvSpPr/>
            <p:nvPr/>
          </p:nvSpPr>
          <p:spPr>
            <a:xfrm>
              <a:off x="803788" y="3065186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51" name="Oval 115"/>
            <p:cNvSpPr/>
            <p:nvPr/>
          </p:nvSpPr>
          <p:spPr>
            <a:xfrm>
              <a:off x="1171863" y="3055423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52" name="Oval 115"/>
            <p:cNvSpPr/>
            <p:nvPr/>
          </p:nvSpPr>
          <p:spPr>
            <a:xfrm>
              <a:off x="1517228" y="3056858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48616" y="3179190"/>
              <a:ext cx="10597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i="1" dirty="0" smtClean="0">
                  <a:latin typeface="+mj-lt"/>
                </a:rPr>
                <a:t>e-h</a:t>
              </a:r>
            </a:p>
            <a:p>
              <a:pPr algn="ctr"/>
              <a:r>
                <a:rPr lang="en-US" sz="1600" i="1" dirty="0" smtClean="0">
                  <a:latin typeface="+mj-lt"/>
                </a:rPr>
                <a:t>recombine</a:t>
              </a:r>
              <a:endParaRPr lang="en-US" sz="1600" i="1" dirty="0">
                <a:latin typeface="+mj-lt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999344" y="1860467"/>
            <a:ext cx="2736834" cy="1576565"/>
            <a:chOff x="1999344" y="1860467"/>
            <a:chExt cx="2736834" cy="1576565"/>
          </a:xfrm>
        </p:grpSpPr>
        <p:sp>
          <p:nvSpPr>
            <p:cNvPr id="35" name="Oval 115"/>
            <p:cNvSpPr/>
            <p:nvPr/>
          </p:nvSpPr>
          <p:spPr>
            <a:xfrm>
              <a:off x="3802984" y="186046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36" name="Oval 115"/>
            <p:cNvSpPr/>
            <p:nvPr/>
          </p:nvSpPr>
          <p:spPr>
            <a:xfrm>
              <a:off x="4077716" y="186046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37" name="Oval 115"/>
            <p:cNvSpPr/>
            <p:nvPr/>
          </p:nvSpPr>
          <p:spPr>
            <a:xfrm>
              <a:off x="4345781" y="186046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38" name="Oval 115"/>
            <p:cNvSpPr/>
            <p:nvPr/>
          </p:nvSpPr>
          <p:spPr>
            <a:xfrm>
              <a:off x="4613846" y="186046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53" name="Oval 118"/>
            <p:cNvSpPr/>
            <p:nvPr/>
          </p:nvSpPr>
          <p:spPr>
            <a:xfrm>
              <a:off x="3773057" y="3314700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C0504D"/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54" name="Oval 118"/>
            <p:cNvSpPr/>
            <p:nvPr/>
          </p:nvSpPr>
          <p:spPr>
            <a:xfrm>
              <a:off x="4322921" y="3314700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C0504D"/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55" name="Oval 118"/>
            <p:cNvSpPr/>
            <p:nvPr/>
          </p:nvSpPr>
          <p:spPr>
            <a:xfrm>
              <a:off x="4065785" y="3314700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C0504D"/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56" name="Oval 118"/>
            <p:cNvSpPr/>
            <p:nvPr/>
          </p:nvSpPr>
          <p:spPr>
            <a:xfrm>
              <a:off x="3073047" y="3314700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C0504D"/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57" name="Oval 118"/>
            <p:cNvSpPr/>
            <p:nvPr/>
          </p:nvSpPr>
          <p:spPr>
            <a:xfrm>
              <a:off x="2784668" y="3314700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C0504D"/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58" name="Oval 118"/>
            <p:cNvSpPr/>
            <p:nvPr/>
          </p:nvSpPr>
          <p:spPr>
            <a:xfrm>
              <a:off x="2410515" y="3314700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C0504D"/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59" name="Oval 118"/>
            <p:cNvSpPr/>
            <p:nvPr/>
          </p:nvSpPr>
          <p:spPr>
            <a:xfrm>
              <a:off x="1999344" y="3314700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C0504D"/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66" name="Oval 115"/>
            <p:cNvSpPr/>
            <p:nvPr/>
          </p:nvSpPr>
          <p:spPr>
            <a:xfrm>
              <a:off x="2279731" y="186046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67" name="Oval 115"/>
            <p:cNvSpPr/>
            <p:nvPr/>
          </p:nvSpPr>
          <p:spPr>
            <a:xfrm>
              <a:off x="2554463" y="186046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68" name="Oval 115"/>
            <p:cNvSpPr/>
            <p:nvPr/>
          </p:nvSpPr>
          <p:spPr>
            <a:xfrm>
              <a:off x="2822528" y="186046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sp>
          <p:nvSpPr>
            <p:cNvPr id="69" name="Oval 115"/>
            <p:cNvSpPr/>
            <p:nvPr/>
          </p:nvSpPr>
          <p:spPr>
            <a:xfrm>
              <a:off x="3090593" y="1860467"/>
              <a:ext cx="122332" cy="1223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9BBB59">
                    <a:lumMod val="75000"/>
                  </a:srgbClr>
                </a:gs>
                <a:gs pos="5000">
                  <a:sysClr val="window" lastClr="FFFFFF">
                    <a:alpha val="73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211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2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770743" y="1141791"/>
            <a:ext cx="5168499" cy="2477709"/>
            <a:chOff x="770743" y="1141791"/>
            <a:chExt cx="5168499" cy="2477709"/>
          </a:xfrm>
        </p:grpSpPr>
        <p:sp>
          <p:nvSpPr>
            <p:cNvPr id="24" name="Rectangle 23"/>
            <p:cNvSpPr/>
            <p:nvPr/>
          </p:nvSpPr>
          <p:spPr>
            <a:xfrm>
              <a:off x="1695315" y="1729740"/>
              <a:ext cx="225949" cy="1889760"/>
            </a:xfrm>
            <a:prstGeom prst="rect">
              <a:avLst/>
            </a:prstGeom>
            <a:solidFill>
              <a:srgbClr val="C0504D">
                <a:alpha val="5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783441" y="1729740"/>
              <a:ext cx="236511" cy="1889760"/>
            </a:xfrm>
            <a:prstGeom prst="rect">
              <a:avLst/>
            </a:prstGeom>
            <a:solidFill>
              <a:srgbClr val="9BBB59">
                <a:lumMod val="75000"/>
                <a:alpha val="5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64150" y="1162652"/>
              <a:ext cx="20750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 dirty="0">
                  <a:solidFill>
                    <a:prstClr val="black"/>
                  </a:solidFill>
                  <a:latin typeface="+mj-lt"/>
                  <a:ea typeface="Roboto" pitchFamily="2" charset="0"/>
                </a:rPr>
                <a:t>e-</a:t>
              </a:r>
              <a:r>
                <a:rPr lang="nl-NL" sz="1600" dirty="0" err="1">
                  <a:solidFill>
                    <a:prstClr val="black"/>
                  </a:solidFill>
                  <a:latin typeface="+mj-lt"/>
                  <a:ea typeface="Roboto" pitchFamily="2" charset="0"/>
                </a:rPr>
                <a:t>selective</a:t>
              </a:r>
              <a:endParaRPr lang="nl-NL" sz="1600" dirty="0">
                <a:solidFill>
                  <a:prstClr val="black"/>
                </a:solidFill>
                <a:latin typeface="+mj-lt"/>
                <a:ea typeface="Roboto" pitchFamily="2" charset="0"/>
              </a:endParaRPr>
            </a:p>
            <a:p>
              <a:pPr algn="ctr"/>
              <a:r>
                <a:rPr lang="nl-NL" sz="1600" dirty="0" err="1">
                  <a:solidFill>
                    <a:prstClr val="black"/>
                  </a:solidFill>
                  <a:latin typeface="+mj-lt"/>
                  <a:ea typeface="Roboto" pitchFamily="2" charset="0"/>
                </a:rPr>
                <a:t>membrane</a:t>
              </a:r>
              <a:endParaRPr lang="en-GB" sz="1600" dirty="0">
                <a:solidFill>
                  <a:prstClr val="black"/>
                </a:solidFill>
                <a:latin typeface="+mj-lt"/>
                <a:ea typeface="Roboto" pitchFamily="2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70743" y="1141791"/>
              <a:ext cx="20750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 dirty="0">
                  <a:solidFill>
                    <a:prstClr val="black"/>
                  </a:solidFill>
                  <a:latin typeface="+mj-lt"/>
                  <a:ea typeface="Roboto" pitchFamily="2" charset="0"/>
                </a:rPr>
                <a:t>h-</a:t>
              </a:r>
              <a:r>
                <a:rPr lang="nl-NL" sz="1600" dirty="0" err="1">
                  <a:solidFill>
                    <a:prstClr val="black"/>
                  </a:solidFill>
                  <a:latin typeface="+mj-lt"/>
                  <a:ea typeface="Roboto" pitchFamily="2" charset="0"/>
                </a:rPr>
                <a:t>selective</a:t>
              </a:r>
              <a:endParaRPr lang="nl-NL" sz="1600" dirty="0">
                <a:solidFill>
                  <a:prstClr val="black"/>
                </a:solidFill>
                <a:latin typeface="+mj-lt"/>
                <a:ea typeface="Roboto" pitchFamily="2" charset="0"/>
              </a:endParaRPr>
            </a:p>
            <a:p>
              <a:pPr algn="ctr"/>
              <a:r>
                <a:rPr lang="nl-NL" sz="1600" dirty="0" err="1">
                  <a:solidFill>
                    <a:prstClr val="black"/>
                  </a:solidFill>
                  <a:latin typeface="+mj-lt"/>
                  <a:ea typeface="Roboto" pitchFamily="2" charset="0"/>
                </a:rPr>
                <a:t>membrane</a:t>
              </a:r>
              <a:endParaRPr lang="en-GB" sz="1600" dirty="0">
                <a:solidFill>
                  <a:prstClr val="black"/>
                </a:solidFill>
                <a:latin typeface="+mj-lt"/>
                <a:ea typeface="Roboto" pitchFamily="2" charset="0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1623707" y="3350007"/>
              <a:ext cx="372733" cy="178054"/>
            </a:xfrm>
            <a:custGeom>
              <a:avLst/>
              <a:gdLst>
                <a:gd name="connsiteX0" fmla="*/ 403860 w 403860"/>
                <a:gd name="connsiteY0" fmla="*/ 167640 h 237302"/>
                <a:gd name="connsiteX1" fmla="*/ 99060 w 403860"/>
                <a:gd name="connsiteY1" fmla="*/ 228600 h 237302"/>
                <a:gd name="connsiteX2" fmla="*/ 0 w 403860"/>
                <a:gd name="connsiteY2" fmla="*/ 0 h 237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860" h="237302">
                  <a:moveTo>
                    <a:pt x="403860" y="167640"/>
                  </a:moveTo>
                  <a:cubicBezTo>
                    <a:pt x="285115" y="212090"/>
                    <a:pt x="166370" y="256540"/>
                    <a:pt x="99060" y="228600"/>
                  </a:cubicBezTo>
                  <a:cubicBezTo>
                    <a:pt x="31750" y="200660"/>
                    <a:pt x="5080" y="22860"/>
                    <a:pt x="0" y="0"/>
                  </a:cubicBezTo>
                </a:path>
              </a:pathLst>
            </a:custGeom>
            <a:noFill/>
            <a:ln w="28575"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1209626">
              <a:off x="4743451" y="1860385"/>
              <a:ext cx="403860" cy="237302"/>
            </a:xfrm>
            <a:custGeom>
              <a:avLst/>
              <a:gdLst>
                <a:gd name="connsiteX0" fmla="*/ 403860 w 403860"/>
                <a:gd name="connsiteY0" fmla="*/ 167640 h 237302"/>
                <a:gd name="connsiteX1" fmla="*/ 99060 w 403860"/>
                <a:gd name="connsiteY1" fmla="*/ 228600 h 237302"/>
                <a:gd name="connsiteX2" fmla="*/ 0 w 403860"/>
                <a:gd name="connsiteY2" fmla="*/ 0 h 237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860" h="237302">
                  <a:moveTo>
                    <a:pt x="403860" y="167640"/>
                  </a:moveTo>
                  <a:cubicBezTo>
                    <a:pt x="285115" y="212090"/>
                    <a:pt x="166370" y="256540"/>
                    <a:pt x="99060" y="228600"/>
                  </a:cubicBezTo>
                  <a:cubicBezTo>
                    <a:pt x="31750" y="200660"/>
                    <a:pt x="5080" y="22860"/>
                    <a:pt x="0" y="0"/>
                  </a:cubicBezTo>
                </a:path>
              </a:pathLst>
            </a:custGeom>
            <a:noFill/>
            <a:ln w="28575">
              <a:solidFill>
                <a:srgbClr val="596E30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71"/>
            <p:cNvSpPr/>
            <p:nvPr/>
          </p:nvSpPr>
          <p:spPr>
            <a:xfrm>
              <a:off x="1958332" y="1767840"/>
              <a:ext cx="289568" cy="137160"/>
            </a:xfrm>
            <a:custGeom>
              <a:avLst/>
              <a:gdLst>
                <a:gd name="connsiteX0" fmla="*/ 281948 w 289568"/>
                <a:gd name="connsiteY0" fmla="*/ 137160 h 137160"/>
                <a:gd name="connsiteX1" fmla="*/ 8 w 289568"/>
                <a:gd name="connsiteY1" fmla="*/ 60960 h 137160"/>
                <a:gd name="connsiteX2" fmla="*/ 289568 w 289568"/>
                <a:gd name="connsiteY2" fmla="*/ 0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568" h="137160">
                  <a:moveTo>
                    <a:pt x="281948" y="137160"/>
                  </a:moveTo>
                  <a:cubicBezTo>
                    <a:pt x="140343" y="110490"/>
                    <a:pt x="-1262" y="83820"/>
                    <a:pt x="8" y="60960"/>
                  </a:cubicBezTo>
                  <a:cubicBezTo>
                    <a:pt x="1278" y="38100"/>
                    <a:pt x="145423" y="19050"/>
                    <a:pt x="289568" y="0"/>
                  </a:cubicBezTo>
                </a:path>
              </a:pathLst>
            </a:custGeom>
            <a:noFill/>
            <a:ln w="28575">
              <a:solidFill>
                <a:srgbClr val="596E30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0800000">
              <a:off x="4472940" y="3382898"/>
              <a:ext cx="289568" cy="137160"/>
            </a:xfrm>
            <a:custGeom>
              <a:avLst/>
              <a:gdLst>
                <a:gd name="connsiteX0" fmla="*/ 281948 w 289568"/>
                <a:gd name="connsiteY0" fmla="*/ 137160 h 137160"/>
                <a:gd name="connsiteX1" fmla="*/ 8 w 289568"/>
                <a:gd name="connsiteY1" fmla="*/ 60960 h 137160"/>
                <a:gd name="connsiteX2" fmla="*/ 289568 w 289568"/>
                <a:gd name="connsiteY2" fmla="*/ 0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568" h="137160">
                  <a:moveTo>
                    <a:pt x="281948" y="137160"/>
                  </a:moveTo>
                  <a:cubicBezTo>
                    <a:pt x="140343" y="110490"/>
                    <a:pt x="-1262" y="83820"/>
                    <a:pt x="8" y="60960"/>
                  </a:cubicBezTo>
                  <a:cubicBezTo>
                    <a:pt x="1278" y="38100"/>
                    <a:pt x="145423" y="19050"/>
                    <a:pt x="289568" y="0"/>
                  </a:cubicBezTo>
                </a:path>
              </a:pathLst>
            </a:custGeom>
            <a:noFill/>
            <a:ln w="28575">
              <a:solidFill>
                <a:srgbClr val="953735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Freeform 61"/>
          <p:cNvSpPr/>
          <p:nvPr/>
        </p:nvSpPr>
        <p:spPr>
          <a:xfrm rot="6830280" flipH="1">
            <a:off x="1469509" y="3120974"/>
            <a:ext cx="115841" cy="237302"/>
          </a:xfrm>
          <a:custGeom>
            <a:avLst/>
            <a:gdLst>
              <a:gd name="connsiteX0" fmla="*/ 403860 w 403860"/>
              <a:gd name="connsiteY0" fmla="*/ 167640 h 237302"/>
              <a:gd name="connsiteX1" fmla="*/ 99060 w 403860"/>
              <a:gd name="connsiteY1" fmla="*/ 228600 h 237302"/>
              <a:gd name="connsiteX2" fmla="*/ 0 w 403860"/>
              <a:gd name="connsiteY2" fmla="*/ 0 h 237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3860" h="237302">
                <a:moveTo>
                  <a:pt x="403860" y="167640"/>
                </a:moveTo>
                <a:cubicBezTo>
                  <a:pt x="285115" y="212090"/>
                  <a:pt x="166370" y="256540"/>
                  <a:pt x="99060" y="228600"/>
                </a:cubicBezTo>
                <a:cubicBezTo>
                  <a:pt x="31750" y="200660"/>
                  <a:pt x="5080" y="22860"/>
                  <a:pt x="0" y="0"/>
                </a:cubicBezTo>
              </a:path>
            </a:pathLst>
          </a:custGeom>
          <a:noFill/>
          <a:ln w="28575">
            <a:solidFill>
              <a:srgbClr val="596E3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115"/>
          <p:cNvSpPr/>
          <p:nvPr/>
        </p:nvSpPr>
        <p:spPr>
          <a:xfrm>
            <a:off x="3476960" y="1860467"/>
            <a:ext cx="122332" cy="122332"/>
          </a:xfrm>
          <a:prstGeom prst="ellipse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rgbClr val="9BBB59">
                  <a:lumMod val="75000"/>
                </a:srgbClr>
              </a:gs>
              <a:gs pos="5000">
                <a:sysClr val="window" lastClr="FFFFFF">
                  <a:alpha val="73000"/>
                </a:sysClr>
              </a:gs>
            </a:gsLst>
            <a:path path="circle">
              <a:fillToRect l="50000" t="50000" r="50000" b="50000"/>
            </a:path>
            <a:tileRect/>
          </a:gradFill>
          <a:ln w="15875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21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2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70" name="Oval 118"/>
          <p:cNvSpPr/>
          <p:nvPr/>
        </p:nvSpPr>
        <p:spPr>
          <a:xfrm>
            <a:off x="3471526" y="3314700"/>
            <a:ext cx="122332" cy="122332"/>
          </a:xfrm>
          <a:prstGeom prst="ellipse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rgbClr val="C0504D"/>
              </a:gs>
              <a:gs pos="5000">
                <a:sysClr val="window" lastClr="FFFFFF">
                  <a:alpha val="73000"/>
                </a:sysClr>
              </a:gs>
            </a:gsLst>
            <a:path path="circle">
              <a:fillToRect l="50000" t="50000" r="50000" b="50000"/>
            </a:path>
            <a:tileRect/>
          </a:gradFill>
          <a:ln w="15875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21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2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042975" y="2925672"/>
            <a:ext cx="45861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5485019" y="2022457"/>
            <a:ext cx="430648" cy="1853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6904938" y="2663765"/>
            <a:ext cx="430648" cy="1853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222091" y="2925672"/>
            <a:ext cx="45861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5505303" y="981357"/>
            <a:ext cx="366888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 smtClean="0"/>
              <a:t>A passivating contact:</a:t>
            </a:r>
          </a:p>
          <a:p>
            <a:pPr algn="ctr"/>
            <a:r>
              <a:rPr lang="en-US" sz="1500" dirty="0" smtClean="0"/>
              <a:t>A layer that </a:t>
            </a:r>
            <a:r>
              <a:rPr lang="en-US" sz="1500" b="1" dirty="0" smtClean="0">
                <a:solidFill>
                  <a:srgbClr val="00B050"/>
                </a:solidFill>
              </a:rPr>
              <a:t>passivates </a:t>
            </a:r>
            <a:r>
              <a:rPr lang="en-US" sz="1500" dirty="0" smtClean="0"/>
              <a:t>the silicon surface, </a:t>
            </a:r>
            <a:br>
              <a:rPr lang="en-US" sz="1500" dirty="0" smtClean="0"/>
            </a:br>
            <a:r>
              <a:rPr lang="en-US" sz="1500" b="1" dirty="0" smtClean="0">
                <a:solidFill>
                  <a:srgbClr val="00B050"/>
                </a:solidFill>
              </a:rPr>
              <a:t>selectively</a:t>
            </a:r>
            <a:r>
              <a:rPr lang="en-US" sz="1500" dirty="0" smtClean="0"/>
              <a:t> letting one carrier type (e/h) pass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762508" y="3470274"/>
            <a:ext cx="4292394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Can be achieved in various ways:</a:t>
            </a:r>
          </a:p>
          <a:p>
            <a:pPr algn="ctr"/>
            <a:r>
              <a:rPr lang="en-US" sz="1600" dirty="0" smtClean="0"/>
              <a:t>Doping, band offsets, work function difference, …</a:t>
            </a:r>
          </a:p>
          <a:p>
            <a:pPr algn="ctr">
              <a:lnSpc>
                <a:spcPts val="900"/>
              </a:lnSpc>
            </a:pP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Beyond the scope to explain mechanisms,</a:t>
            </a:r>
          </a:p>
          <a:p>
            <a:pPr algn="ctr"/>
            <a:r>
              <a:rPr lang="en-US" sz="1600" dirty="0" smtClean="0"/>
              <a:t> see “Further reading” slides</a:t>
            </a:r>
          </a:p>
        </p:txBody>
      </p:sp>
    </p:spTree>
    <p:extLst>
      <p:ext uri="{BB962C8B-B14F-4D97-AF65-F5344CB8AC3E}">
        <p14:creationId xmlns:p14="http://schemas.microsoft.com/office/powerpoint/2010/main" val="428817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29"/>
          <p:cNvGrpSpPr/>
          <p:nvPr/>
        </p:nvGrpSpPr>
        <p:grpSpPr>
          <a:xfrm>
            <a:off x="-251420" y="591030"/>
            <a:ext cx="4756702" cy="2283217"/>
            <a:chOff x="0" y="438522"/>
            <a:chExt cx="12191998" cy="5852160"/>
          </a:xfrm>
        </p:grpSpPr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8522"/>
              <a:ext cx="12191998" cy="5852160"/>
            </a:xfrm>
            <a:prstGeom prst="rect">
              <a:avLst/>
            </a:prstGeom>
          </p:spPr>
        </p:pic>
        <p:sp>
          <p:nvSpPr>
            <p:cNvPr id="133" name="Rectangle 5"/>
            <p:cNvSpPr/>
            <p:nvPr/>
          </p:nvSpPr>
          <p:spPr>
            <a:xfrm rot="224204">
              <a:off x="713862" y="3754996"/>
              <a:ext cx="7568128" cy="424407"/>
            </a:xfrm>
            <a:custGeom>
              <a:avLst/>
              <a:gdLst>
                <a:gd name="connsiteX0" fmla="*/ 0 w 7543745"/>
                <a:gd name="connsiteY0" fmla="*/ 0 h 403781"/>
                <a:gd name="connsiteX1" fmla="*/ 7543745 w 7543745"/>
                <a:gd name="connsiteY1" fmla="*/ 0 h 403781"/>
                <a:gd name="connsiteX2" fmla="*/ 7543745 w 7543745"/>
                <a:gd name="connsiteY2" fmla="*/ 403781 h 403781"/>
                <a:gd name="connsiteX3" fmla="*/ 0 w 7543745"/>
                <a:gd name="connsiteY3" fmla="*/ 403781 h 403781"/>
                <a:gd name="connsiteX4" fmla="*/ 0 w 7543745"/>
                <a:gd name="connsiteY4" fmla="*/ 0 h 403781"/>
                <a:gd name="connsiteX0" fmla="*/ 0 w 7568128"/>
                <a:gd name="connsiteY0" fmla="*/ 0 h 411734"/>
                <a:gd name="connsiteX1" fmla="*/ 7543745 w 7568128"/>
                <a:gd name="connsiteY1" fmla="*/ 0 h 411734"/>
                <a:gd name="connsiteX2" fmla="*/ 7568128 w 7568128"/>
                <a:gd name="connsiteY2" fmla="*/ 411734 h 411734"/>
                <a:gd name="connsiteX3" fmla="*/ 0 w 7568128"/>
                <a:gd name="connsiteY3" fmla="*/ 403781 h 411734"/>
                <a:gd name="connsiteX4" fmla="*/ 0 w 7568128"/>
                <a:gd name="connsiteY4" fmla="*/ 0 h 411734"/>
                <a:gd name="connsiteX0" fmla="*/ 0 w 7568128"/>
                <a:gd name="connsiteY0" fmla="*/ 0 h 411734"/>
                <a:gd name="connsiteX1" fmla="*/ 7543745 w 7568128"/>
                <a:gd name="connsiteY1" fmla="*/ 0 h 411734"/>
                <a:gd name="connsiteX2" fmla="*/ 7568128 w 7568128"/>
                <a:gd name="connsiteY2" fmla="*/ 411734 h 411734"/>
                <a:gd name="connsiteX3" fmla="*/ 67154 w 7568128"/>
                <a:gd name="connsiteY3" fmla="*/ 408940 h 411734"/>
                <a:gd name="connsiteX4" fmla="*/ 0 w 7568128"/>
                <a:gd name="connsiteY4" fmla="*/ 0 h 411734"/>
                <a:gd name="connsiteX0" fmla="*/ 0 w 7568128"/>
                <a:gd name="connsiteY0" fmla="*/ 12673 h 424407"/>
                <a:gd name="connsiteX1" fmla="*/ 7542917 w 7568128"/>
                <a:gd name="connsiteY1" fmla="*/ 0 h 424407"/>
                <a:gd name="connsiteX2" fmla="*/ 7568128 w 7568128"/>
                <a:gd name="connsiteY2" fmla="*/ 424407 h 424407"/>
                <a:gd name="connsiteX3" fmla="*/ 67154 w 7568128"/>
                <a:gd name="connsiteY3" fmla="*/ 421613 h 424407"/>
                <a:gd name="connsiteX4" fmla="*/ 0 w 7568128"/>
                <a:gd name="connsiteY4" fmla="*/ 12673 h 42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68128" h="424407">
                  <a:moveTo>
                    <a:pt x="0" y="12673"/>
                  </a:moveTo>
                  <a:lnTo>
                    <a:pt x="7542917" y="0"/>
                  </a:lnTo>
                  <a:lnTo>
                    <a:pt x="7568128" y="424407"/>
                  </a:lnTo>
                  <a:lnTo>
                    <a:pt x="67154" y="421613"/>
                  </a:lnTo>
                  <a:lnTo>
                    <a:pt x="0" y="12673"/>
                  </a:lnTo>
                  <a:close/>
                </a:path>
              </a:pathLst>
            </a:custGeom>
            <a:gradFill>
              <a:gsLst>
                <a:gs pos="78000">
                  <a:srgbClr val="6D6D6D">
                    <a:alpha val="0"/>
                  </a:srgbClr>
                </a:gs>
                <a:gs pos="0">
                  <a:srgbClr val="C00000">
                    <a:alpha val="5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  <p:sp>
          <p:nvSpPr>
            <p:cNvPr id="134" name="Chord 50"/>
            <p:cNvSpPr/>
            <p:nvPr/>
          </p:nvSpPr>
          <p:spPr>
            <a:xfrm rot="17352686">
              <a:off x="6254673" y="3693373"/>
              <a:ext cx="701336" cy="881871"/>
            </a:xfrm>
            <a:custGeom>
              <a:avLst/>
              <a:gdLst>
                <a:gd name="connsiteX0" fmla="*/ 143752 w 210877"/>
                <a:gd name="connsiteY0" fmla="*/ 130895 h 135527"/>
                <a:gd name="connsiteX1" fmla="*/ 63921 w 210877"/>
                <a:gd name="connsiteY1" fmla="*/ 130053 h 135527"/>
                <a:gd name="connsiteX2" fmla="*/ 2816 w 210877"/>
                <a:gd name="connsiteY2" fmla="*/ 52205 h 135527"/>
                <a:gd name="connsiteX3" fmla="*/ 85790 w 210877"/>
                <a:gd name="connsiteY3" fmla="*/ 1186 h 135527"/>
                <a:gd name="connsiteX4" fmla="*/ 143752 w 210877"/>
                <a:gd name="connsiteY4" fmla="*/ 130895 h 135527"/>
                <a:gd name="connsiteX0" fmla="*/ 140209 w 140209"/>
                <a:gd name="connsiteY0" fmla="*/ 129709 h 135380"/>
                <a:gd name="connsiteX1" fmla="*/ 60378 w 140209"/>
                <a:gd name="connsiteY1" fmla="*/ 128867 h 135380"/>
                <a:gd name="connsiteX2" fmla="*/ 1852 w 140209"/>
                <a:gd name="connsiteY2" fmla="*/ 71200 h 135380"/>
                <a:gd name="connsiteX3" fmla="*/ 82247 w 140209"/>
                <a:gd name="connsiteY3" fmla="*/ 0 h 135380"/>
                <a:gd name="connsiteX4" fmla="*/ 140209 w 140209"/>
                <a:gd name="connsiteY4" fmla="*/ 129709 h 135380"/>
                <a:gd name="connsiteX0" fmla="*/ 138357 w 138357"/>
                <a:gd name="connsiteY0" fmla="*/ 129709 h 135380"/>
                <a:gd name="connsiteX1" fmla="*/ 58526 w 138357"/>
                <a:gd name="connsiteY1" fmla="*/ 128867 h 135380"/>
                <a:gd name="connsiteX2" fmla="*/ 0 w 138357"/>
                <a:gd name="connsiteY2" fmla="*/ 71200 h 135380"/>
                <a:gd name="connsiteX3" fmla="*/ 80395 w 138357"/>
                <a:gd name="connsiteY3" fmla="*/ 0 h 135380"/>
                <a:gd name="connsiteX4" fmla="*/ 138357 w 138357"/>
                <a:gd name="connsiteY4" fmla="*/ 129709 h 135380"/>
                <a:gd name="connsiteX0" fmla="*/ 138357 w 138357"/>
                <a:gd name="connsiteY0" fmla="*/ 129709 h 133846"/>
                <a:gd name="connsiteX1" fmla="*/ 64843 w 138357"/>
                <a:gd name="connsiteY1" fmla="*/ 125532 h 133846"/>
                <a:gd name="connsiteX2" fmla="*/ 0 w 138357"/>
                <a:gd name="connsiteY2" fmla="*/ 71200 h 133846"/>
                <a:gd name="connsiteX3" fmla="*/ 80395 w 138357"/>
                <a:gd name="connsiteY3" fmla="*/ 0 h 133846"/>
                <a:gd name="connsiteX4" fmla="*/ 138357 w 138357"/>
                <a:gd name="connsiteY4" fmla="*/ 129709 h 133846"/>
                <a:gd name="connsiteX0" fmla="*/ 133035 w 133035"/>
                <a:gd name="connsiteY0" fmla="*/ 129709 h 133853"/>
                <a:gd name="connsiteX1" fmla="*/ 59521 w 133035"/>
                <a:gd name="connsiteY1" fmla="*/ 125532 h 133853"/>
                <a:gd name="connsiteX2" fmla="*/ 0 w 133035"/>
                <a:gd name="connsiteY2" fmla="*/ 71083 h 133853"/>
                <a:gd name="connsiteX3" fmla="*/ 75073 w 133035"/>
                <a:gd name="connsiteY3" fmla="*/ 0 h 133853"/>
                <a:gd name="connsiteX4" fmla="*/ 133035 w 133035"/>
                <a:gd name="connsiteY4" fmla="*/ 129709 h 13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035" h="133853">
                  <a:moveTo>
                    <a:pt x="133035" y="129709"/>
                  </a:moveTo>
                  <a:cubicBezTo>
                    <a:pt x="107282" y="136165"/>
                    <a:pt x="81693" y="135303"/>
                    <a:pt x="59521" y="125532"/>
                  </a:cubicBezTo>
                  <a:cubicBezTo>
                    <a:pt x="37349" y="115761"/>
                    <a:pt x="13979" y="111078"/>
                    <a:pt x="0" y="71083"/>
                  </a:cubicBezTo>
                  <a:cubicBezTo>
                    <a:pt x="9559" y="45040"/>
                    <a:pt x="34168" y="4986"/>
                    <a:pt x="75073" y="0"/>
                  </a:cubicBezTo>
                  <a:lnTo>
                    <a:pt x="133035" y="12970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alpha val="55000"/>
                  </a:srgbClr>
                </a:gs>
                <a:gs pos="81416">
                  <a:srgbClr val="C00000">
                    <a:alpha val="2000"/>
                  </a:srgbClr>
                </a:gs>
                <a:gs pos="54000">
                  <a:srgbClr val="C00000">
                    <a:alpha val="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  <p:sp>
          <p:nvSpPr>
            <p:cNvPr id="143" name="Chord 50"/>
            <p:cNvSpPr/>
            <p:nvPr/>
          </p:nvSpPr>
          <p:spPr>
            <a:xfrm rot="17352686">
              <a:off x="1701724" y="3371801"/>
              <a:ext cx="701336" cy="881871"/>
            </a:xfrm>
            <a:custGeom>
              <a:avLst/>
              <a:gdLst>
                <a:gd name="connsiteX0" fmla="*/ 143752 w 210877"/>
                <a:gd name="connsiteY0" fmla="*/ 130895 h 135527"/>
                <a:gd name="connsiteX1" fmla="*/ 63921 w 210877"/>
                <a:gd name="connsiteY1" fmla="*/ 130053 h 135527"/>
                <a:gd name="connsiteX2" fmla="*/ 2816 w 210877"/>
                <a:gd name="connsiteY2" fmla="*/ 52205 h 135527"/>
                <a:gd name="connsiteX3" fmla="*/ 85790 w 210877"/>
                <a:gd name="connsiteY3" fmla="*/ 1186 h 135527"/>
                <a:gd name="connsiteX4" fmla="*/ 143752 w 210877"/>
                <a:gd name="connsiteY4" fmla="*/ 130895 h 135527"/>
                <a:gd name="connsiteX0" fmla="*/ 140209 w 140209"/>
                <a:gd name="connsiteY0" fmla="*/ 129709 h 135380"/>
                <a:gd name="connsiteX1" fmla="*/ 60378 w 140209"/>
                <a:gd name="connsiteY1" fmla="*/ 128867 h 135380"/>
                <a:gd name="connsiteX2" fmla="*/ 1852 w 140209"/>
                <a:gd name="connsiteY2" fmla="*/ 71200 h 135380"/>
                <a:gd name="connsiteX3" fmla="*/ 82247 w 140209"/>
                <a:gd name="connsiteY3" fmla="*/ 0 h 135380"/>
                <a:gd name="connsiteX4" fmla="*/ 140209 w 140209"/>
                <a:gd name="connsiteY4" fmla="*/ 129709 h 135380"/>
                <a:gd name="connsiteX0" fmla="*/ 138357 w 138357"/>
                <a:gd name="connsiteY0" fmla="*/ 129709 h 135380"/>
                <a:gd name="connsiteX1" fmla="*/ 58526 w 138357"/>
                <a:gd name="connsiteY1" fmla="*/ 128867 h 135380"/>
                <a:gd name="connsiteX2" fmla="*/ 0 w 138357"/>
                <a:gd name="connsiteY2" fmla="*/ 71200 h 135380"/>
                <a:gd name="connsiteX3" fmla="*/ 80395 w 138357"/>
                <a:gd name="connsiteY3" fmla="*/ 0 h 135380"/>
                <a:gd name="connsiteX4" fmla="*/ 138357 w 138357"/>
                <a:gd name="connsiteY4" fmla="*/ 129709 h 135380"/>
                <a:gd name="connsiteX0" fmla="*/ 138357 w 138357"/>
                <a:gd name="connsiteY0" fmla="*/ 129709 h 133846"/>
                <a:gd name="connsiteX1" fmla="*/ 64843 w 138357"/>
                <a:gd name="connsiteY1" fmla="*/ 125532 h 133846"/>
                <a:gd name="connsiteX2" fmla="*/ 0 w 138357"/>
                <a:gd name="connsiteY2" fmla="*/ 71200 h 133846"/>
                <a:gd name="connsiteX3" fmla="*/ 80395 w 138357"/>
                <a:gd name="connsiteY3" fmla="*/ 0 h 133846"/>
                <a:gd name="connsiteX4" fmla="*/ 138357 w 138357"/>
                <a:gd name="connsiteY4" fmla="*/ 129709 h 133846"/>
                <a:gd name="connsiteX0" fmla="*/ 133035 w 133035"/>
                <a:gd name="connsiteY0" fmla="*/ 129709 h 133853"/>
                <a:gd name="connsiteX1" fmla="*/ 59521 w 133035"/>
                <a:gd name="connsiteY1" fmla="*/ 125532 h 133853"/>
                <a:gd name="connsiteX2" fmla="*/ 0 w 133035"/>
                <a:gd name="connsiteY2" fmla="*/ 71083 h 133853"/>
                <a:gd name="connsiteX3" fmla="*/ 75073 w 133035"/>
                <a:gd name="connsiteY3" fmla="*/ 0 h 133853"/>
                <a:gd name="connsiteX4" fmla="*/ 133035 w 133035"/>
                <a:gd name="connsiteY4" fmla="*/ 129709 h 13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035" h="133853">
                  <a:moveTo>
                    <a:pt x="133035" y="129709"/>
                  </a:moveTo>
                  <a:cubicBezTo>
                    <a:pt x="107282" y="136165"/>
                    <a:pt x="81693" y="135303"/>
                    <a:pt x="59521" y="125532"/>
                  </a:cubicBezTo>
                  <a:cubicBezTo>
                    <a:pt x="37349" y="115761"/>
                    <a:pt x="13979" y="111078"/>
                    <a:pt x="0" y="71083"/>
                  </a:cubicBezTo>
                  <a:cubicBezTo>
                    <a:pt x="9559" y="45040"/>
                    <a:pt x="34168" y="4986"/>
                    <a:pt x="75073" y="0"/>
                  </a:cubicBezTo>
                  <a:lnTo>
                    <a:pt x="133035" y="12970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alpha val="55000"/>
                  </a:srgbClr>
                </a:gs>
                <a:gs pos="81416">
                  <a:srgbClr val="C00000">
                    <a:alpha val="2000"/>
                  </a:srgbClr>
                </a:gs>
                <a:gs pos="54000">
                  <a:srgbClr val="C00000">
                    <a:alpha val="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  <p:cxnSp>
          <p:nvCxnSpPr>
            <p:cNvPr id="147" name="Straight Connector 146"/>
            <p:cNvCxnSpPr/>
            <p:nvPr/>
          </p:nvCxnSpPr>
          <p:spPr>
            <a:xfrm>
              <a:off x="8095737" y="5144721"/>
              <a:ext cx="618983" cy="23117"/>
            </a:xfrm>
            <a:prstGeom prst="line">
              <a:avLst/>
            </a:prstGeom>
            <a:ln w="28575">
              <a:solidFill>
                <a:srgbClr val="BFAF05"/>
              </a:solidFill>
              <a:headEnd type="oval" w="med" len="med"/>
              <a:tailEnd type="oval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/>
            <p:cNvSpPr txBox="1"/>
            <p:nvPr/>
          </p:nvSpPr>
          <p:spPr>
            <a:xfrm>
              <a:off x="8712865" y="449536"/>
              <a:ext cx="2970092" cy="788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8F8C94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metallization</a:t>
              </a:r>
              <a:endParaRPr lang="en-US" sz="1400" b="1" dirty="0">
                <a:solidFill>
                  <a:srgbClr val="8F8C9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6867367" y="449536"/>
              <a:ext cx="1356690" cy="867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>
                  <a:solidFill>
                    <a:srgbClr val="1829A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SiN</a:t>
              </a:r>
              <a:r>
                <a:rPr lang="en-US" sz="1600" b="1" baseline="-25000" dirty="0" err="1" smtClean="0">
                  <a:solidFill>
                    <a:srgbClr val="1829A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x</a:t>
              </a:r>
              <a:endParaRPr lang="en-US" sz="1600" b="1" baseline="-25000" dirty="0">
                <a:solidFill>
                  <a:srgbClr val="1829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1974815" y="3964007"/>
              <a:ext cx="4917774" cy="867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c-Si wafer (textured)</a:t>
              </a:r>
              <a:endParaRPr lang="en-US" sz="1600" b="1" dirty="0"/>
            </a:p>
          </p:txBody>
        </p:sp>
        <p:cxnSp>
          <p:nvCxnSpPr>
            <p:cNvPr id="152" name="Straight Connector 151"/>
            <p:cNvCxnSpPr>
              <a:endCxn id="149" idx="1"/>
            </p:cNvCxnSpPr>
            <p:nvPr/>
          </p:nvCxnSpPr>
          <p:spPr>
            <a:xfrm flipV="1">
              <a:off x="6595671" y="883413"/>
              <a:ext cx="271696" cy="406352"/>
            </a:xfrm>
            <a:prstGeom prst="line">
              <a:avLst/>
            </a:prstGeom>
            <a:ln w="28575">
              <a:solidFill>
                <a:srgbClr val="1829A6"/>
              </a:solidFill>
              <a:headEnd type="oval" w="med" len="med"/>
              <a:tailEnd type="oval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>
              <a:endCxn id="148" idx="1"/>
            </p:cNvCxnSpPr>
            <p:nvPr/>
          </p:nvCxnSpPr>
          <p:spPr>
            <a:xfrm flipV="1">
              <a:off x="8224057" y="843972"/>
              <a:ext cx="488807" cy="473319"/>
            </a:xfrm>
            <a:prstGeom prst="line">
              <a:avLst/>
            </a:prstGeom>
            <a:ln w="28575">
              <a:solidFill>
                <a:srgbClr val="8F8C94"/>
              </a:solidFill>
              <a:headEnd type="oval" w="med" len="med"/>
              <a:tailEnd type="oval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8095737" y="5397681"/>
              <a:ext cx="618983" cy="433880"/>
            </a:xfrm>
            <a:prstGeom prst="line">
              <a:avLst/>
            </a:prstGeom>
            <a:ln w="28575">
              <a:solidFill>
                <a:srgbClr val="238E26"/>
              </a:solidFill>
              <a:headEnd type="oval" w="med" len="med"/>
              <a:tailEnd type="oval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TextBox 155"/>
            <p:cNvSpPr txBox="1"/>
            <p:nvPr/>
          </p:nvSpPr>
          <p:spPr>
            <a:xfrm>
              <a:off x="9105235" y="2237115"/>
              <a:ext cx="1822999" cy="788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</a:t>
              </a:r>
              <a:r>
                <a:rPr lang="en-US" sz="1400" b="1" baseline="30000" dirty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+</a:t>
              </a:r>
              <a:r>
                <a:rPr lang="en-US" sz="1400" b="1" dirty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Si</a:t>
              </a:r>
              <a:endParaRPr lang="en-US" sz="14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57" name="Straight Connector 156"/>
            <p:cNvCxnSpPr>
              <a:endCxn id="156" idx="1"/>
            </p:cNvCxnSpPr>
            <p:nvPr/>
          </p:nvCxnSpPr>
          <p:spPr>
            <a:xfrm flipV="1">
              <a:off x="7869916" y="2631551"/>
              <a:ext cx="1235319" cy="1438687"/>
            </a:xfrm>
            <a:prstGeom prst="line">
              <a:avLst/>
            </a:prstGeom>
            <a:ln w="28575">
              <a:solidFill>
                <a:srgbClr val="C00000"/>
              </a:solidFill>
              <a:headEnd type="oval" w="med" len="med"/>
              <a:tailEnd type="oval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Passivating contacts based on ALD metal oxides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45739" y="2863616"/>
            <a:ext cx="3664530" cy="3381619"/>
          </a:xfrm>
        </p:spPr>
        <p:txBody>
          <a:bodyPr/>
          <a:lstStyle/>
          <a:p>
            <a:pPr algn="ctr"/>
            <a:r>
              <a:rPr lang="nl-NL" dirty="0" smtClean="0">
                <a:latin typeface="+mj-lt"/>
              </a:rPr>
              <a:t>TiO</a:t>
            </a:r>
            <a:r>
              <a:rPr lang="nl-NL" baseline="-25000" dirty="0" smtClean="0">
                <a:latin typeface="+mj-lt"/>
              </a:rPr>
              <a:t>2</a:t>
            </a:r>
            <a:r>
              <a:rPr lang="nl-NL" dirty="0" smtClean="0">
                <a:latin typeface="+mj-lt"/>
              </a:rPr>
              <a:t> as e-</a:t>
            </a:r>
            <a:r>
              <a:rPr lang="nl-NL" dirty="0" err="1" smtClean="0">
                <a:latin typeface="+mj-lt"/>
              </a:rPr>
              <a:t>selective</a:t>
            </a:r>
            <a:r>
              <a:rPr lang="nl-NL" dirty="0" smtClean="0">
                <a:latin typeface="+mj-lt"/>
              </a:rPr>
              <a:t> contact</a:t>
            </a:r>
          </a:p>
          <a:p>
            <a:pPr algn="ctr"/>
            <a:r>
              <a:rPr lang="nl-NL" dirty="0" smtClean="0">
                <a:latin typeface="+mj-lt"/>
              </a:rPr>
              <a:t> </a:t>
            </a:r>
            <a:r>
              <a:rPr lang="nl-NL" dirty="0" smtClean="0">
                <a:latin typeface="+mj-lt"/>
                <a:sym typeface="Wingdings" panose="05000000000000000000" pitchFamily="2" charset="2"/>
              </a:rPr>
              <a:t> </a:t>
            </a:r>
            <a:r>
              <a:rPr lang="nl-NL" b="1" dirty="0" smtClean="0">
                <a:solidFill>
                  <a:srgbClr val="00B050"/>
                </a:solidFill>
                <a:latin typeface="+mj-lt"/>
                <a:sym typeface="Wingdings" panose="05000000000000000000" pitchFamily="2" charset="2"/>
              </a:rPr>
              <a:t>22.1% efficiency</a:t>
            </a:r>
            <a:endParaRPr lang="en-US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>
                <a:latin typeface="+mj-lt"/>
              </a:rPr>
              <a:pPr/>
              <a:t>21</a:t>
            </a:fld>
            <a:endParaRPr lang="en-US" dirty="0">
              <a:latin typeface="+mj-lt"/>
            </a:endParaRPr>
          </a:p>
        </p:txBody>
      </p:sp>
      <p:sp>
        <p:nvSpPr>
          <p:cNvPr id="6" name="Rectangle 155"/>
          <p:cNvSpPr/>
          <p:nvPr/>
        </p:nvSpPr>
        <p:spPr>
          <a:xfrm>
            <a:off x="2995473" y="4855159"/>
            <a:ext cx="55397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US" sz="1100" dirty="0" smtClean="0">
                <a:latin typeface="+mj-lt"/>
              </a:rPr>
              <a:t>Yang</a:t>
            </a:r>
            <a:r>
              <a:rPr lang="en-US" sz="1100" dirty="0">
                <a:latin typeface="+mj-lt"/>
              </a:rPr>
              <a:t> </a:t>
            </a:r>
            <a:r>
              <a:rPr lang="en-US" sz="1100" i="1" dirty="0" smtClean="0">
                <a:latin typeface="+mj-lt"/>
              </a:rPr>
              <a:t>et al</a:t>
            </a:r>
            <a:r>
              <a:rPr lang="en-US" sz="1100" dirty="0" smtClean="0">
                <a:latin typeface="+mj-lt"/>
              </a:rPr>
              <a:t>., </a:t>
            </a:r>
            <a:r>
              <a:rPr lang="en-US" sz="1100" i="1" dirty="0" smtClean="0">
                <a:latin typeface="+mj-lt"/>
              </a:rPr>
              <a:t>Progress </a:t>
            </a:r>
            <a:r>
              <a:rPr lang="en-US" sz="1100" i="1" dirty="0">
                <a:latin typeface="+mj-lt"/>
              </a:rPr>
              <a:t>in Photovoltaics: Research and Applications</a:t>
            </a:r>
            <a:r>
              <a:rPr lang="en-US" sz="1100" dirty="0">
                <a:latin typeface="+mj-lt"/>
              </a:rPr>
              <a:t>, </a:t>
            </a:r>
            <a:r>
              <a:rPr lang="en-US" sz="1100" i="1" dirty="0">
                <a:latin typeface="+mj-lt"/>
              </a:rPr>
              <a:t>25</a:t>
            </a:r>
            <a:r>
              <a:rPr lang="en-US" sz="1100" dirty="0">
                <a:latin typeface="+mj-lt"/>
              </a:rPr>
              <a:t>(11), </a:t>
            </a:r>
            <a:r>
              <a:rPr lang="en-US" sz="1100" dirty="0" smtClean="0">
                <a:latin typeface="+mj-lt"/>
              </a:rPr>
              <a:t>896–904 (2017)</a:t>
            </a:r>
            <a:endParaRPr lang="en-US" sz="1100" dirty="0">
              <a:effectLst/>
              <a:latin typeface="+mj-lt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406249" y="3587771"/>
            <a:ext cx="2382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rgbClr val="00B050"/>
                </a:solidFill>
                <a:latin typeface="+mj-lt"/>
              </a:rPr>
              <a:t>Simple </a:t>
            </a:r>
            <a:r>
              <a:rPr lang="nl-NL" b="1" dirty="0" err="1" smtClean="0">
                <a:solidFill>
                  <a:srgbClr val="00B050"/>
                </a:solidFill>
                <a:latin typeface="+mj-lt"/>
              </a:rPr>
              <a:t>and</a:t>
            </a:r>
            <a:r>
              <a:rPr lang="nl-NL" b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nl-NL" b="1" dirty="0" err="1" smtClean="0">
                <a:solidFill>
                  <a:srgbClr val="00B050"/>
                </a:solidFill>
                <a:latin typeface="+mj-lt"/>
              </a:rPr>
              <a:t>cheap</a:t>
            </a:r>
            <a:r>
              <a:rPr lang="nl-NL" b="1" dirty="0" smtClean="0">
                <a:solidFill>
                  <a:srgbClr val="00B050"/>
                </a:solidFill>
                <a:latin typeface="+mj-lt"/>
              </a:rPr>
              <a:t> ALD!</a:t>
            </a:r>
          </a:p>
          <a:p>
            <a:pPr algn="ctr"/>
            <a:r>
              <a:rPr lang="nl-NL" dirty="0" smtClean="0">
                <a:latin typeface="+mj-lt"/>
              </a:rPr>
              <a:t>TiCl</a:t>
            </a:r>
            <a:r>
              <a:rPr lang="nl-NL" baseline="-25000" dirty="0" smtClean="0">
                <a:latin typeface="+mj-lt"/>
              </a:rPr>
              <a:t>4</a:t>
            </a:r>
            <a:r>
              <a:rPr lang="nl-NL" dirty="0" smtClean="0">
                <a:latin typeface="+mj-lt"/>
              </a:rPr>
              <a:t>, H</a:t>
            </a:r>
            <a:r>
              <a:rPr lang="nl-NL" baseline="-25000" dirty="0" smtClean="0">
                <a:latin typeface="+mj-lt"/>
              </a:rPr>
              <a:t>2</a:t>
            </a:r>
            <a:r>
              <a:rPr lang="nl-NL" dirty="0" smtClean="0">
                <a:latin typeface="+mj-lt"/>
              </a:rPr>
              <a:t>O, 75 </a:t>
            </a:r>
            <a:r>
              <a:rPr lang="nl-NL" baseline="30000" dirty="0" err="1" smtClean="0">
                <a:latin typeface="+mj-lt"/>
              </a:rPr>
              <a:t>o</a:t>
            </a:r>
            <a:r>
              <a:rPr lang="nl-NL" dirty="0" err="1" smtClean="0">
                <a:latin typeface="+mj-lt"/>
              </a:rPr>
              <a:t>C</a:t>
            </a:r>
            <a:endParaRPr lang="en-US" dirty="0">
              <a:latin typeface="+mj-lt"/>
            </a:endParaRPr>
          </a:p>
        </p:txBody>
      </p:sp>
      <p:grpSp>
        <p:nvGrpSpPr>
          <p:cNvPr id="132" name="Groep 131"/>
          <p:cNvGrpSpPr/>
          <p:nvPr/>
        </p:nvGrpSpPr>
        <p:grpSpPr>
          <a:xfrm>
            <a:off x="5864923" y="1572544"/>
            <a:ext cx="2938105" cy="2981881"/>
            <a:chOff x="9288009" y="2631793"/>
            <a:chExt cx="4423248" cy="4489152"/>
          </a:xfrm>
        </p:grpSpPr>
        <p:sp>
          <p:nvSpPr>
            <p:cNvPr id="100" name="Rectangle 114"/>
            <p:cNvSpPr/>
            <p:nvPr/>
          </p:nvSpPr>
          <p:spPr>
            <a:xfrm rot="10800000">
              <a:off x="9351574" y="4981504"/>
              <a:ext cx="2613686" cy="864096"/>
            </a:xfrm>
            <a:prstGeom prst="rect">
              <a:avLst/>
            </a:prstGeom>
            <a:gradFill flip="none" rotWithShape="1">
              <a:gsLst>
                <a:gs pos="0">
                  <a:srgbClr val="F79646">
                    <a:lumMod val="60000"/>
                    <a:lumOff val="40000"/>
                  </a:srgbClr>
                </a:gs>
                <a:gs pos="100000">
                  <a:sysClr val="window" lastClr="FFFFFF">
                    <a:alpha val="0"/>
                  </a:sysClr>
                </a:gs>
                <a:gs pos="62000">
                  <a:sysClr val="window" lastClr="FFFFFF">
                    <a:alpha val="42000"/>
                  </a:sys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1" name="Rectangle 115"/>
            <p:cNvSpPr/>
            <p:nvPr/>
          </p:nvSpPr>
          <p:spPr>
            <a:xfrm>
              <a:off x="9288009" y="2631793"/>
              <a:ext cx="2680429" cy="864096"/>
            </a:xfrm>
            <a:prstGeom prst="rect">
              <a:avLst/>
            </a:prstGeom>
            <a:gradFill flip="none" rotWithShape="1">
              <a:gsLst>
                <a:gs pos="0">
                  <a:srgbClr val="F79646">
                    <a:lumMod val="60000"/>
                    <a:lumOff val="40000"/>
                  </a:srgbClr>
                </a:gs>
                <a:gs pos="100000">
                  <a:sysClr val="window" lastClr="FFFFFF">
                    <a:alpha val="0"/>
                  </a:sysClr>
                </a:gs>
                <a:gs pos="62000">
                  <a:sysClr val="window" lastClr="FFFFFF">
                    <a:alpha val="42000"/>
                  </a:sys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2" name="Rectangle 116"/>
            <p:cNvSpPr/>
            <p:nvPr/>
          </p:nvSpPr>
          <p:spPr>
            <a:xfrm rot="10800000">
              <a:off x="11984171" y="6256849"/>
              <a:ext cx="833255" cy="864096"/>
            </a:xfrm>
            <a:prstGeom prst="rect">
              <a:avLst/>
            </a:prstGeom>
            <a:gradFill flip="none" rotWithShape="1">
              <a:gsLst>
                <a:gs pos="0">
                  <a:srgbClr val="9BBB59">
                    <a:lumMod val="75000"/>
                  </a:srgbClr>
                </a:gs>
                <a:gs pos="100000">
                  <a:sysClr val="window" lastClr="FFFFFF">
                    <a:alpha val="0"/>
                  </a:sysClr>
                </a:gs>
                <a:gs pos="62000">
                  <a:sysClr val="window" lastClr="FFFFFF">
                    <a:alpha val="42000"/>
                  </a:sys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17"/>
            <p:cNvSpPr/>
            <p:nvPr/>
          </p:nvSpPr>
          <p:spPr>
            <a:xfrm>
              <a:off x="11968438" y="2631793"/>
              <a:ext cx="854708" cy="864096"/>
            </a:xfrm>
            <a:prstGeom prst="rect">
              <a:avLst/>
            </a:prstGeom>
            <a:gradFill flip="none" rotWithShape="1">
              <a:gsLst>
                <a:gs pos="0">
                  <a:srgbClr val="9BBB59">
                    <a:lumMod val="75000"/>
                  </a:srgbClr>
                </a:gs>
                <a:gs pos="100000">
                  <a:sysClr val="window" lastClr="FFFFFF">
                    <a:alpha val="0"/>
                  </a:sysClr>
                </a:gs>
                <a:gs pos="62000">
                  <a:sysClr val="window" lastClr="FFFFFF">
                    <a:alpha val="42000"/>
                  </a:sys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endParaRPr>
            </a:p>
          </p:txBody>
        </p:sp>
        <p:cxnSp>
          <p:nvCxnSpPr>
            <p:cNvPr id="104" name="Straight Connector 118"/>
            <p:cNvCxnSpPr/>
            <p:nvPr/>
          </p:nvCxnSpPr>
          <p:spPr>
            <a:xfrm flipH="1">
              <a:off x="9302384" y="3495889"/>
              <a:ext cx="3515042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07" name="TextBox 121"/>
            <p:cNvSpPr txBox="1"/>
            <p:nvPr/>
          </p:nvSpPr>
          <p:spPr>
            <a:xfrm>
              <a:off x="9288009" y="3103513"/>
              <a:ext cx="1342269" cy="463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i="1" dirty="0">
                  <a:solidFill>
                    <a:prstClr val="black"/>
                  </a:solidFill>
                  <a:latin typeface="Arial" panose="020B0604020202020204" pitchFamily="34" charset="0"/>
                  <a:ea typeface="Roboto" pitchFamily="2" charset="0"/>
                  <a:cs typeface="Arial" panose="020B0604020202020204" pitchFamily="34" charset="0"/>
                </a:rPr>
                <a:t>n</a:t>
              </a:r>
              <a:r>
                <a:rPr lang="nl-NL" sz="1400" dirty="0">
                  <a:solidFill>
                    <a:prstClr val="black"/>
                  </a:solidFill>
                  <a:latin typeface="Arial" panose="020B0604020202020204" pitchFamily="34" charset="0"/>
                  <a:ea typeface="Roboto" pitchFamily="2" charset="0"/>
                  <a:cs typeface="Arial" panose="020B0604020202020204" pitchFamily="34" charset="0"/>
                </a:rPr>
                <a:t>-type Si</a:t>
              </a:r>
              <a:endParaRPr lang="en-GB" sz="1400" dirty="0">
                <a:solidFill>
                  <a:prstClr val="black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endParaRPr>
            </a:p>
          </p:txBody>
        </p:sp>
        <p:cxnSp>
          <p:nvCxnSpPr>
            <p:cNvPr id="108" name="Straight Connector 122"/>
            <p:cNvCxnSpPr/>
            <p:nvPr/>
          </p:nvCxnSpPr>
          <p:spPr>
            <a:xfrm flipH="1">
              <a:off x="9365073" y="4975392"/>
              <a:ext cx="2605033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09" name="Straight Connector 123"/>
            <p:cNvCxnSpPr/>
            <p:nvPr/>
          </p:nvCxnSpPr>
          <p:spPr>
            <a:xfrm>
              <a:off x="11971218" y="4975392"/>
              <a:ext cx="0" cy="1278567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10" name="Rectangle 124"/>
            <p:cNvSpPr/>
            <p:nvPr/>
          </p:nvSpPr>
          <p:spPr>
            <a:xfrm>
              <a:off x="12823137" y="3697855"/>
              <a:ext cx="537716" cy="2376264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75000"/>
                  </a:sysClr>
                </a:gs>
                <a:gs pos="100000">
                  <a:srgbClr val="4F81BD">
                    <a:tint val="23500"/>
                    <a:satMod val="160000"/>
                    <a:alpha val="0"/>
                  </a:srgb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11" name="TextBox 125"/>
            <p:cNvSpPr txBox="1"/>
            <p:nvPr/>
          </p:nvSpPr>
          <p:spPr>
            <a:xfrm>
              <a:off x="13115768" y="3323922"/>
              <a:ext cx="526579" cy="417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dirty="0">
                  <a:solidFill>
                    <a:prstClr val="black"/>
                  </a:solidFill>
                  <a:latin typeface="Arial" panose="020B0604020202020204" pitchFamily="34" charset="0"/>
                  <a:ea typeface="Roboto" pitchFamily="2" charset="0"/>
                  <a:cs typeface="Arial" panose="020B0604020202020204" pitchFamily="34" charset="0"/>
                </a:rPr>
                <a:t>E</a:t>
              </a:r>
              <a:r>
                <a:rPr lang="nl-NL" sz="1200" baseline="-25000" dirty="0">
                  <a:solidFill>
                    <a:prstClr val="black"/>
                  </a:solidFill>
                  <a:latin typeface="Arial" panose="020B0604020202020204" pitchFamily="34" charset="0"/>
                  <a:ea typeface="Roboto" pitchFamily="2" charset="0"/>
                  <a:cs typeface="Arial" panose="020B0604020202020204" pitchFamily="34" charset="0"/>
                </a:rPr>
                <a:t>F</a:t>
              </a:r>
              <a:endParaRPr lang="en-GB" sz="1200" baseline="-25000" dirty="0">
                <a:solidFill>
                  <a:prstClr val="black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12" name="TextBox 126"/>
            <p:cNvSpPr txBox="1"/>
            <p:nvPr/>
          </p:nvSpPr>
          <p:spPr>
            <a:xfrm>
              <a:off x="12774420" y="3743335"/>
              <a:ext cx="936837" cy="463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400" dirty="0">
                  <a:solidFill>
                    <a:prstClr val="black"/>
                  </a:solidFill>
                  <a:latin typeface="Arial" panose="020B0604020202020204" pitchFamily="34" charset="0"/>
                  <a:ea typeface="Roboto" pitchFamily="2" charset="0"/>
                  <a:cs typeface="Arial" panose="020B0604020202020204" pitchFamily="34" charset="0"/>
                </a:rPr>
                <a:t>metal</a:t>
              </a:r>
              <a:endParaRPr lang="en-GB" sz="1400" dirty="0">
                <a:solidFill>
                  <a:prstClr val="black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endParaRPr>
            </a:p>
          </p:txBody>
        </p:sp>
        <p:cxnSp>
          <p:nvCxnSpPr>
            <p:cNvPr id="113" name="Straight Connector 127"/>
            <p:cNvCxnSpPr/>
            <p:nvPr/>
          </p:nvCxnSpPr>
          <p:spPr>
            <a:xfrm>
              <a:off x="12805828" y="3697855"/>
              <a:ext cx="555025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ysDash"/>
            </a:ln>
            <a:effectLst/>
          </p:spPr>
        </p:cxnSp>
        <p:cxnSp>
          <p:nvCxnSpPr>
            <p:cNvPr id="115" name="Straight Connector 129"/>
            <p:cNvCxnSpPr/>
            <p:nvPr/>
          </p:nvCxnSpPr>
          <p:spPr>
            <a:xfrm flipV="1">
              <a:off x="11993431" y="6253959"/>
              <a:ext cx="830866" cy="1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16" name="TextBox 130"/>
            <p:cNvSpPr txBox="1"/>
            <p:nvPr/>
          </p:nvSpPr>
          <p:spPr>
            <a:xfrm>
              <a:off x="11502267" y="2996742"/>
              <a:ext cx="1752302" cy="509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 dirty="0" smtClean="0">
                  <a:solidFill>
                    <a:prstClr val="black"/>
                  </a:solidFill>
                  <a:latin typeface="Arial" panose="020B0604020202020204" pitchFamily="34" charset="0"/>
                  <a:ea typeface="Roboto" pitchFamily="2" charset="0"/>
                  <a:cs typeface="Arial" panose="020B0604020202020204" pitchFamily="34" charset="0"/>
                </a:rPr>
                <a:t>TiO</a:t>
              </a:r>
              <a:r>
                <a:rPr lang="nl-NL" sz="1600" baseline="-25000" dirty="0" smtClean="0">
                  <a:solidFill>
                    <a:prstClr val="black"/>
                  </a:solidFill>
                  <a:latin typeface="Arial" panose="020B0604020202020204" pitchFamily="34" charset="0"/>
                  <a:ea typeface="Roboto" pitchFamily="2" charset="0"/>
                  <a:cs typeface="Arial" panose="020B0604020202020204" pitchFamily="34" charset="0"/>
                </a:rPr>
                <a:t>2</a:t>
              </a:r>
              <a:endParaRPr lang="en-GB" sz="1600" baseline="-25000" dirty="0">
                <a:solidFill>
                  <a:prstClr val="black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endParaRPr>
            </a:p>
          </p:txBody>
        </p:sp>
        <p:cxnSp>
          <p:nvCxnSpPr>
            <p:cNvPr id="122" name="Straight Connector 136"/>
            <p:cNvCxnSpPr/>
            <p:nvPr/>
          </p:nvCxnSpPr>
          <p:spPr>
            <a:xfrm>
              <a:off x="12810797" y="3495889"/>
              <a:ext cx="0" cy="276096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35" name="Oval 115"/>
          <p:cNvSpPr/>
          <p:nvPr/>
        </p:nvSpPr>
        <p:spPr>
          <a:xfrm>
            <a:off x="7470493" y="1990990"/>
            <a:ext cx="122332" cy="122332"/>
          </a:xfrm>
          <a:prstGeom prst="ellipse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rgbClr val="9BBB59">
                  <a:lumMod val="75000"/>
                </a:srgbClr>
              </a:gs>
              <a:gs pos="5000">
                <a:sysClr val="window" lastClr="FFFFFF">
                  <a:alpha val="73000"/>
                </a:sysClr>
              </a:gs>
            </a:gsLst>
            <a:path path="circle">
              <a:fillToRect l="50000" t="50000" r="50000" b="50000"/>
            </a:path>
            <a:tileRect/>
          </a:gradFill>
          <a:ln w="15875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21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2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136" name="Oval 118"/>
          <p:cNvSpPr/>
          <p:nvPr/>
        </p:nvSpPr>
        <p:spPr>
          <a:xfrm>
            <a:off x="7213393" y="3170528"/>
            <a:ext cx="122332" cy="122332"/>
          </a:xfrm>
          <a:prstGeom prst="ellipse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rgbClr val="C0504D"/>
              </a:gs>
              <a:gs pos="5000">
                <a:sysClr val="window" lastClr="FFFFFF">
                  <a:alpha val="73000"/>
                </a:sysClr>
              </a:gs>
            </a:gsLst>
            <a:path path="circle">
              <a:fillToRect l="50000" t="50000" r="50000" b="50000"/>
            </a:path>
            <a:tileRect/>
          </a:gradFill>
          <a:ln w="15875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21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2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137" name="Oval 115"/>
          <p:cNvSpPr/>
          <p:nvPr/>
        </p:nvSpPr>
        <p:spPr>
          <a:xfrm>
            <a:off x="7205252" y="1990990"/>
            <a:ext cx="122332" cy="122332"/>
          </a:xfrm>
          <a:prstGeom prst="ellipse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rgbClr val="9BBB59">
                  <a:lumMod val="75000"/>
                </a:srgbClr>
              </a:gs>
              <a:gs pos="5000">
                <a:sysClr val="window" lastClr="FFFFFF">
                  <a:alpha val="73000"/>
                </a:sysClr>
              </a:gs>
            </a:gsLst>
            <a:path path="circle">
              <a:fillToRect l="50000" t="50000" r="50000" b="50000"/>
            </a:path>
            <a:tileRect/>
          </a:gradFill>
          <a:ln w="15875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21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2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138" name="Oval 115"/>
          <p:cNvSpPr/>
          <p:nvPr/>
        </p:nvSpPr>
        <p:spPr>
          <a:xfrm>
            <a:off x="6800709" y="1998692"/>
            <a:ext cx="122332" cy="122332"/>
          </a:xfrm>
          <a:prstGeom prst="ellipse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rgbClr val="9BBB59">
                  <a:lumMod val="75000"/>
                </a:srgbClr>
              </a:gs>
              <a:gs pos="5000">
                <a:sysClr val="window" lastClr="FFFFFF">
                  <a:alpha val="73000"/>
                </a:sysClr>
              </a:gs>
            </a:gsLst>
            <a:path path="circle">
              <a:fillToRect l="50000" t="50000" r="50000" b="50000"/>
            </a:path>
            <a:tileRect/>
          </a:gradFill>
          <a:ln w="15875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21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2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139" name="Oval 118"/>
          <p:cNvSpPr/>
          <p:nvPr/>
        </p:nvSpPr>
        <p:spPr>
          <a:xfrm>
            <a:off x="6823460" y="3170528"/>
            <a:ext cx="122332" cy="122332"/>
          </a:xfrm>
          <a:prstGeom prst="ellipse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rgbClr val="C0504D"/>
              </a:gs>
              <a:gs pos="5000">
                <a:sysClr val="window" lastClr="FFFFFF">
                  <a:alpha val="73000"/>
                </a:sysClr>
              </a:gs>
            </a:gsLst>
            <a:path path="circle">
              <a:fillToRect l="50000" t="50000" r="50000" b="50000"/>
            </a:path>
            <a:tileRect/>
          </a:gradFill>
          <a:ln w="15875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21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2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140" name="Oval 118"/>
          <p:cNvSpPr/>
          <p:nvPr/>
        </p:nvSpPr>
        <p:spPr>
          <a:xfrm>
            <a:off x="6390433" y="3170528"/>
            <a:ext cx="122332" cy="122332"/>
          </a:xfrm>
          <a:prstGeom prst="ellipse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rgbClr val="C0504D"/>
              </a:gs>
              <a:gs pos="5000">
                <a:sysClr val="window" lastClr="FFFFFF">
                  <a:alpha val="73000"/>
                </a:sysClr>
              </a:gs>
            </a:gsLst>
            <a:path path="circle">
              <a:fillToRect l="50000" t="50000" r="50000" b="50000"/>
            </a:path>
            <a:tileRect/>
          </a:gradFill>
          <a:ln w="15875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21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2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141" name="Oval 115"/>
          <p:cNvSpPr/>
          <p:nvPr/>
        </p:nvSpPr>
        <p:spPr>
          <a:xfrm>
            <a:off x="8119576" y="1976297"/>
            <a:ext cx="122332" cy="122332"/>
          </a:xfrm>
          <a:prstGeom prst="ellipse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rgbClr val="9BBB59">
                  <a:lumMod val="75000"/>
                </a:srgbClr>
              </a:gs>
              <a:gs pos="5000">
                <a:sysClr val="window" lastClr="FFFFFF">
                  <a:alpha val="73000"/>
                </a:sysClr>
              </a:gs>
            </a:gsLst>
            <a:path path="circle">
              <a:fillToRect l="50000" t="50000" r="50000" b="50000"/>
            </a:path>
            <a:tileRect/>
          </a:gradFill>
          <a:ln w="15875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21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2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142" name="Oval 115"/>
          <p:cNvSpPr/>
          <p:nvPr/>
        </p:nvSpPr>
        <p:spPr>
          <a:xfrm>
            <a:off x="8285147" y="2104558"/>
            <a:ext cx="122332" cy="122332"/>
          </a:xfrm>
          <a:prstGeom prst="ellipse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rgbClr val="9BBB59">
                  <a:lumMod val="75000"/>
                </a:srgbClr>
              </a:gs>
              <a:gs pos="5000">
                <a:sysClr val="window" lastClr="FFFFFF">
                  <a:alpha val="73000"/>
                </a:sysClr>
              </a:gs>
            </a:gsLst>
            <a:path path="circle">
              <a:fillToRect l="50000" t="50000" r="50000" b="50000"/>
            </a:path>
            <a:tileRect/>
          </a:gradFill>
          <a:ln w="15875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21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2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cxnSp>
        <p:nvCxnSpPr>
          <p:cNvPr id="144" name="Rechte verbindingslijn met pijl 143"/>
          <p:cNvCxnSpPr/>
          <p:nvPr/>
        </p:nvCxnSpPr>
        <p:spPr>
          <a:xfrm>
            <a:off x="6990470" y="1872346"/>
            <a:ext cx="451099" cy="0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kstvak 144"/>
          <p:cNvSpPr txBox="1"/>
          <p:nvPr/>
        </p:nvSpPr>
        <p:spPr>
          <a:xfrm>
            <a:off x="3021385" y="3200671"/>
            <a:ext cx="2397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err="1" smtClean="0">
                <a:latin typeface="+mj-lt"/>
              </a:rPr>
              <a:t>Only</a:t>
            </a:r>
            <a:r>
              <a:rPr lang="nl-NL" b="1" dirty="0" smtClean="0">
                <a:latin typeface="+mj-lt"/>
              </a:rPr>
              <a:t> 3 nm </a:t>
            </a:r>
            <a:r>
              <a:rPr lang="nl-NL" b="1" dirty="0" err="1" smtClean="0">
                <a:latin typeface="+mj-lt"/>
              </a:rPr>
              <a:t>needed</a:t>
            </a:r>
            <a:endParaRPr lang="nl-NL" b="1" dirty="0" smtClean="0">
              <a:latin typeface="+mj-lt"/>
            </a:endParaRPr>
          </a:p>
          <a:p>
            <a:pPr algn="ctr"/>
            <a:r>
              <a:rPr lang="nl-NL" b="1" dirty="0" smtClean="0">
                <a:latin typeface="+mj-lt"/>
              </a:rPr>
              <a:t>ALD: </a:t>
            </a:r>
            <a:r>
              <a:rPr lang="nl-NL" b="1" dirty="0" err="1" smtClean="0">
                <a:latin typeface="+mj-lt"/>
              </a:rPr>
              <a:t>Thickness</a:t>
            </a:r>
            <a:r>
              <a:rPr lang="nl-NL" b="1" dirty="0" smtClean="0">
                <a:latin typeface="+mj-lt"/>
              </a:rPr>
              <a:t> control,</a:t>
            </a:r>
          </a:p>
          <a:p>
            <a:pPr algn="ctr"/>
            <a:r>
              <a:rPr lang="nl-NL" b="1" dirty="0" smtClean="0">
                <a:latin typeface="+mj-lt"/>
              </a:rPr>
              <a:t>6” </a:t>
            </a:r>
            <a:r>
              <a:rPr lang="nl-NL" b="1" dirty="0" err="1" smtClean="0">
                <a:latin typeface="+mj-lt"/>
              </a:rPr>
              <a:t>uniformity</a:t>
            </a:r>
            <a:endParaRPr lang="nl-NL" b="1" dirty="0" smtClean="0">
              <a:latin typeface="+mj-lt"/>
            </a:endParaRPr>
          </a:p>
        </p:txBody>
      </p:sp>
      <p:sp>
        <p:nvSpPr>
          <p:cNvPr id="146" name="Tekstvak 145"/>
          <p:cNvSpPr txBox="1"/>
          <p:nvPr/>
        </p:nvSpPr>
        <p:spPr>
          <a:xfrm>
            <a:off x="5279257" y="4185094"/>
            <a:ext cx="374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latin typeface="+mj-lt"/>
              </a:rPr>
              <a:t>Works </a:t>
            </a:r>
            <a:r>
              <a:rPr lang="nl-NL" b="1" dirty="0" err="1" smtClean="0">
                <a:latin typeface="+mj-lt"/>
              </a:rPr>
              <a:t>by</a:t>
            </a:r>
            <a:r>
              <a:rPr lang="nl-NL" b="1" dirty="0" smtClean="0">
                <a:latin typeface="+mj-lt"/>
              </a:rPr>
              <a:t> </a:t>
            </a:r>
            <a:r>
              <a:rPr lang="nl-NL" b="1" dirty="0" err="1" smtClean="0">
                <a:latin typeface="+mj-lt"/>
              </a:rPr>
              <a:t>conduction</a:t>
            </a:r>
            <a:r>
              <a:rPr lang="nl-NL" b="1" dirty="0" smtClean="0">
                <a:latin typeface="+mj-lt"/>
              </a:rPr>
              <a:t> band </a:t>
            </a:r>
            <a:r>
              <a:rPr lang="nl-NL" b="1" dirty="0" err="1" smtClean="0">
                <a:latin typeface="+mj-lt"/>
              </a:rPr>
              <a:t>alignment</a:t>
            </a:r>
            <a:endParaRPr lang="nl-NL" b="1" dirty="0" smtClean="0">
              <a:latin typeface="+mj-lt"/>
            </a:endParaRP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3"/>
          <a:srcRect b="18593"/>
          <a:stretch/>
        </p:blipFill>
        <p:spPr>
          <a:xfrm>
            <a:off x="3265588" y="1822310"/>
            <a:ext cx="1906904" cy="1348218"/>
          </a:xfrm>
          <a:prstGeom prst="rect">
            <a:avLst/>
          </a:prstGeom>
        </p:spPr>
      </p:pic>
      <p:sp>
        <p:nvSpPr>
          <p:cNvPr id="105" name="TextBox 104"/>
          <p:cNvSpPr txBox="1"/>
          <p:nvPr/>
        </p:nvSpPr>
        <p:spPr>
          <a:xfrm>
            <a:off x="3237977" y="1930291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-Si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3237977" y="2250649"/>
            <a:ext cx="56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SiO</a:t>
            </a:r>
            <a:r>
              <a:rPr lang="en-US" baseline="-25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  <a:endParaRPr lang="en-US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3237977" y="2479427"/>
            <a:ext cx="568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TiO</a:t>
            </a:r>
            <a:r>
              <a:rPr lang="en-US" baseline="-250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  <a:endParaRPr lang="en-US" baseline="-2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282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5" grpId="0"/>
      <p:bldP spid="1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73143" y="671309"/>
            <a:ext cx="4859941" cy="2332771"/>
            <a:chOff x="0" y="438522"/>
            <a:chExt cx="12192000" cy="585215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8522"/>
              <a:ext cx="12192000" cy="5852159"/>
            </a:xfrm>
            <a:prstGeom prst="rect">
              <a:avLst/>
            </a:prstGeom>
          </p:spPr>
        </p:pic>
        <p:sp>
          <p:nvSpPr>
            <p:cNvPr id="47" name="Rectangle 5"/>
            <p:cNvSpPr/>
            <p:nvPr/>
          </p:nvSpPr>
          <p:spPr>
            <a:xfrm rot="224204">
              <a:off x="713862" y="3804424"/>
              <a:ext cx="7568128" cy="424407"/>
            </a:xfrm>
            <a:custGeom>
              <a:avLst/>
              <a:gdLst>
                <a:gd name="connsiteX0" fmla="*/ 0 w 7543745"/>
                <a:gd name="connsiteY0" fmla="*/ 0 h 403781"/>
                <a:gd name="connsiteX1" fmla="*/ 7543745 w 7543745"/>
                <a:gd name="connsiteY1" fmla="*/ 0 h 403781"/>
                <a:gd name="connsiteX2" fmla="*/ 7543745 w 7543745"/>
                <a:gd name="connsiteY2" fmla="*/ 403781 h 403781"/>
                <a:gd name="connsiteX3" fmla="*/ 0 w 7543745"/>
                <a:gd name="connsiteY3" fmla="*/ 403781 h 403781"/>
                <a:gd name="connsiteX4" fmla="*/ 0 w 7543745"/>
                <a:gd name="connsiteY4" fmla="*/ 0 h 403781"/>
                <a:gd name="connsiteX0" fmla="*/ 0 w 7568128"/>
                <a:gd name="connsiteY0" fmla="*/ 0 h 411734"/>
                <a:gd name="connsiteX1" fmla="*/ 7543745 w 7568128"/>
                <a:gd name="connsiteY1" fmla="*/ 0 h 411734"/>
                <a:gd name="connsiteX2" fmla="*/ 7568128 w 7568128"/>
                <a:gd name="connsiteY2" fmla="*/ 411734 h 411734"/>
                <a:gd name="connsiteX3" fmla="*/ 0 w 7568128"/>
                <a:gd name="connsiteY3" fmla="*/ 403781 h 411734"/>
                <a:gd name="connsiteX4" fmla="*/ 0 w 7568128"/>
                <a:gd name="connsiteY4" fmla="*/ 0 h 411734"/>
                <a:gd name="connsiteX0" fmla="*/ 0 w 7568128"/>
                <a:gd name="connsiteY0" fmla="*/ 0 h 411734"/>
                <a:gd name="connsiteX1" fmla="*/ 7543745 w 7568128"/>
                <a:gd name="connsiteY1" fmla="*/ 0 h 411734"/>
                <a:gd name="connsiteX2" fmla="*/ 7568128 w 7568128"/>
                <a:gd name="connsiteY2" fmla="*/ 411734 h 411734"/>
                <a:gd name="connsiteX3" fmla="*/ 67154 w 7568128"/>
                <a:gd name="connsiteY3" fmla="*/ 408940 h 411734"/>
                <a:gd name="connsiteX4" fmla="*/ 0 w 7568128"/>
                <a:gd name="connsiteY4" fmla="*/ 0 h 411734"/>
                <a:gd name="connsiteX0" fmla="*/ 0 w 7568128"/>
                <a:gd name="connsiteY0" fmla="*/ 12673 h 424407"/>
                <a:gd name="connsiteX1" fmla="*/ 7542917 w 7568128"/>
                <a:gd name="connsiteY1" fmla="*/ 0 h 424407"/>
                <a:gd name="connsiteX2" fmla="*/ 7568128 w 7568128"/>
                <a:gd name="connsiteY2" fmla="*/ 424407 h 424407"/>
                <a:gd name="connsiteX3" fmla="*/ 67154 w 7568128"/>
                <a:gd name="connsiteY3" fmla="*/ 421613 h 424407"/>
                <a:gd name="connsiteX4" fmla="*/ 0 w 7568128"/>
                <a:gd name="connsiteY4" fmla="*/ 12673 h 42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68128" h="424407">
                  <a:moveTo>
                    <a:pt x="0" y="12673"/>
                  </a:moveTo>
                  <a:lnTo>
                    <a:pt x="7542917" y="0"/>
                  </a:lnTo>
                  <a:lnTo>
                    <a:pt x="7568128" y="424407"/>
                  </a:lnTo>
                  <a:lnTo>
                    <a:pt x="67154" y="421613"/>
                  </a:lnTo>
                  <a:lnTo>
                    <a:pt x="0" y="12673"/>
                  </a:lnTo>
                  <a:close/>
                </a:path>
              </a:pathLst>
            </a:custGeom>
            <a:gradFill>
              <a:gsLst>
                <a:gs pos="78000">
                  <a:srgbClr val="6D6D6D">
                    <a:alpha val="0"/>
                  </a:srgbClr>
                </a:gs>
                <a:gs pos="0">
                  <a:srgbClr val="C00000">
                    <a:alpha val="5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  <p:sp>
          <p:nvSpPr>
            <p:cNvPr id="48" name="Chord 50"/>
            <p:cNvSpPr/>
            <p:nvPr/>
          </p:nvSpPr>
          <p:spPr>
            <a:xfrm rot="17352686">
              <a:off x="6254673" y="3742801"/>
              <a:ext cx="701336" cy="881871"/>
            </a:xfrm>
            <a:custGeom>
              <a:avLst/>
              <a:gdLst>
                <a:gd name="connsiteX0" fmla="*/ 143752 w 210877"/>
                <a:gd name="connsiteY0" fmla="*/ 130895 h 135527"/>
                <a:gd name="connsiteX1" fmla="*/ 63921 w 210877"/>
                <a:gd name="connsiteY1" fmla="*/ 130053 h 135527"/>
                <a:gd name="connsiteX2" fmla="*/ 2816 w 210877"/>
                <a:gd name="connsiteY2" fmla="*/ 52205 h 135527"/>
                <a:gd name="connsiteX3" fmla="*/ 85790 w 210877"/>
                <a:gd name="connsiteY3" fmla="*/ 1186 h 135527"/>
                <a:gd name="connsiteX4" fmla="*/ 143752 w 210877"/>
                <a:gd name="connsiteY4" fmla="*/ 130895 h 135527"/>
                <a:gd name="connsiteX0" fmla="*/ 140209 w 140209"/>
                <a:gd name="connsiteY0" fmla="*/ 129709 h 135380"/>
                <a:gd name="connsiteX1" fmla="*/ 60378 w 140209"/>
                <a:gd name="connsiteY1" fmla="*/ 128867 h 135380"/>
                <a:gd name="connsiteX2" fmla="*/ 1852 w 140209"/>
                <a:gd name="connsiteY2" fmla="*/ 71200 h 135380"/>
                <a:gd name="connsiteX3" fmla="*/ 82247 w 140209"/>
                <a:gd name="connsiteY3" fmla="*/ 0 h 135380"/>
                <a:gd name="connsiteX4" fmla="*/ 140209 w 140209"/>
                <a:gd name="connsiteY4" fmla="*/ 129709 h 135380"/>
                <a:gd name="connsiteX0" fmla="*/ 138357 w 138357"/>
                <a:gd name="connsiteY0" fmla="*/ 129709 h 135380"/>
                <a:gd name="connsiteX1" fmla="*/ 58526 w 138357"/>
                <a:gd name="connsiteY1" fmla="*/ 128867 h 135380"/>
                <a:gd name="connsiteX2" fmla="*/ 0 w 138357"/>
                <a:gd name="connsiteY2" fmla="*/ 71200 h 135380"/>
                <a:gd name="connsiteX3" fmla="*/ 80395 w 138357"/>
                <a:gd name="connsiteY3" fmla="*/ 0 h 135380"/>
                <a:gd name="connsiteX4" fmla="*/ 138357 w 138357"/>
                <a:gd name="connsiteY4" fmla="*/ 129709 h 135380"/>
                <a:gd name="connsiteX0" fmla="*/ 138357 w 138357"/>
                <a:gd name="connsiteY0" fmla="*/ 129709 h 133846"/>
                <a:gd name="connsiteX1" fmla="*/ 64843 w 138357"/>
                <a:gd name="connsiteY1" fmla="*/ 125532 h 133846"/>
                <a:gd name="connsiteX2" fmla="*/ 0 w 138357"/>
                <a:gd name="connsiteY2" fmla="*/ 71200 h 133846"/>
                <a:gd name="connsiteX3" fmla="*/ 80395 w 138357"/>
                <a:gd name="connsiteY3" fmla="*/ 0 h 133846"/>
                <a:gd name="connsiteX4" fmla="*/ 138357 w 138357"/>
                <a:gd name="connsiteY4" fmla="*/ 129709 h 133846"/>
                <a:gd name="connsiteX0" fmla="*/ 133035 w 133035"/>
                <a:gd name="connsiteY0" fmla="*/ 129709 h 133853"/>
                <a:gd name="connsiteX1" fmla="*/ 59521 w 133035"/>
                <a:gd name="connsiteY1" fmla="*/ 125532 h 133853"/>
                <a:gd name="connsiteX2" fmla="*/ 0 w 133035"/>
                <a:gd name="connsiteY2" fmla="*/ 71083 h 133853"/>
                <a:gd name="connsiteX3" fmla="*/ 75073 w 133035"/>
                <a:gd name="connsiteY3" fmla="*/ 0 h 133853"/>
                <a:gd name="connsiteX4" fmla="*/ 133035 w 133035"/>
                <a:gd name="connsiteY4" fmla="*/ 129709 h 13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035" h="133853">
                  <a:moveTo>
                    <a:pt x="133035" y="129709"/>
                  </a:moveTo>
                  <a:cubicBezTo>
                    <a:pt x="107282" y="136165"/>
                    <a:pt x="81693" y="135303"/>
                    <a:pt x="59521" y="125532"/>
                  </a:cubicBezTo>
                  <a:cubicBezTo>
                    <a:pt x="37349" y="115761"/>
                    <a:pt x="13979" y="111078"/>
                    <a:pt x="0" y="71083"/>
                  </a:cubicBezTo>
                  <a:cubicBezTo>
                    <a:pt x="9559" y="45040"/>
                    <a:pt x="34168" y="4986"/>
                    <a:pt x="75073" y="0"/>
                  </a:cubicBezTo>
                  <a:lnTo>
                    <a:pt x="133035" y="12970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alpha val="55000"/>
                  </a:srgbClr>
                </a:gs>
                <a:gs pos="81416">
                  <a:srgbClr val="C00000">
                    <a:alpha val="2000"/>
                  </a:srgbClr>
                </a:gs>
                <a:gs pos="54000">
                  <a:srgbClr val="C00000">
                    <a:alpha val="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  <p:sp>
          <p:nvSpPr>
            <p:cNvPr id="49" name="Chord 50"/>
            <p:cNvSpPr/>
            <p:nvPr/>
          </p:nvSpPr>
          <p:spPr>
            <a:xfrm rot="17352686">
              <a:off x="1701724" y="3421229"/>
              <a:ext cx="701336" cy="881871"/>
            </a:xfrm>
            <a:custGeom>
              <a:avLst/>
              <a:gdLst>
                <a:gd name="connsiteX0" fmla="*/ 143752 w 210877"/>
                <a:gd name="connsiteY0" fmla="*/ 130895 h 135527"/>
                <a:gd name="connsiteX1" fmla="*/ 63921 w 210877"/>
                <a:gd name="connsiteY1" fmla="*/ 130053 h 135527"/>
                <a:gd name="connsiteX2" fmla="*/ 2816 w 210877"/>
                <a:gd name="connsiteY2" fmla="*/ 52205 h 135527"/>
                <a:gd name="connsiteX3" fmla="*/ 85790 w 210877"/>
                <a:gd name="connsiteY3" fmla="*/ 1186 h 135527"/>
                <a:gd name="connsiteX4" fmla="*/ 143752 w 210877"/>
                <a:gd name="connsiteY4" fmla="*/ 130895 h 135527"/>
                <a:gd name="connsiteX0" fmla="*/ 140209 w 140209"/>
                <a:gd name="connsiteY0" fmla="*/ 129709 h 135380"/>
                <a:gd name="connsiteX1" fmla="*/ 60378 w 140209"/>
                <a:gd name="connsiteY1" fmla="*/ 128867 h 135380"/>
                <a:gd name="connsiteX2" fmla="*/ 1852 w 140209"/>
                <a:gd name="connsiteY2" fmla="*/ 71200 h 135380"/>
                <a:gd name="connsiteX3" fmla="*/ 82247 w 140209"/>
                <a:gd name="connsiteY3" fmla="*/ 0 h 135380"/>
                <a:gd name="connsiteX4" fmla="*/ 140209 w 140209"/>
                <a:gd name="connsiteY4" fmla="*/ 129709 h 135380"/>
                <a:gd name="connsiteX0" fmla="*/ 138357 w 138357"/>
                <a:gd name="connsiteY0" fmla="*/ 129709 h 135380"/>
                <a:gd name="connsiteX1" fmla="*/ 58526 w 138357"/>
                <a:gd name="connsiteY1" fmla="*/ 128867 h 135380"/>
                <a:gd name="connsiteX2" fmla="*/ 0 w 138357"/>
                <a:gd name="connsiteY2" fmla="*/ 71200 h 135380"/>
                <a:gd name="connsiteX3" fmla="*/ 80395 w 138357"/>
                <a:gd name="connsiteY3" fmla="*/ 0 h 135380"/>
                <a:gd name="connsiteX4" fmla="*/ 138357 w 138357"/>
                <a:gd name="connsiteY4" fmla="*/ 129709 h 135380"/>
                <a:gd name="connsiteX0" fmla="*/ 138357 w 138357"/>
                <a:gd name="connsiteY0" fmla="*/ 129709 h 133846"/>
                <a:gd name="connsiteX1" fmla="*/ 64843 w 138357"/>
                <a:gd name="connsiteY1" fmla="*/ 125532 h 133846"/>
                <a:gd name="connsiteX2" fmla="*/ 0 w 138357"/>
                <a:gd name="connsiteY2" fmla="*/ 71200 h 133846"/>
                <a:gd name="connsiteX3" fmla="*/ 80395 w 138357"/>
                <a:gd name="connsiteY3" fmla="*/ 0 h 133846"/>
                <a:gd name="connsiteX4" fmla="*/ 138357 w 138357"/>
                <a:gd name="connsiteY4" fmla="*/ 129709 h 133846"/>
                <a:gd name="connsiteX0" fmla="*/ 133035 w 133035"/>
                <a:gd name="connsiteY0" fmla="*/ 129709 h 133853"/>
                <a:gd name="connsiteX1" fmla="*/ 59521 w 133035"/>
                <a:gd name="connsiteY1" fmla="*/ 125532 h 133853"/>
                <a:gd name="connsiteX2" fmla="*/ 0 w 133035"/>
                <a:gd name="connsiteY2" fmla="*/ 71083 h 133853"/>
                <a:gd name="connsiteX3" fmla="*/ 75073 w 133035"/>
                <a:gd name="connsiteY3" fmla="*/ 0 h 133853"/>
                <a:gd name="connsiteX4" fmla="*/ 133035 w 133035"/>
                <a:gd name="connsiteY4" fmla="*/ 129709 h 13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035" h="133853">
                  <a:moveTo>
                    <a:pt x="133035" y="129709"/>
                  </a:moveTo>
                  <a:cubicBezTo>
                    <a:pt x="107282" y="136165"/>
                    <a:pt x="81693" y="135303"/>
                    <a:pt x="59521" y="125532"/>
                  </a:cubicBezTo>
                  <a:cubicBezTo>
                    <a:pt x="37349" y="115761"/>
                    <a:pt x="13979" y="111078"/>
                    <a:pt x="0" y="71083"/>
                  </a:cubicBezTo>
                  <a:cubicBezTo>
                    <a:pt x="9559" y="45040"/>
                    <a:pt x="34168" y="4986"/>
                    <a:pt x="75073" y="0"/>
                  </a:cubicBezTo>
                  <a:lnTo>
                    <a:pt x="133035" y="12970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alpha val="55000"/>
                  </a:srgbClr>
                </a:gs>
                <a:gs pos="81416">
                  <a:srgbClr val="C00000">
                    <a:alpha val="2000"/>
                  </a:srgbClr>
                </a:gs>
                <a:gs pos="54000">
                  <a:srgbClr val="C00000">
                    <a:alpha val="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  <p:cxnSp>
          <p:nvCxnSpPr>
            <p:cNvPr id="50" name="Straight Connector 49"/>
            <p:cNvCxnSpPr/>
            <p:nvPr/>
          </p:nvCxnSpPr>
          <p:spPr>
            <a:xfrm flipV="1">
              <a:off x="8095737" y="5077886"/>
              <a:ext cx="771005" cy="131121"/>
            </a:xfrm>
            <a:prstGeom prst="line">
              <a:avLst/>
            </a:prstGeom>
            <a:ln w="28575">
              <a:solidFill>
                <a:srgbClr val="BFAF05"/>
              </a:solidFill>
              <a:headEnd type="oval" w="med" len="med"/>
              <a:tailEnd type="oval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8434192" y="614255"/>
              <a:ext cx="2906999" cy="77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8F8C94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metallization</a:t>
              </a:r>
              <a:endParaRPr lang="en-US" sz="1200" b="1" dirty="0">
                <a:solidFill>
                  <a:srgbClr val="8F8C9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219870" y="2321961"/>
              <a:ext cx="2683085" cy="849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25C2BD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Al</a:t>
              </a:r>
              <a:r>
                <a:rPr lang="en-US" sz="1600" b="1" baseline="-25000" dirty="0" smtClean="0">
                  <a:solidFill>
                    <a:srgbClr val="25C2BD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  <a:r>
                <a:rPr lang="en-US" sz="1600" b="1" dirty="0" smtClean="0">
                  <a:solidFill>
                    <a:srgbClr val="25C2BD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O</a:t>
              </a:r>
              <a:r>
                <a:rPr lang="en-US" sz="1600" b="1" baseline="-25000" dirty="0" smtClean="0">
                  <a:solidFill>
                    <a:srgbClr val="25C2BD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  <a:r>
                <a:rPr lang="en-US" sz="16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/</a:t>
              </a:r>
              <a:r>
                <a:rPr lang="en-US" sz="1600" b="1" dirty="0" smtClean="0">
                  <a:solidFill>
                    <a:srgbClr val="1829A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SiN</a:t>
              </a:r>
              <a:r>
                <a:rPr lang="en-US" sz="1600" b="1" baseline="-25000" dirty="0" smtClean="0">
                  <a:solidFill>
                    <a:srgbClr val="1829A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x</a:t>
              </a:r>
              <a:endParaRPr lang="en-US" sz="1600" b="1" baseline="-25000" dirty="0">
                <a:solidFill>
                  <a:srgbClr val="1829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763245" y="4126795"/>
              <a:ext cx="3720607" cy="694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c-Si wafer (textured)</a:t>
              </a:r>
              <a:endParaRPr lang="en-US" sz="1200" b="1" dirty="0"/>
            </a:p>
          </p:txBody>
        </p:sp>
        <p:cxnSp>
          <p:nvCxnSpPr>
            <p:cNvPr id="55" name="Straight Connector 54"/>
            <p:cNvCxnSpPr/>
            <p:nvPr/>
          </p:nvCxnSpPr>
          <p:spPr>
            <a:xfrm flipV="1">
              <a:off x="8288854" y="2797229"/>
              <a:ext cx="902051" cy="1166317"/>
            </a:xfrm>
            <a:prstGeom prst="line">
              <a:avLst/>
            </a:prstGeom>
            <a:ln w="28575">
              <a:solidFill>
                <a:srgbClr val="1829A6"/>
              </a:solidFill>
              <a:headEnd type="oval" w="med" len="med"/>
              <a:tailEnd type="oval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8218955" y="1139204"/>
              <a:ext cx="292027" cy="128027"/>
            </a:xfrm>
            <a:prstGeom prst="line">
              <a:avLst/>
            </a:prstGeom>
            <a:ln w="28575">
              <a:solidFill>
                <a:srgbClr val="8F8C94"/>
              </a:solidFill>
              <a:headEnd type="oval" w="med" len="med"/>
              <a:tailEnd type="oval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8095737" y="5397681"/>
              <a:ext cx="788150" cy="367731"/>
            </a:xfrm>
            <a:prstGeom prst="line">
              <a:avLst/>
            </a:prstGeom>
            <a:ln w="28575">
              <a:solidFill>
                <a:srgbClr val="238E26"/>
              </a:solidFill>
              <a:headEnd type="oval" w="med" len="med"/>
              <a:tailEnd type="oval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Poly-Si passivating contacts</a:t>
            </a:r>
            <a:endParaRPr lang="en-US" dirty="0"/>
          </a:p>
        </p:txBody>
      </p:sp>
      <p:pic>
        <p:nvPicPr>
          <p:cNvPr id="13" name="Picture 2" descr="Trina Solar has launched a new high-performance module series using large-area n-Type monocrystalline TOPCon (Tunnel Oxide Passivated Contact) cell technology in both half-cut 144 (72-cell) and 120 half-cut (60-cell) configurations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30"/>
          <a:stretch/>
        </p:blipFill>
        <p:spPr bwMode="auto">
          <a:xfrm>
            <a:off x="5610254" y="2737142"/>
            <a:ext cx="1785686" cy="174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"/>
          <p:cNvSpPr/>
          <p:nvPr/>
        </p:nvSpPr>
        <p:spPr>
          <a:xfrm>
            <a:off x="2926970" y="4586071"/>
            <a:ext cx="58554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aseline="30000" dirty="0" smtClean="0">
                <a:solidFill>
                  <a:srgbClr val="333333"/>
                </a:solidFill>
                <a:latin typeface="Lora"/>
              </a:rPr>
              <a:t>1</a:t>
            </a:r>
            <a:r>
              <a:rPr lang="en-US" sz="1100" dirty="0" smtClean="0">
                <a:solidFill>
                  <a:srgbClr val="333333"/>
                </a:solidFill>
                <a:latin typeface="Lora"/>
              </a:rPr>
              <a:t>F. </a:t>
            </a:r>
            <a:r>
              <a:rPr lang="en-US" sz="1100" dirty="0" err="1" smtClean="0">
                <a:solidFill>
                  <a:srgbClr val="333333"/>
                </a:solidFill>
                <a:latin typeface="Lora"/>
              </a:rPr>
              <a:t>Feldmann</a:t>
            </a:r>
            <a:r>
              <a:rPr lang="en-US" sz="1100" dirty="0" smtClean="0">
                <a:solidFill>
                  <a:srgbClr val="333333"/>
                </a:solidFill>
                <a:latin typeface="Lora"/>
              </a:rPr>
              <a:t>, </a:t>
            </a:r>
            <a:r>
              <a:rPr lang="en-US" sz="1100" dirty="0">
                <a:hlinkClick r:id="rId4"/>
              </a:rPr>
              <a:t>https://www.atomiclimits.com/2018/07/23/looking-back-at-the-passivating-contact-workshop-in-eindhoven-passivating-contact-materials-based-on-silicon/</a:t>
            </a:r>
            <a:endParaRPr lang="en-US" sz="1100" dirty="0" smtClean="0">
              <a:solidFill>
                <a:srgbClr val="333333"/>
              </a:solidFill>
              <a:latin typeface="Lora"/>
            </a:endParaRPr>
          </a:p>
          <a:p>
            <a:r>
              <a:rPr lang="en-US" sz="1100" baseline="30000" dirty="0" smtClean="0">
                <a:hlinkClick r:id="rId5"/>
              </a:rPr>
              <a:t>2</a:t>
            </a:r>
            <a:r>
              <a:rPr lang="en-US" sz="1100" dirty="0" smtClean="0">
                <a:hlinkClick r:id="rId5"/>
              </a:rPr>
              <a:t>https</a:t>
            </a:r>
            <a:r>
              <a:rPr lang="en-US" sz="1100" dirty="0">
                <a:hlinkClick r:id="rId5"/>
              </a:rPr>
              <a:t>://</a:t>
            </a:r>
            <a:r>
              <a:rPr lang="en-US" sz="1100" dirty="0" smtClean="0">
                <a:hlinkClick r:id="rId5"/>
              </a:rPr>
              <a:t>www.pv-tech.org/products/trina-solar-launches-425wp-bifacial-i-topcon-module</a:t>
            </a:r>
            <a:endParaRPr lang="en-US" sz="1100" dirty="0"/>
          </a:p>
        </p:txBody>
      </p:sp>
      <p:sp>
        <p:nvSpPr>
          <p:cNvPr id="9" name="Tekstvak 8"/>
          <p:cNvSpPr txBox="1"/>
          <p:nvPr/>
        </p:nvSpPr>
        <p:spPr>
          <a:xfrm>
            <a:off x="7626384" y="3503988"/>
            <a:ext cx="1332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/>
              <a:t>2019</a:t>
            </a:r>
            <a:r>
              <a:rPr lang="nl-NL" dirty="0" smtClean="0"/>
              <a:t>:</a:t>
            </a:r>
          </a:p>
          <a:p>
            <a:pPr algn="ctr"/>
            <a:r>
              <a:rPr lang="nl-NL" dirty="0" err="1" smtClean="0"/>
              <a:t>Buy</a:t>
            </a:r>
            <a:r>
              <a:rPr lang="nl-NL" dirty="0" smtClean="0"/>
              <a:t> them!</a:t>
            </a:r>
            <a:r>
              <a:rPr lang="nl-NL" baseline="30000" dirty="0" smtClean="0"/>
              <a:t>2</a:t>
            </a:r>
            <a:r>
              <a:rPr lang="nl-NL" dirty="0" smtClean="0"/>
              <a:t> </a:t>
            </a:r>
          </a:p>
          <a:p>
            <a:pPr algn="ctr"/>
            <a:r>
              <a:rPr lang="nl-NL" dirty="0" err="1" smtClean="0"/>
              <a:t>cell</a:t>
            </a:r>
            <a:r>
              <a:rPr lang="nl-NL" dirty="0" smtClean="0"/>
              <a:t> &gt; 24%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415" y="23749"/>
            <a:ext cx="2978181" cy="2323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" name="Tekstvak 113"/>
          <p:cNvSpPr txBox="1"/>
          <p:nvPr/>
        </p:nvSpPr>
        <p:spPr>
          <a:xfrm>
            <a:off x="5882243" y="2313164"/>
            <a:ext cx="2652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600" b="1" dirty="0" smtClean="0"/>
              <a:t>2013: </a:t>
            </a:r>
            <a:r>
              <a:rPr lang="nl-NL" sz="1600" b="1" dirty="0" err="1" smtClean="0"/>
              <a:t>Rediscovered</a:t>
            </a:r>
            <a:r>
              <a:rPr lang="nl-NL" sz="1600" b="1" dirty="0" smtClean="0"/>
              <a:t> </a:t>
            </a:r>
            <a:r>
              <a:rPr lang="nl-NL" sz="1600" b="1" dirty="0" err="1" smtClean="0"/>
              <a:t>by</a:t>
            </a:r>
            <a:r>
              <a:rPr lang="nl-NL" sz="1600" b="1" dirty="0" smtClean="0"/>
              <a:t> F-ISE</a:t>
            </a:r>
            <a:r>
              <a:rPr lang="nl-NL" sz="1600" b="1" baseline="30000" dirty="0" smtClean="0"/>
              <a:t>1</a:t>
            </a:r>
            <a:endParaRPr lang="en-US" sz="1600" baseline="30000" dirty="0"/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09" y="2773248"/>
            <a:ext cx="2731999" cy="120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" name="Tekstvak 114"/>
          <p:cNvSpPr txBox="1"/>
          <p:nvPr/>
        </p:nvSpPr>
        <p:spPr>
          <a:xfrm>
            <a:off x="-31507" y="3995098"/>
            <a:ext cx="2792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 b="1" dirty="0" smtClean="0"/>
              <a:t>Concept </a:t>
            </a:r>
            <a:r>
              <a:rPr lang="nl-NL" sz="1400" b="1" dirty="0" err="1" smtClean="0"/>
              <a:t>borrowed</a:t>
            </a:r>
            <a:r>
              <a:rPr lang="nl-NL" sz="1400" b="1" dirty="0" smtClean="0"/>
              <a:t> </a:t>
            </a:r>
            <a:r>
              <a:rPr lang="nl-NL" sz="1400" b="1" dirty="0" err="1" smtClean="0"/>
              <a:t>from</a:t>
            </a:r>
            <a:r>
              <a:rPr lang="nl-NL" sz="1400" b="1" dirty="0" smtClean="0"/>
              <a:t> transistors</a:t>
            </a:r>
          </a:p>
          <a:p>
            <a:pPr algn="ctr"/>
            <a:r>
              <a:rPr lang="nl-NL" sz="1400" b="1" dirty="0" smtClean="0"/>
              <a:t>in </a:t>
            </a:r>
            <a:r>
              <a:rPr lang="nl-NL" sz="1400" b="1" dirty="0" err="1" smtClean="0"/>
              <a:t>the</a:t>
            </a:r>
            <a:r>
              <a:rPr lang="nl-NL" sz="1400" b="1" dirty="0" smtClean="0"/>
              <a:t> 80s! (SIPOS)</a:t>
            </a:r>
            <a:endParaRPr lang="en-US" sz="1400" b="1" dirty="0"/>
          </a:p>
        </p:txBody>
      </p:sp>
      <p:sp>
        <p:nvSpPr>
          <p:cNvPr id="153" name="TextBox 152"/>
          <p:cNvSpPr txBox="1"/>
          <p:nvPr/>
        </p:nvSpPr>
        <p:spPr>
          <a:xfrm>
            <a:off x="3344429" y="1184890"/>
            <a:ext cx="711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</a:t>
            </a:r>
            <a:r>
              <a:rPr lang="en-US" sz="1400" b="1" baseline="30000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+</a:t>
            </a:r>
            <a:r>
              <a:rPr lang="en-US" sz="14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</a:t>
            </a:r>
            <a:endParaRPr lang="en-US" sz="14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54" name="Straight Connector 153"/>
          <p:cNvCxnSpPr>
            <a:stCxn id="48" idx="0"/>
            <a:endCxn id="153" idx="1"/>
          </p:cNvCxnSpPr>
          <p:nvPr/>
        </p:nvCxnSpPr>
        <p:spPr>
          <a:xfrm flipV="1">
            <a:off x="2561555" y="1338779"/>
            <a:ext cx="782874" cy="747693"/>
          </a:xfrm>
          <a:prstGeom prst="line">
            <a:avLst/>
          </a:prstGeom>
          <a:ln w="28575">
            <a:solidFill>
              <a:srgbClr val="C00000"/>
            </a:solidFill>
            <a:headEnd type="oval" w="med" len="med"/>
            <a:tailEnd type="oval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3313930" y="1774591"/>
            <a:ext cx="2007370" cy="1754254"/>
            <a:chOff x="3326630" y="1812691"/>
            <a:chExt cx="2007370" cy="1754254"/>
          </a:xfrm>
        </p:grpSpPr>
        <p:pic>
          <p:nvPicPr>
            <p:cNvPr id="155" name="Picture 15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71" t="31700" r="20551" b="-51"/>
            <a:stretch/>
          </p:blipFill>
          <p:spPr>
            <a:xfrm rot="10800000">
              <a:off x="3326630" y="1812691"/>
              <a:ext cx="2007369" cy="175425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6" name="Rectangle 155"/>
            <p:cNvSpPr/>
            <p:nvPr/>
          </p:nvSpPr>
          <p:spPr>
            <a:xfrm>
              <a:off x="3326632" y="1812691"/>
              <a:ext cx="2007368" cy="1754254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1000">
                  <a:srgbClr val="00B050">
                    <a:alpha val="41000"/>
                  </a:srgbClr>
                </a:gs>
                <a:gs pos="44000">
                  <a:srgbClr val="00B050">
                    <a:alpha val="41000"/>
                  </a:srgbClr>
                </a:gs>
                <a:gs pos="35000">
                  <a:schemeClr val="bg1">
                    <a:alpha val="0"/>
                  </a:schemeClr>
                </a:gs>
                <a:gs pos="40000">
                  <a:srgbClr val="FFFF00">
                    <a:alpha val="26000"/>
                  </a:srgbClr>
                </a:gs>
                <a:gs pos="40000">
                  <a:srgbClr val="FFFF00">
                    <a:alpha val="26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403210" y="1923389"/>
              <a:ext cx="6190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</a:t>
              </a:r>
              <a:r>
                <a:rPr lang="en-US" sz="2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-Si</a:t>
              </a:r>
              <a:endPara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3403210" y="2261494"/>
              <a:ext cx="6862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SiO</a:t>
              </a:r>
              <a:r>
                <a:rPr lang="en-US" sz="2400" baseline="-25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x</a:t>
              </a:r>
              <a:endParaRPr lang="en-US" sz="2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3403210" y="2811348"/>
              <a:ext cx="13631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Poly-Si(n)</a:t>
              </a:r>
              <a:endParaRPr lang="en-US" sz="2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693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4" grpId="0"/>
      <p:bldP spid="1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Hydrogenation layers for poly-Si contacts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10209" y="4838994"/>
            <a:ext cx="601313" cy="351000"/>
          </a:xfrm>
        </p:spPr>
        <p:txBody>
          <a:bodyPr/>
          <a:lstStyle/>
          <a:p>
            <a:fld id="{B7CEC10D-CD46-426F-915E-6C78530279C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23258" y="4575929"/>
            <a:ext cx="73157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M</a:t>
            </a:r>
            <a:r>
              <a:rPr lang="en-US" sz="1200" dirty="0"/>
              <a:t>. Schnabel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US" sz="1200" i="1" dirty="0" smtClean="0"/>
              <a:t>Appl</a:t>
            </a:r>
            <a:r>
              <a:rPr lang="en-US" sz="1200" i="1" dirty="0"/>
              <a:t>. Phys. Lett.</a:t>
            </a:r>
            <a:r>
              <a:rPr lang="en-US" sz="1200" dirty="0"/>
              <a:t>, </a:t>
            </a:r>
            <a:r>
              <a:rPr lang="en-US" sz="1200" dirty="0" smtClean="0"/>
              <a:t>112</a:t>
            </a:r>
            <a:r>
              <a:rPr lang="en-US" sz="1200" dirty="0"/>
              <a:t>, </a:t>
            </a:r>
            <a:r>
              <a:rPr lang="en-US" sz="1200" dirty="0" smtClean="0"/>
              <a:t>20, 203901 2018.</a:t>
            </a:r>
          </a:p>
          <a:p>
            <a:r>
              <a:rPr lang="en-US" sz="1200" dirty="0"/>
              <a:t>B.W.H. van de Loo </a:t>
            </a:r>
            <a:r>
              <a:rPr lang="en-US" sz="1200" i="1" dirty="0"/>
              <a:t>et al</a:t>
            </a:r>
            <a:r>
              <a:rPr lang="en-US" sz="1200" dirty="0"/>
              <a:t>., (submitted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cxnSp>
        <p:nvCxnSpPr>
          <p:cNvPr id="9" name="Rechte verbindingslijn met pijl 8"/>
          <p:cNvCxnSpPr/>
          <p:nvPr/>
        </p:nvCxnSpPr>
        <p:spPr>
          <a:xfrm flipV="1">
            <a:off x="6477160" y="2049779"/>
            <a:ext cx="0" cy="17049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 rot="16200000">
            <a:off x="5836232" y="2835978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Voltage</a:t>
            </a:r>
            <a:endParaRPr lang="en-US" dirty="0"/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6477160" y="3754754"/>
            <a:ext cx="23431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hoek 14"/>
          <p:cNvSpPr/>
          <p:nvPr/>
        </p:nvSpPr>
        <p:spPr>
          <a:xfrm>
            <a:off x="6602747" y="3142106"/>
            <a:ext cx="597969" cy="6126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666 </a:t>
            </a:r>
            <a:r>
              <a:rPr lang="nl-NL" dirty="0" err="1" smtClean="0"/>
              <a:t>mV</a:t>
            </a:r>
            <a:endParaRPr lang="en-US" dirty="0"/>
          </a:p>
        </p:txBody>
      </p:sp>
      <p:sp>
        <p:nvSpPr>
          <p:cNvPr id="23" name="Rechthoek 22"/>
          <p:cNvSpPr/>
          <p:nvPr/>
        </p:nvSpPr>
        <p:spPr>
          <a:xfrm>
            <a:off x="7419488" y="2296675"/>
            <a:ext cx="597969" cy="145807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688 </a:t>
            </a:r>
            <a:r>
              <a:rPr lang="nl-NL" dirty="0" err="1" smtClean="0"/>
              <a:t>mV</a:t>
            </a:r>
            <a:endParaRPr lang="en-US" dirty="0"/>
          </a:p>
        </p:txBody>
      </p:sp>
      <p:sp>
        <p:nvSpPr>
          <p:cNvPr id="24" name="Rechthoek 23"/>
          <p:cNvSpPr/>
          <p:nvPr/>
        </p:nvSpPr>
        <p:spPr>
          <a:xfrm>
            <a:off x="8236228" y="1372751"/>
            <a:ext cx="597969" cy="238200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712 </a:t>
            </a:r>
            <a:r>
              <a:rPr lang="nl-NL" dirty="0" err="1" smtClean="0"/>
              <a:t>mV</a:t>
            </a:r>
            <a:endParaRPr lang="en-US" dirty="0"/>
          </a:p>
        </p:txBody>
      </p:sp>
      <p:sp>
        <p:nvSpPr>
          <p:cNvPr id="16" name="Tekstvak 15"/>
          <p:cNvSpPr txBox="1"/>
          <p:nvPr/>
        </p:nvSpPr>
        <p:spPr>
          <a:xfrm>
            <a:off x="6555319" y="3754754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 dirty="0" smtClean="0"/>
              <a:t>As-dep</a:t>
            </a:r>
            <a:endParaRPr lang="en-US" sz="1400" dirty="0"/>
          </a:p>
        </p:txBody>
      </p:sp>
      <p:sp>
        <p:nvSpPr>
          <p:cNvPr id="25" name="Tekstvak 24"/>
          <p:cNvSpPr txBox="1"/>
          <p:nvPr/>
        </p:nvSpPr>
        <p:spPr>
          <a:xfrm>
            <a:off x="7239879" y="3754754"/>
            <a:ext cx="957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 dirty="0" err="1" smtClean="0"/>
              <a:t>Forming</a:t>
            </a:r>
            <a:endParaRPr lang="nl-NL" sz="1400" dirty="0"/>
          </a:p>
          <a:p>
            <a:pPr algn="ctr"/>
            <a:r>
              <a:rPr lang="nl-NL" sz="1400" dirty="0" smtClean="0"/>
              <a:t>gas </a:t>
            </a:r>
            <a:r>
              <a:rPr lang="nl-NL" sz="1400" dirty="0" err="1" smtClean="0"/>
              <a:t>anneal</a:t>
            </a:r>
            <a:endParaRPr lang="en-US" sz="1400" dirty="0"/>
          </a:p>
        </p:txBody>
      </p:sp>
      <p:sp>
        <p:nvSpPr>
          <p:cNvPr id="26" name="Tekstvak 25"/>
          <p:cNvSpPr txBox="1"/>
          <p:nvPr/>
        </p:nvSpPr>
        <p:spPr>
          <a:xfrm>
            <a:off x="8084609" y="3754754"/>
            <a:ext cx="90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 dirty="0" smtClean="0"/>
              <a:t>ALD Al</a:t>
            </a:r>
            <a:r>
              <a:rPr lang="nl-NL" sz="1400" baseline="-25000" dirty="0" smtClean="0"/>
              <a:t>2</a:t>
            </a:r>
            <a:r>
              <a:rPr lang="nl-NL" sz="1400" dirty="0" smtClean="0"/>
              <a:t>O</a:t>
            </a:r>
            <a:r>
              <a:rPr lang="nl-NL" sz="1400" baseline="-25000" dirty="0" smtClean="0"/>
              <a:t>3</a:t>
            </a:r>
          </a:p>
          <a:p>
            <a:pPr algn="ctr"/>
            <a:r>
              <a:rPr lang="nl-NL" sz="1400" dirty="0" smtClean="0"/>
              <a:t>+</a:t>
            </a:r>
            <a:r>
              <a:rPr lang="nl-NL" sz="1400" dirty="0" err="1" smtClean="0"/>
              <a:t>anneal</a:t>
            </a:r>
            <a:endParaRPr lang="en-US" sz="1400" dirty="0"/>
          </a:p>
        </p:txBody>
      </p:sp>
      <p:sp>
        <p:nvSpPr>
          <p:cNvPr id="17" name="Tijdelijke aanduiding voor inhoud 16"/>
          <p:cNvSpPr>
            <a:spLocks noGrp="1"/>
          </p:cNvSpPr>
          <p:nvPr>
            <p:ph idx="1"/>
          </p:nvPr>
        </p:nvSpPr>
        <p:spPr>
          <a:xfrm>
            <a:off x="333066" y="852649"/>
            <a:ext cx="7922712" cy="3381619"/>
          </a:xfrm>
        </p:spPr>
        <p:txBody>
          <a:bodyPr/>
          <a:lstStyle/>
          <a:p>
            <a:r>
              <a:rPr lang="nl-NL" b="1" dirty="0" err="1" smtClean="0"/>
              <a:t>Hydrogenation</a:t>
            </a:r>
            <a:r>
              <a:rPr lang="nl-NL" dirty="0" smtClean="0"/>
              <a:t> of tunnel oxide is </a:t>
            </a:r>
            <a:r>
              <a:rPr lang="nl-NL" dirty="0" err="1" smtClean="0"/>
              <a:t>crucial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b="1" dirty="0" err="1" smtClean="0"/>
              <a:t>chemical</a:t>
            </a:r>
            <a:r>
              <a:rPr lang="nl-NL" dirty="0" smtClean="0"/>
              <a:t> </a:t>
            </a:r>
            <a:r>
              <a:rPr lang="nl-NL" b="1" dirty="0" err="1" smtClean="0"/>
              <a:t>passivation</a:t>
            </a:r>
            <a:r>
              <a:rPr lang="nl-NL" dirty="0" smtClean="0"/>
              <a:t>!</a:t>
            </a:r>
          </a:p>
          <a:p>
            <a:endParaRPr lang="nl-NL" dirty="0"/>
          </a:p>
          <a:p>
            <a:r>
              <a:rPr lang="nl-NL" b="1" dirty="0" smtClean="0"/>
              <a:t>ALD Al</a:t>
            </a:r>
            <a:r>
              <a:rPr lang="nl-NL" b="1" baseline="-25000" dirty="0" smtClean="0"/>
              <a:t>2</a:t>
            </a:r>
            <a:r>
              <a:rPr lang="nl-NL" b="1" dirty="0" smtClean="0"/>
              <a:t>O</a:t>
            </a:r>
            <a:r>
              <a:rPr lang="nl-NL" b="1" baseline="-25000" dirty="0" smtClean="0"/>
              <a:t>3</a:t>
            </a:r>
            <a:r>
              <a:rPr lang="nl-NL" b="1" dirty="0" smtClean="0"/>
              <a:t> </a:t>
            </a:r>
            <a:r>
              <a:rPr lang="nl-NL" dirty="0" smtClean="0"/>
              <a:t>has proven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be</a:t>
            </a:r>
            <a:r>
              <a:rPr lang="nl-NL" dirty="0" smtClean="0"/>
              <a:t> </a:t>
            </a:r>
            <a:r>
              <a:rPr lang="nl-NL" dirty="0" err="1" smtClean="0"/>
              <a:t>an</a:t>
            </a:r>
            <a:r>
              <a:rPr lang="nl-NL" dirty="0" smtClean="0"/>
              <a:t> excellent </a:t>
            </a:r>
            <a:r>
              <a:rPr lang="nl-NL" b="1" dirty="0" err="1" smtClean="0"/>
              <a:t>hydrogenation</a:t>
            </a:r>
            <a:r>
              <a:rPr lang="nl-NL" dirty="0" smtClean="0"/>
              <a:t> source!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484181" y="2049779"/>
            <a:ext cx="3123061" cy="2343900"/>
            <a:chOff x="5362570" y="777657"/>
            <a:chExt cx="5308016" cy="398373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53"/>
            <a:stretch/>
          </p:blipFill>
          <p:spPr>
            <a:xfrm>
              <a:off x="5362570" y="777659"/>
              <a:ext cx="5305430" cy="398373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Rectangle 27"/>
            <p:cNvSpPr/>
            <p:nvPr/>
          </p:nvSpPr>
          <p:spPr>
            <a:xfrm rot="10800000">
              <a:off x="5362571" y="777657"/>
              <a:ext cx="5308015" cy="398373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2000">
                  <a:srgbClr val="0070C0">
                    <a:alpha val="41000"/>
                  </a:srgbClr>
                </a:gs>
                <a:gs pos="67000">
                  <a:srgbClr val="00B050">
                    <a:alpha val="41000"/>
                  </a:srgbClr>
                </a:gs>
                <a:gs pos="31000">
                  <a:srgbClr val="00B050">
                    <a:alpha val="41000"/>
                  </a:srgbClr>
                </a:gs>
                <a:gs pos="25000">
                  <a:schemeClr val="bg1">
                    <a:alpha val="0"/>
                  </a:schemeClr>
                </a:gs>
                <a:gs pos="30000">
                  <a:srgbClr val="FFFF00">
                    <a:alpha val="26000"/>
                  </a:srgbClr>
                </a:gs>
                <a:gs pos="27000">
                  <a:srgbClr val="FFFF00">
                    <a:alpha val="26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62572" y="3950596"/>
              <a:ext cx="1052201" cy="784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</a:t>
              </a:r>
              <a:r>
                <a:rPr lang="en-US" sz="2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-Si</a:t>
              </a:r>
              <a:endPara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62572" y="3171279"/>
              <a:ext cx="1166301" cy="784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SiO</a:t>
              </a:r>
              <a:r>
                <a:rPr lang="en-US" sz="2400" baseline="-25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x</a:t>
              </a:r>
              <a:endParaRPr lang="en-US" sz="2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362572" y="2384806"/>
              <a:ext cx="1725586" cy="784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Poly-Si</a:t>
              </a:r>
              <a:endParaRPr lang="en-US" sz="2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362572" y="992659"/>
              <a:ext cx="2398102" cy="784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ALD Al</a:t>
              </a:r>
              <a:r>
                <a:rPr lang="en-US" sz="2400" baseline="-25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  <a:r>
                <a:rPr lang="en-US" sz="2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O</a:t>
              </a:r>
              <a:r>
                <a:rPr lang="en-US" sz="2400" baseline="-25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  <a:endParaRPr lang="en-US" sz="2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001764" y="2114786"/>
            <a:ext cx="157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hangingPunct="0"/>
            <a:r>
              <a:rPr lang="en-US" sz="2400" dirty="0" smtClean="0">
                <a:solidFill>
                  <a:srgbClr val="FFFFFF"/>
                </a:solidFill>
                <a:ea typeface="+mn-ea"/>
                <a:cs typeface="Calibri" panose="020F0502020204030204" pitchFamily="34" charset="0"/>
              </a:rPr>
              <a:t>H   </a:t>
            </a:r>
            <a:r>
              <a:rPr lang="en-US" sz="2400" dirty="0" err="1" smtClean="0">
                <a:solidFill>
                  <a:srgbClr val="FFFFFF"/>
                </a:solidFill>
                <a:ea typeface="+mn-ea"/>
                <a:cs typeface="Calibri" panose="020F0502020204030204" pitchFamily="34" charset="0"/>
              </a:rPr>
              <a:t>H</a:t>
            </a:r>
            <a:r>
              <a:rPr lang="en-US" sz="2400" dirty="0" smtClean="0">
                <a:solidFill>
                  <a:srgbClr val="FFFFFF"/>
                </a:solidFill>
                <a:ea typeface="+mn-ea"/>
                <a:cs typeface="Calibri" panose="020F0502020204030204" pitchFamily="34" charset="0"/>
              </a:rPr>
              <a:t>   </a:t>
            </a:r>
            <a:r>
              <a:rPr lang="en-US" sz="2400" dirty="0" err="1" smtClean="0">
                <a:solidFill>
                  <a:srgbClr val="FFFFFF"/>
                </a:solidFill>
                <a:ea typeface="+mn-ea"/>
                <a:cs typeface="Calibri" panose="020F0502020204030204" pitchFamily="34" charset="0"/>
              </a:rPr>
              <a:t>H</a:t>
            </a:r>
            <a:r>
              <a:rPr lang="en-US" sz="2400" dirty="0" smtClean="0">
                <a:solidFill>
                  <a:srgbClr val="FFFFFF"/>
                </a:solidFill>
                <a:ea typeface="+mn-ea"/>
                <a:cs typeface="Calibri" panose="020F0502020204030204" pitchFamily="34" charset="0"/>
              </a:rPr>
              <a:t>   </a:t>
            </a:r>
            <a:r>
              <a:rPr lang="en-US" sz="2400" dirty="0" err="1" smtClean="0">
                <a:solidFill>
                  <a:srgbClr val="FFFFFF"/>
                </a:solidFill>
                <a:ea typeface="+mn-ea"/>
                <a:cs typeface="Calibri" panose="020F0502020204030204" pitchFamily="34" charset="0"/>
              </a:rPr>
              <a:t>H</a:t>
            </a:r>
            <a:endParaRPr lang="en-US" sz="2400" dirty="0">
              <a:solidFill>
                <a:srgbClr val="FFFFFF"/>
              </a:solidFill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214140" y="2608466"/>
            <a:ext cx="0" cy="1163253"/>
          </a:xfrm>
          <a:prstGeom prst="straightConnector1">
            <a:avLst/>
          </a:prstGeom>
          <a:noFill/>
          <a:ln w="41275" cap="flat" cmpd="sng" algn="ctr">
            <a:solidFill>
              <a:srgbClr val="FFFFFF"/>
            </a:solidFill>
            <a:prstDash val="solid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>
          <a:xfrm>
            <a:off x="3591196" y="2630587"/>
            <a:ext cx="0" cy="1141132"/>
          </a:xfrm>
          <a:prstGeom prst="straightConnector1">
            <a:avLst/>
          </a:prstGeom>
          <a:noFill/>
          <a:ln w="41275" cap="flat" cmpd="sng" algn="ctr">
            <a:solidFill>
              <a:srgbClr val="FFFFFF"/>
            </a:solidFill>
            <a:prstDash val="solid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>
          <a:xfrm>
            <a:off x="3972444" y="2630587"/>
            <a:ext cx="0" cy="1141132"/>
          </a:xfrm>
          <a:prstGeom prst="straightConnector1">
            <a:avLst/>
          </a:prstGeom>
          <a:noFill/>
          <a:ln w="41275" cap="flat" cmpd="sng" algn="ctr">
            <a:solidFill>
              <a:srgbClr val="FFFFFF"/>
            </a:solidFill>
            <a:prstDash val="solid"/>
            <a:tailEnd type="triangle"/>
          </a:ln>
          <a:effectLst/>
        </p:spPr>
      </p:cxnSp>
      <p:cxnSp>
        <p:nvCxnSpPr>
          <p:cNvPr id="22" name="Straight Arrow Connector 21"/>
          <p:cNvCxnSpPr/>
          <p:nvPr/>
        </p:nvCxnSpPr>
        <p:spPr>
          <a:xfrm>
            <a:off x="4366392" y="2630587"/>
            <a:ext cx="0" cy="1141132"/>
          </a:xfrm>
          <a:prstGeom prst="straightConnector1">
            <a:avLst/>
          </a:prstGeom>
          <a:noFill/>
          <a:ln w="41275" cap="flat" cmpd="sng" algn="ctr">
            <a:solidFill>
              <a:srgbClr val="FFFFFF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81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23" grpId="0" animBg="1"/>
      <p:bldP spid="24" grpId="0" animBg="1"/>
      <p:bldP spid="16" grpId="0"/>
      <p:bldP spid="25" grpId="0"/>
      <p:bldP spid="26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sum up this part…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7174705" y="2316869"/>
            <a:ext cx="1545903" cy="390343"/>
          </a:xfrm>
        </p:spPr>
        <p:txBody>
          <a:bodyPr/>
          <a:lstStyle/>
          <a:p>
            <a:pPr algn="ctr"/>
            <a:r>
              <a:rPr lang="en-US" b="1" dirty="0" smtClean="0"/>
              <a:t>Black silicon</a:t>
            </a:r>
            <a:endParaRPr lang="en-US" dirty="0" smtClean="0"/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4" r="37562" b="18609"/>
          <a:stretch/>
        </p:blipFill>
        <p:spPr>
          <a:xfrm>
            <a:off x="6992427" y="811894"/>
            <a:ext cx="1910458" cy="1449421"/>
          </a:xfrm>
          <a:prstGeom prst="rect">
            <a:avLst/>
          </a:prstGeom>
        </p:spPr>
      </p:pic>
      <p:pic>
        <p:nvPicPr>
          <p:cNvPr id="97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562" y="885059"/>
            <a:ext cx="2153900" cy="1723029"/>
          </a:xfrm>
          <a:prstGeom prst="rect">
            <a:avLst/>
          </a:prstGeom>
        </p:spPr>
      </p:pic>
      <p:sp>
        <p:nvSpPr>
          <p:cNvPr id="98" name="Content Placeholder 2"/>
          <p:cNvSpPr txBox="1">
            <a:spLocks/>
          </p:cNvSpPr>
          <p:nvPr/>
        </p:nvSpPr>
        <p:spPr>
          <a:xfrm>
            <a:off x="4561760" y="2766492"/>
            <a:ext cx="1850702" cy="3903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385763" rtl="0" eaLnBrk="1" fontAlgn="auto" latinLnBrk="0" hangingPunct="1">
              <a:lnSpc>
                <a:spcPts val="1800"/>
              </a:lnSpc>
              <a:spcBef>
                <a:spcPts val="430"/>
              </a:spcBef>
              <a:spcAft>
                <a:spcPts val="430"/>
              </a:spcAft>
              <a:buClrTx/>
              <a:buSzTx/>
              <a:buFont typeface="Arial" panose="020B0604020202020204" pitchFamily="34" charset="0"/>
              <a:buNone/>
              <a:tabLst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385763" rtl="0" eaLnBrk="1" fontAlgn="auto" latinLnBrk="0" hangingPunct="1">
              <a:lnSpc>
                <a:spcPts val="1350"/>
              </a:lnSpc>
              <a:spcBef>
                <a:spcPts val="310"/>
              </a:spcBef>
              <a:spcAft>
                <a:spcPts val="310"/>
              </a:spcAft>
              <a:buClrTx/>
              <a:buSzTx/>
              <a:buFont typeface="Arial" panose="020B0604020202020204" pitchFamily="34" charset="0"/>
              <a:buNone/>
              <a:tabLst/>
              <a:defRPr sz="165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51875" marR="0" indent="-151875" algn="l" defTabSz="385763" rtl="0" eaLnBrk="1" fontAlgn="auto" latinLnBrk="0" hangingPunct="1">
              <a:lnSpc>
                <a:spcPts val="1350"/>
              </a:lnSpc>
              <a:spcBef>
                <a:spcPts val="310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15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303750" marR="0" indent="-151875" algn="l" defTabSz="385763" rtl="0" eaLnBrk="1" fontAlgn="auto" latinLnBrk="0" hangingPunct="1">
              <a:lnSpc>
                <a:spcPts val="1238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35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55625" marR="0" indent="-151875" algn="l" defTabSz="385763" rtl="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060847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3729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6610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9491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Novel passivation materials</a:t>
            </a:r>
            <a:endParaRPr lang="en-US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6980399" y="3340921"/>
            <a:ext cx="1934515" cy="1348218"/>
            <a:chOff x="8944324" y="2915251"/>
            <a:chExt cx="1934515" cy="1348218"/>
          </a:xfrm>
        </p:grpSpPr>
        <p:pic>
          <p:nvPicPr>
            <p:cNvPr id="102" name="Picture 101"/>
            <p:cNvPicPr>
              <a:picLocks noChangeAspect="1"/>
            </p:cNvPicPr>
            <p:nvPr/>
          </p:nvPicPr>
          <p:blipFill rotWithShape="1">
            <a:blip r:embed="rId4"/>
            <a:srcRect b="18593"/>
            <a:stretch/>
          </p:blipFill>
          <p:spPr>
            <a:xfrm>
              <a:off x="8971935" y="2915251"/>
              <a:ext cx="1906904" cy="1348218"/>
            </a:xfrm>
            <a:prstGeom prst="rect">
              <a:avLst/>
            </a:prstGeom>
          </p:spPr>
        </p:pic>
        <p:sp>
          <p:nvSpPr>
            <p:cNvPr id="103" name="TextBox 102"/>
            <p:cNvSpPr txBox="1"/>
            <p:nvPr/>
          </p:nvSpPr>
          <p:spPr>
            <a:xfrm>
              <a:off x="8944324" y="3023232"/>
              <a:ext cx="511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</a:t>
              </a:r>
              <a:r>
                <a:rPr lang="en-US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-Si</a:t>
              </a:r>
              <a:endPara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944324" y="3343590"/>
              <a:ext cx="561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SiO</a:t>
              </a:r>
              <a:r>
                <a:rPr lang="en-US" baseline="-25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x</a:t>
              </a:r>
              <a:endParaRPr lang="en-US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944324" y="3572368"/>
              <a:ext cx="568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TiO</a:t>
              </a:r>
              <a:r>
                <a:rPr lang="en-US" baseline="-250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x</a:t>
              </a:r>
              <a:endParaRPr lang="en-US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07" name="Content Placeholder 2"/>
          <p:cNvSpPr txBox="1">
            <a:spLocks/>
          </p:cNvSpPr>
          <p:nvPr/>
        </p:nvSpPr>
        <p:spPr>
          <a:xfrm>
            <a:off x="7022305" y="2765616"/>
            <a:ext cx="1850702" cy="4704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385763" rtl="0" eaLnBrk="1" fontAlgn="auto" latinLnBrk="0" hangingPunct="1">
              <a:lnSpc>
                <a:spcPts val="1800"/>
              </a:lnSpc>
              <a:spcBef>
                <a:spcPts val="430"/>
              </a:spcBef>
              <a:spcAft>
                <a:spcPts val="430"/>
              </a:spcAft>
              <a:buClrTx/>
              <a:buSzTx/>
              <a:buFont typeface="Arial" panose="020B0604020202020204" pitchFamily="34" charset="0"/>
              <a:buNone/>
              <a:tabLst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385763" rtl="0" eaLnBrk="1" fontAlgn="auto" latinLnBrk="0" hangingPunct="1">
              <a:lnSpc>
                <a:spcPts val="1350"/>
              </a:lnSpc>
              <a:spcBef>
                <a:spcPts val="310"/>
              </a:spcBef>
              <a:spcAft>
                <a:spcPts val="310"/>
              </a:spcAft>
              <a:buClrTx/>
              <a:buSzTx/>
              <a:buFont typeface="Arial" panose="020B0604020202020204" pitchFamily="34" charset="0"/>
              <a:buNone/>
              <a:tabLst/>
              <a:defRPr sz="165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51875" marR="0" indent="-151875" algn="l" defTabSz="385763" rtl="0" eaLnBrk="1" fontAlgn="auto" latinLnBrk="0" hangingPunct="1">
              <a:lnSpc>
                <a:spcPts val="1350"/>
              </a:lnSpc>
              <a:spcBef>
                <a:spcPts val="310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15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303750" marR="0" indent="-151875" algn="l" defTabSz="385763" rtl="0" eaLnBrk="1" fontAlgn="auto" latinLnBrk="0" hangingPunct="1">
              <a:lnSpc>
                <a:spcPts val="1238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35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55625" marR="0" indent="-151875" algn="l" defTabSz="385763" rtl="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060847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3729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6610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9491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Passivating contacts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339" y="3340921"/>
            <a:ext cx="2128028" cy="166033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74201" y="885059"/>
            <a:ext cx="20103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</a:rPr>
              <a:t>ALD is already </a:t>
            </a:r>
          </a:p>
          <a:p>
            <a:pPr algn="ctr"/>
            <a:r>
              <a:rPr lang="en-US" sz="2000" b="1" dirty="0" smtClean="0">
                <a:solidFill>
                  <a:srgbClr val="00B050"/>
                </a:solidFill>
              </a:rPr>
              <a:t>big in industry ….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4268809" y="170505"/>
            <a:ext cx="4646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</a:rPr>
              <a:t>And very much present in novel concepts!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21" name="Content Placeholder 2"/>
          <p:cNvSpPr txBox="1">
            <a:spLocks/>
          </p:cNvSpPr>
          <p:nvPr/>
        </p:nvSpPr>
        <p:spPr>
          <a:xfrm>
            <a:off x="1139213" y="3825049"/>
            <a:ext cx="1850702" cy="3903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385763" rtl="0" eaLnBrk="1" fontAlgn="auto" latinLnBrk="0" hangingPunct="1">
              <a:lnSpc>
                <a:spcPts val="1800"/>
              </a:lnSpc>
              <a:spcBef>
                <a:spcPts val="430"/>
              </a:spcBef>
              <a:spcAft>
                <a:spcPts val="430"/>
              </a:spcAft>
              <a:buClrTx/>
              <a:buSzTx/>
              <a:buFont typeface="Arial" panose="020B0604020202020204" pitchFamily="34" charset="0"/>
              <a:buNone/>
              <a:tabLst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385763" rtl="0" eaLnBrk="1" fontAlgn="auto" latinLnBrk="0" hangingPunct="1">
              <a:lnSpc>
                <a:spcPts val="1350"/>
              </a:lnSpc>
              <a:spcBef>
                <a:spcPts val="310"/>
              </a:spcBef>
              <a:spcAft>
                <a:spcPts val="310"/>
              </a:spcAft>
              <a:buClrTx/>
              <a:buSzTx/>
              <a:buFont typeface="Arial" panose="020B0604020202020204" pitchFamily="34" charset="0"/>
              <a:buNone/>
              <a:tabLst/>
              <a:defRPr sz="165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51875" marR="0" indent="-151875" algn="l" defTabSz="385763" rtl="0" eaLnBrk="1" fontAlgn="auto" latinLnBrk="0" hangingPunct="1">
              <a:lnSpc>
                <a:spcPts val="1350"/>
              </a:lnSpc>
              <a:spcBef>
                <a:spcPts val="310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15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303750" marR="0" indent="-151875" algn="l" defTabSz="385763" rtl="0" eaLnBrk="1" fontAlgn="auto" latinLnBrk="0" hangingPunct="1">
              <a:lnSpc>
                <a:spcPts val="1238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35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55625" marR="0" indent="-151875" algn="l" defTabSz="385763" rtl="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060847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3729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6610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9491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ALD Al</a:t>
            </a:r>
            <a:r>
              <a:rPr lang="en-US" b="1" baseline="-25000" dirty="0" smtClean="0"/>
              <a:t>2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 in PERC</a:t>
            </a:r>
            <a:endParaRPr lang="en-US" dirty="0" smtClean="0"/>
          </a:p>
        </p:txBody>
      </p:sp>
      <p:sp>
        <p:nvSpPr>
          <p:cNvPr id="59" name="TextBox 58"/>
          <p:cNvSpPr txBox="1"/>
          <p:nvPr/>
        </p:nvSpPr>
        <p:spPr>
          <a:xfrm>
            <a:off x="2260600" y="-1270000"/>
            <a:ext cx="4995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TODO: Change to PERC cell and add timeline fig </a:t>
            </a:r>
            <a:r>
              <a:rPr lang="en-US" dirty="0" err="1" smtClean="0"/>
              <a:t>Aaf</a:t>
            </a:r>
            <a:endParaRPr lang="en-US" dirty="0"/>
          </a:p>
        </p:txBody>
      </p:sp>
      <p:grpSp>
        <p:nvGrpSpPr>
          <p:cNvPr id="122" name="Group 121"/>
          <p:cNvGrpSpPr/>
          <p:nvPr/>
        </p:nvGrpSpPr>
        <p:grpSpPr>
          <a:xfrm>
            <a:off x="-86479" y="1353871"/>
            <a:ext cx="5352829" cy="2569358"/>
            <a:chOff x="0" y="438522"/>
            <a:chExt cx="12191999" cy="5852159"/>
          </a:xfrm>
        </p:grpSpPr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8522"/>
              <a:ext cx="12191999" cy="5852159"/>
            </a:xfrm>
            <a:prstGeom prst="rect">
              <a:avLst/>
            </a:prstGeom>
          </p:spPr>
        </p:pic>
        <p:sp>
          <p:nvSpPr>
            <p:cNvPr id="124" name="Rectangle 5"/>
            <p:cNvSpPr/>
            <p:nvPr/>
          </p:nvSpPr>
          <p:spPr>
            <a:xfrm rot="224204">
              <a:off x="713862" y="3754996"/>
              <a:ext cx="7568128" cy="424407"/>
            </a:xfrm>
            <a:custGeom>
              <a:avLst/>
              <a:gdLst>
                <a:gd name="connsiteX0" fmla="*/ 0 w 7543745"/>
                <a:gd name="connsiteY0" fmla="*/ 0 h 403781"/>
                <a:gd name="connsiteX1" fmla="*/ 7543745 w 7543745"/>
                <a:gd name="connsiteY1" fmla="*/ 0 h 403781"/>
                <a:gd name="connsiteX2" fmla="*/ 7543745 w 7543745"/>
                <a:gd name="connsiteY2" fmla="*/ 403781 h 403781"/>
                <a:gd name="connsiteX3" fmla="*/ 0 w 7543745"/>
                <a:gd name="connsiteY3" fmla="*/ 403781 h 403781"/>
                <a:gd name="connsiteX4" fmla="*/ 0 w 7543745"/>
                <a:gd name="connsiteY4" fmla="*/ 0 h 403781"/>
                <a:gd name="connsiteX0" fmla="*/ 0 w 7568128"/>
                <a:gd name="connsiteY0" fmla="*/ 0 h 411734"/>
                <a:gd name="connsiteX1" fmla="*/ 7543745 w 7568128"/>
                <a:gd name="connsiteY1" fmla="*/ 0 h 411734"/>
                <a:gd name="connsiteX2" fmla="*/ 7568128 w 7568128"/>
                <a:gd name="connsiteY2" fmla="*/ 411734 h 411734"/>
                <a:gd name="connsiteX3" fmla="*/ 0 w 7568128"/>
                <a:gd name="connsiteY3" fmla="*/ 403781 h 411734"/>
                <a:gd name="connsiteX4" fmla="*/ 0 w 7568128"/>
                <a:gd name="connsiteY4" fmla="*/ 0 h 411734"/>
                <a:gd name="connsiteX0" fmla="*/ 0 w 7568128"/>
                <a:gd name="connsiteY0" fmla="*/ 0 h 411734"/>
                <a:gd name="connsiteX1" fmla="*/ 7543745 w 7568128"/>
                <a:gd name="connsiteY1" fmla="*/ 0 h 411734"/>
                <a:gd name="connsiteX2" fmla="*/ 7568128 w 7568128"/>
                <a:gd name="connsiteY2" fmla="*/ 411734 h 411734"/>
                <a:gd name="connsiteX3" fmla="*/ 67154 w 7568128"/>
                <a:gd name="connsiteY3" fmla="*/ 408940 h 411734"/>
                <a:gd name="connsiteX4" fmla="*/ 0 w 7568128"/>
                <a:gd name="connsiteY4" fmla="*/ 0 h 411734"/>
                <a:gd name="connsiteX0" fmla="*/ 0 w 7568128"/>
                <a:gd name="connsiteY0" fmla="*/ 12673 h 424407"/>
                <a:gd name="connsiteX1" fmla="*/ 7542917 w 7568128"/>
                <a:gd name="connsiteY1" fmla="*/ 0 h 424407"/>
                <a:gd name="connsiteX2" fmla="*/ 7568128 w 7568128"/>
                <a:gd name="connsiteY2" fmla="*/ 424407 h 424407"/>
                <a:gd name="connsiteX3" fmla="*/ 67154 w 7568128"/>
                <a:gd name="connsiteY3" fmla="*/ 421613 h 424407"/>
                <a:gd name="connsiteX4" fmla="*/ 0 w 7568128"/>
                <a:gd name="connsiteY4" fmla="*/ 12673 h 42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68128" h="424407">
                  <a:moveTo>
                    <a:pt x="0" y="12673"/>
                  </a:moveTo>
                  <a:lnTo>
                    <a:pt x="7542917" y="0"/>
                  </a:lnTo>
                  <a:lnTo>
                    <a:pt x="7568128" y="424407"/>
                  </a:lnTo>
                  <a:lnTo>
                    <a:pt x="67154" y="421613"/>
                  </a:lnTo>
                  <a:lnTo>
                    <a:pt x="0" y="12673"/>
                  </a:lnTo>
                  <a:close/>
                </a:path>
              </a:pathLst>
            </a:custGeom>
            <a:gradFill>
              <a:gsLst>
                <a:gs pos="100000">
                  <a:srgbClr val="6D6D6D">
                    <a:alpha val="0"/>
                  </a:srgbClr>
                </a:gs>
                <a:gs pos="16000">
                  <a:srgbClr val="238E26">
                    <a:alpha val="5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389601" y="3886494"/>
              <a:ext cx="4370098" cy="771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c-Si wafer (textured)</a:t>
              </a:r>
              <a:endParaRPr lang="en-US" sz="1600" b="1" dirty="0"/>
            </a:p>
          </p:txBody>
        </p:sp>
        <p:sp>
          <p:nvSpPr>
            <p:cNvPr id="134" name="Chord 50"/>
            <p:cNvSpPr/>
            <p:nvPr/>
          </p:nvSpPr>
          <p:spPr>
            <a:xfrm rot="6622458">
              <a:off x="6607336" y="4411737"/>
              <a:ext cx="560726" cy="941558"/>
            </a:xfrm>
            <a:custGeom>
              <a:avLst/>
              <a:gdLst>
                <a:gd name="connsiteX0" fmla="*/ 143752 w 210877"/>
                <a:gd name="connsiteY0" fmla="*/ 130895 h 135527"/>
                <a:gd name="connsiteX1" fmla="*/ 63921 w 210877"/>
                <a:gd name="connsiteY1" fmla="*/ 130053 h 135527"/>
                <a:gd name="connsiteX2" fmla="*/ 2816 w 210877"/>
                <a:gd name="connsiteY2" fmla="*/ 52205 h 135527"/>
                <a:gd name="connsiteX3" fmla="*/ 85790 w 210877"/>
                <a:gd name="connsiteY3" fmla="*/ 1186 h 135527"/>
                <a:gd name="connsiteX4" fmla="*/ 143752 w 210877"/>
                <a:gd name="connsiteY4" fmla="*/ 130895 h 135527"/>
                <a:gd name="connsiteX0" fmla="*/ 140209 w 140209"/>
                <a:gd name="connsiteY0" fmla="*/ 129709 h 135380"/>
                <a:gd name="connsiteX1" fmla="*/ 60378 w 140209"/>
                <a:gd name="connsiteY1" fmla="*/ 128867 h 135380"/>
                <a:gd name="connsiteX2" fmla="*/ 1852 w 140209"/>
                <a:gd name="connsiteY2" fmla="*/ 71200 h 135380"/>
                <a:gd name="connsiteX3" fmla="*/ 82247 w 140209"/>
                <a:gd name="connsiteY3" fmla="*/ 0 h 135380"/>
                <a:gd name="connsiteX4" fmla="*/ 140209 w 140209"/>
                <a:gd name="connsiteY4" fmla="*/ 129709 h 135380"/>
                <a:gd name="connsiteX0" fmla="*/ 138357 w 138357"/>
                <a:gd name="connsiteY0" fmla="*/ 129709 h 135380"/>
                <a:gd name="connsiteX1" fmla="*/ 58526 w 138357"/>
                <a:gd name="connsiteY1" fmla="*/ 128867 h 135380"/>
                <a:gd name="connsiteX2" fmla="*/ 0 w 138357"/>
                <a:gd name="connsiteY2" fmla="*/ 71200 h 135380"/>
                <a:gd name="connsiteX3" fmla="*/ 80395 w 138357"/>
                <a:gd name="connsiteY3" fmla="*/ 0 h 135380"/>
                <a:gd name="connsiteX4" fmla="*/ 138357 w 138357"/>
                <a:gd name="connsiteY4" fmla="*/ 129709 h 135380"/>
                <a:gd name="connsiteX0" fmla="*/ 138357 w 138357"/>
                <a:gd name="connsiteY0" fmla="*/ 129709 h 133846"/>
                <a:gd name="connsiteX1" fmla="*/ 64843 w 138357"/>
                <a:gd name="connsiteY1" fmla="*/ 125532 h 133846"/>
                <a:gd name="connsiteX2" fmla="*/ 0 w 138357"/>
                <a:gd name="connsiteY2" fmla="*/ 71200 h 133846"/>
                <a:gd name="connsiteX3" fmla="*/ 80395 w 138357"/>
                <a:gd name="connsiteY3" fmla="*/ 0 h 133846"/>
                <a:gd name="connsiteX4" fmla="*/ 138357 w 138357"/>
                <a:gd name="connsiteY4" fmla="*/ 129709 h 133846"/>
                <a:gd name="connsiteX0" fmla="*/ 133035 w 133035"/>
                <a:gd name="connsiteY0" fmla="*/ 129709 h 133853"/>
                <a:gd name="connsiteX1" fmla="*/ 59521 w 133035"/>
                <a:gd name="connsiteY1" fmla="*/ 125532 h 133853"/>
                <a:gd name="connsiteX2" fmla="*/ 0 w 133035"/>
                <a:gd name="connsiteY2" fmla="*/ 71083 h 133853"/>
                <a:gd name="connsiteX3" fmla="*/ 75073 w 133035"/>
                <a:gd name="connsiteY3" fmla="*/ 0 h 133853"/>
                <a:gd name="connsiteX4" fmla="*/ 133035 w 133035"/>
                <a:gd name="connsiteY4" fmla="*/ 129709 h 13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035" h="133853">
                  <a:moveTo>
                    <a:pt x="133035" y="129709"/>
                  </a:moveTo>
                  <a:cubicBezTo>
                    <a:pt x="107282" y="136165"/>
                    <a:pt x="81693" y="135303"/>
                    <a:pt x="59521" y="125532"/>
                  </a:cubicBezTo>
                  <a:cubicBezTo>
                    <a:pt x="37349" y="115761"/>
                    <a:pt x="13979" y="111078"/>
                    <a:pt x="0" y="71083"/>
                  </a:cubicBezTo>
                  <a:cubicBezTo>
                    <a:pt x="9559" y="45040"/>
                    <a:pt x="34168" y="4986"/>
                    <a:pt x="75073" y="0"/>
                  </a:cubicBezTo>
                  <a:lnTo>
                    <a:pt x="133035" y="12970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alpha val="55000"/>
                  </a:srgbClr>
                </a:gs>
                <a:gs pos="57000">
                  <a:srgbClr val="C00000">
                    <a:alpha val="2000"/>
                  </a:srgbClr>
                </a:gs>
                <a:gs pos="39000">
                  <a:srgbClr val="C00000">
                    <a:alpha val="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35" name="Chord 50"/>
            <p:cNvSpPr/>
            <p:nvPr/>
          </p:nvSpPr>
          <p:spPr>
            <a:xfrm rot="6622458">
              <a:off x="4969035" y="4280652"/>
              <a:ext cx="560726" cy="941558"/>
            </a:xfrm>
            <a:custGeom>
              <a:avLst/>
              <a:gdLst>
                <a:gd name="connsiteX0" fmla="*/ 143752 w 210877"/>
                <a:gd name="connsiteY0" fmla="*/ 130895 h 135527"/>
                <a:gd name="connsiteX1" fmla="*/ 63921 w 210877"/>
                <a:gd name="connsiteY1" fmla="*/ 130053 h 135527"/>
                <a:gd name="connsiteX2" fmla="*/ 2816 w 210877"/>
                <a:gd name="connsiteY2" fmla="*/ 52205 h 135527"/>
                <a:gd name="connsiteX3" fmla="*/ 85790 w 210877"/>
                <a:gd name="connsiteY3" fmla="*/ 1186 h 135527"/>
                <a:gd name="connsiteX4" fmla="*/ 143752 w 210877"/>
                <a:gd name="connsiteY4" fmla="*/ 130895 h 135527"/>
                <a:gd name="connsiteX0" fmla="*/ 140209 w 140209"/>
                <a:gd name="connsiteY0" fmla="*/ 129709 h 135380"/>
                <a:gd name="connsiteX1" fmla="*/ 60378 w 140209"/>
                <a:gd name="connsiteY1" fmla="*/ 128867 h 135380"/>
                <a:gd name="connsiteX2" fmla="*/ 1852 w 140209"/>
                <a:gd name="connsiteY2" fmla="*/ 71200 h 135380"/>
                <a:gd name="connsiteX3" fmla="*/ 82247 w 140209"/>
                <a:gd name="connsiteY3" fmla="*/ 0 h 135380"/>
                <a:gd name="connsiteX4" fmla="*/ 140209 w 140209"/>
                <a:gd name="connsiteY4" fmla="*/ 129709 h 135380"/>
                <a:gd name="connsiteX0" fmla="*/ 138357 w 138357"/>
                <a:gd name="connsiteY0" fmla="*/ 129709 h 135380"/>
                <a:gd name="connsiteX1" fmla="*/ 58526 w 138357"/>
                <a:gd name="connsiteY1" fmla="*/ 128867 h 135380"/>
                <a:gd name="connsiteX2" fmla="*/ 0 w 138357"/>
                <a:gd name="connsiteY2" fmla="*/ 71200 h 135380"/>
                <a:gd name="connsiteX3" fmla="*/ 80395 w 138357"/>
                <a:gd name="connsiteY3" fmla="*/ 0 h 135380"/>
                <a:gd name="connsiteX4" fmla="*/ 138357 w 138357"/>
                <a:gd name="connsiteY4" fmla="*/ 129709 h 135380"/>
                <a:gd name="connsiteX0" fmla="*/ 138357 w 138357"/>
                <a:gd name="connsiteY0" fmla="*/ 129709 h 133846"/>
                <a:gd name="connsiteX1" fmla="*/ 64843 w 138357"/>
                <a:gd name="connsiteY1" fmla="*/ 125532 h 133846"/>
                <a:gd name="connsiteX2" fmla="*/ 0 w 138357"/>
                <a:gd name="connsiteY2" fmla="*/ 71200 h 133846"/>
                <a:gd name="connsiteX3" fmla="*/ 80395 w 138357"/>
                <a:gd name="connsiteY3" fmla="*/ 0 h 133846"/>
                <a:gd name="connsiteX4" fmla="*/ 138357 w 138357"/>
                <a:gd name="connsiteY4" fmla="*/ 129709 h 133846"/>
                <a:gd name="connsiteX0" fmla="*/ 133035 w 133035"/>
                <a:gd name="connsiteY0" fmla="*/ 129709 h 133853"/>
                <a:gd name="connsiteX1" fmla="*/ 59521 w 133035"/>
                <a:gd name="connsiteY1" fmla="*/ 125532 h 133853"/>
                <a:gd name="connsiteX2" fmla="*/ 0 w 133035"/>
                <a:gd name="connsiteY2" fmla="*/ 71083 h 133853"/>
                <a:gd name="connsiteX3" fmla="*/ 75073 w 133035"/>
                <a:gd name="connsiteY3" fmla="*/ 0 h 133853"/>
                <a:gd name="connsiteX4" fmla="*/ 133035 w 133035"/>
                <a:gd name="connsiteY4" fmla="*/ 129709 h 13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035" h="133853">
                  <a:moveTo>
                    <a:pt x="133035" y="129709"/>
                  </a:moveTo>
                  <a:cubicBezTo>
                    <a:pt x="107282" y="136165"/>
                    <a:pt x="81693" y="135303"/>
                    <a:pt x="59521" y="125532"/>
                  </a:cubicBezTo>
                  <a:cubicBezTo>
                    <a:pt x="37349" y="115761"/>
                    <a:pt x="13979" y="111078"/>
                    <a:pt x="0" y="71083"/>
                  </a:cubicBezTo>
                  <a:cubicBezTo>
                    <a:pt x="9559" y="45040"/>
                    <a:pt x="34168" y="4986"/>
                    <a:pt x="75073" y="0"/>
                  </a:cubicBezTo>
                  <a:lnTo>
                    <a:pt x="133035" y="12970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alpha val="55000"/>
                  </a:srgbClr>
                </a:gs>
                <a:gs pos="57000">
                  <a:srgbClr val="C00000">
                    <a:alpha val="2000"/>
                  </a:srgbClr>
                </a:gs>
                <a:gs pos="39000">
                  <a:srgbClr val="C00000">
                    <a:alpha val="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36" name="Chord 50"/>
            <p:cNvSpPr/>
            <p:nvPr/>
          </p:nvSpPr>
          <p:spPr>
            <a:xfrm rot="6622458">
              <a:off x="3369120" y="4157977"/>
              <a:ext cx="560726" cy="941558"/>
            </a:xfrm>
            <a:custGeom>
              <a:avLst/>
              <a:gdLst>
                <a:gd name="connsiteX0" fmla="*/ 143752 w 210877"/>
                <a:gd name="connsiteY0" fmla="*/ 130895 h 135527"/>
                <a:gd name="connsiteX1" fmla="*/ 63921 w 210877"/>
                <a:gd name="connsiteY1" fmla="*/ 130053 h 135527"/>
                <a:gd name="connsiteX2" fmla="*/ 2816 w 210877"/>
                <a:gd name="connsiteY2" fmla="*/ 52205 h 135527"/>
                <a:gd name="connsiteX3" fmla="*/ 85790 w 210877"/>
                <a:gd name="connsiteY3" fmla="*/ 1186 h 135527"/>
                <a:gd name="connsiteX4" fmla="*/ 143752 w 210877"/>
                <a:gd name="connsiteY4" fmla="*/ 130895 h 135527"/>
                <a:gd name="connsiteX0" fmla="*/ 140209 w 140209"/>
                <a:gd name="connsiteY0" fmla="*/ 129709 h 135380"/>
                <a:gd name="connsiteX1" fmla="*/ 60378 w 140209"/>
                <a:gd name="connsiteY1" fmla="*/ 128867 h 135380"/>
                <a:gd name="connsiteX2" fmla="*/ 1852 w 140209"/>
                <a:gd name="connsiteY2" fmla="*/ 71200 h 135380"/>
                <a:gd name="connsiteX3" fmla="*/ 82247 w 140209"/>
                <a:gd name="connsiteY3" fmla="*/ 0 h 135380"/>
                <a:gd name="connsiteX4" fmla="*/ 140209 w 140209"/>
                <a:gd name="connsiteY4" fmla="*/ 129709 h 135380"/>
                <a:gd name="connsiteX0" fmla="*/ 138357 w 138357"/>
                <a:gd name="connsiteY0" fmla="*/ 129709 h 135380"/>
                <a:gd name="connsiteX1" fmla="*/ 58526 w 138357"/>
                <a:gd name="connsiteY1" fmla="*/ 128867 h 135380"/>
                <a:gd name="connsiteX2" fmla="*/ 0 w 138357"/>
                <a:gd name="connsiteY2" fmla="*/ 71200 h 135380"/>
                <a:gd name="connsiteX3" fmla="*/ 80395 w 138357"/>
                <a:gd name="connsiteY3" fmla="*/ 0 h 135380"/>
                <a:gd name="connsiteX4" fmla="*/ 138357 w 138357"/>
                <a:gd name="connsiteY4" fmla="*/ 129709 h 135380"/>
                <a:gd name="connsiteX0" fmla="*/ 138357 w 138357"/>
                <a:gd name="connsiteY0" fmla="*/ 129709 h 133846"/>
                <a:gd name="connsiteX1" fmla="*/ 64843 w 138357"/>
                <a:gd name="connsiteY1" fmla="*/ 125532 h 133846"/>
                <a:gd name="connsiteX2" fmla="*/ 0 w 138357"/>
                <a:gd name="connsiteY2" fmla="*/ 71200 h 133846"/>
                <a:gd name="connsiteX3" fmla="*/ 80395 w 138357"/>
                <a:gd name="connsiteY3" fmla="*/ 0 h 133846"/>
                <a:gd name="connsiteX4" fmla="*/ 138357 w 138357"/>
                <a:gd name="connsiteY4" fmla="*/ 129709 h 133846"/>
                <a:gd name="connsiteX0" fmla="*/ 133035 w 133035"/>
                <a:gd name="connsiteY0" fmla="*/ 129709 h 133853"/>
                <a:gd name="connsiteX1" fmla="*/ 59521 w 133035"/>
                <a:gd name="connsiteY1" fmla="*/ 125532 h 133853"/>
                <a:gd name="connsiteX2" fmla="*/ 0 w 133035"/>
                <a:gd name="connsiteY2" fmla="*/ 71083 h 133853"/>
                <a:gd name="connsiteX3" fmla="*/ 75073 w 133035"/>
                <a:gd name="connsiteY3" fmla="*/ 0 h 133853"/>
                <a:gd name="connsiteX4" fmla="*/ 133035 w 133035"/>
                <a:gd name="connsiteY4" fmla="*/ 129709 h 13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035" h="133853">
                  <a:moveTo>
                    <a:pt x="133035" y="129709"/>
                  </a:moveTo>
                  <a:cubicBezTo>
                    <a:pt x="107282" y="136165"/>
                    <a:pt x="81693" y="135303"/>
                    <a:pt x="59521" y="125532"/>
                  </a:cubicBezTo>
                  <a:cubicBezTo>
                    <a:pt x="37349" y="115761"/>
                    <a:pt x="13979" y="111078"/>
                    <a:pt x="0" y="71083"/>
                  </a:cubicBezTo>
                  <a:cubicBezTo>
                    <a:pt x="9559" y="45040"/>
                    <a:pt x="34168" y="4986"/>
                    <a:pt x="75073" y="0"/>
                  </a:cubicBezTo>
                  <a:lnTo>
                    <a:pt x="133035" y="12970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alpha val="55000"/>
                  </a:srgbClr>
                </a:gs>
                <a:gs pos="57000">
                  <a:srgbClr val="C00000">
                    <a:alpha val="2000"/>
                  </a:srgbClr>
                </a:gs>
                <a:gs pos="39000">
                  <a:srgbClr val="C00000">
                    <a:alpha val="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37" name="Chord 50"/>
            <p:cNvSpPr/>
            <p:nvPr/>
          </p:nvSpPr>
          <p:spPr>
            <a:xfrm rot="6622458">
              <a:off x="1783174" y="4014083"/>
              <a:ext cx="560726" cy="941558"/>
            </a:xfrm>
            <a:custGeom>
              <a:avLst/>
              <a:gdLst>
                <a:gd name="connsiteX0" fmla="*/ 143752 w 210877"/>
                <a:gd name="connsiteY0" fmla="*/ 130895 h 135527"/>
                <a:gd name="connsiteX1" fmla="*/ 63921 w 210877"/>
                <a:gd name="connsiteY1" fmla="*/ 130053 h 135527"/>
                <a:gd name="connsiteX2" fmla="*/ 2816 w 210877"/>
                <a:gd name="connsiteY2" fmla="*/ 52205 h 135527"/>
                <a:gd name="connsiteX3" fmla="*/ 85790 w 210877"/>
                <a:gd name="connsiteY3" fmla="*/ 1186 h 135527"/>
                <a:gd name="connsiteX4" fmla="*/ 143752 w 210877"/>
                <a:gd name="connsiteY4" fmla="*/ 130895 h 135527"/>
                <a:gd name="connsiteX0" fmla="*/ 140209 w 140209"/>
                <a:gd name="connsiteY0" fmla="*/ 129709 h 135380"/>
                <a:gd name="connsiteX1" fmla="*/ 60378 w 140209"/>
                <a:gd name="connsiteY1" fmla="*/ 128867 h 135380"/>
                <a:gd name="connsiteX2" fmla="*/ 1852 w 140209"/>
                <a:gd name="connsiteY2" fmla="*/ 71200 h 135380"/>
                <a:gd name="connsiteX3" fmla="*/ 82247 w 140209"/>
                <a:gd name="connsiteY3" fmla="*/ 0 h 135380"/>
                <a:gd name="connsiteX4" fmla="*/ 140209 w 140209"/>
                <a:gd name="connsiteY4" fmla="*/ 129709 h 135380"/>
                <a:gd name="connsiteX0" fmla="*/ 138357 w 138357"/>
                <a:gd name="connsiteY0" fmla="*/ 129709 h 135380"/>
                <a:gd name="connsiteX1" fmla="*/ 58526 w 138357"/>
                <a:gd name="connsiteY1" fmla="*/ 128867 h 135380"/>
                <a:gd name="connsiteX2" fmla="*/ 0 w 138357"/>
                <a:gd name="connsiteY2" fmla="*/ 71200 h 135380"/>
                <a:gd name="connsiteX3" fmla="*/ 80395 w 138357"/>
                <a:gd name="connsiteY3" fmla="*/ 0 h 135380"/>
                <a:gd name="connsiteX4" fmla="*/ 138357 w 138357"/>
                <a:gd name="connsiteY4" fmla="*/ 129709 h 135380"/>
                <a:gd name="connsiteX0" fmla="*/ 138357 w 138357"/>
                <a:gd name="connsiteY0" fmla="*/ 129709 h 133846"/>
                <a:gd name="connsiteX1" fmla="*/ 64843 w 138357"/>
                <a:gd name="connsiteY1" fmla="*/ 125532 h 133846"/>
                <a:gd name="connsiteX2" fmla="*/ 0 w 138357"/>
                <a:gd name="connsiteY2" fmla="*/ 71200 h 133846"/>
                <a:gd name="connsiteX3" fmla="*/ 80395 w 138357"/>
                <a:gd name="connsiteY3" fmla="*/ 0 h 133846"/>
                <a:gd name="connsiteX4" fmla="*/ 138357 w 138357"/>
                <a:gd name="connsiteY4" fmla="*/ 129709 h 133846"/>
                <a:gd name="connsiteX0" fmla="*/ 133035 w 133035"/>
                <a:gd name="connsiteY0" fmla="*/ 129709 h 133853"/>
                <a:gd name="connsiteX1" fmla="*/ 59521 w 133035"/>
                <a:gd name="connsiteY1" fmla="*/ 125532 h 133853"/>
                <a:gd name="connsiteX2" fmla="*/ 0 w 133035"/>
                <a:gd name="connsiteY2" fmla="*/ 71083 h 133853"/>
                <a:gd name="connsiteX3" fmla="*/ 75073 w 133035"/>
                <a:gd name="connsiteY3" fmla="*/ 0 h 133853"/>
                <a:gd name="connsiteX4" fmla="*/ 133035 w 133035"/>
                <a:gd name="connsiteY4" fmla="*/ 129709 h 13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035" h="133853">
                  <a:moveTo>
                    <a:pt x="133035" y="129709"/>
                  </a:moveTo>
                  <a:cubicBezTo>
                    <a:pt x="107282" y="136165"/>
                    <a:pt x="81693" y="135303"/>
                    <a:pt x="59521" y="125532"/>
                  </a:cubicBezTo>
                  <a:cubicBezTo>
                    <a:pt x="37349" y="115761"/>
                    <a:pt x="13979" y="111078"/>
                    <a:pt x="0" y="71083"/>
                  </a:cubicBezTo>
                  <a:cubicBezTo>
                    <a:pt x="9559" y="45040"/>
                    <a:pt x="34168" y="4986"/>
                    <a:pt x="75073" y="0"/>
                  </a:cubicBezTo>
                  <a:lnTo>
                    <a:pt x="133035" y="12970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alpha val="55000"/>
                  </a:srgbClr>
                </a:gs>
                <a:gs pos="57000">
                  <a:srgbClr val="C00000">
                    <a:alpha val="2000"/>
                  </a:srgbClr>
                </a:gs>
                <a:gs pos="39000">
                  <a:srgbClr val="C00000">
                    <a:alpha val="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</p:spTree>
    <p:extLst>
      <p:ext uri="{BB962C8B-B14F-4D97-AF65-F5344CB8AC3E}">
        <p14:creationId xmlns:p14="http://schemas.microsoft.com/office/powerpoint/2010/main" val="21131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build="p"/>
      <p:bldP spid="98" grpId="0"/>
      <p:bldP spid="107" grpId="0"/>
      <p:bldP spid="1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ALD4TCOs: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ALD for transparent conductive oxides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4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Basics of transparent conductive oxides (TCOs)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TCOs found in many cell types for lateral electrical transport.</a:t>
            </a:r>
          </a:p>
          <a:p>
            <a:r>
              <a:rPr lang="en-US" dirty="0" smtClean="0"/>
              <a:t>Mostly sputtering (PVD)</a:t>
            </a:r>
            <a:endParaRPr lang="en-US" dirty="0"/>
          </a:p>
          <a:p>
            <a:r>
              <a:rPr lang="en-US" b="1" dirty="0" smtClean="0"/>
              <a:t>Transparency: </a:t>
            </a:r>
            <a:r>
              <a:rPr lang="en-US" dirty="0" smtClean="0"/>
              <a:t>Wide bandgap </a:t>
            </a:r>
            <a:r>
              <a:rPr lang="en-US" b="1" dirty="0" smtClean="0">
                <a:solidFill>
                  <a:srgbClr val="0070C0"/>
                </a:solidFill>
              </a:rPr>
              <a:t>host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(~&gt;3 eV) </a:t>
            </a:r>
            <a:r>
              <a:rPr lang="en-US" dirty="0" smtClean="0">
                <a:sym typeface="Wingdings" panose="05000000000000000000" pitchFamily="2" charset="2"/>
              </a:rPr>
              <a:t></a:t>
            </a:r>
            <a:r>
              <a:rPr lang="en-US" dirty="0" smtClean="0"/>
              <a:t> </a:t>
            </a:r>
            <a:r>
              <a:rPr lang="en-US" sz="1600" i="1" dirty="0" smtClean="0"/>
              <a:t>In</a:t>
            </a:r>
            <a:r>
              <a:rPr lang="en-US" sz="1600" i="1" baseline="-25000" dirty="0" smtClean="0"/>
              <a:t>2</a:t>
            </a:r>
            <a:r>
              <a:rPr lang="en-US" sz="1600" i="1" dirty="0" smtClean="0"/>
              <a:t>O</a:t>
            </a:r>
            <a:r>
              <a:rPr lang="en-US" sz="1600" i="1" baseline="-25000" dirty="0" smtClean="0"/>
              <a:t>3</a:t>
            </a:r>
            <a:r>
              <a:rPr lang="en-US" sz="1600" i="1" dirty="0" smtClean="0"/>
              <a:t>, ZnO, SnO</a:t>
            </a:r>
            <a:r>
              <a:rPr lang="en-US" sz="1600" i="1" baseline="-25000" dirty="0" smtClean="0"/>
              <a:t>2</a:t>
            </a:r>
            <a:r>
              <a:rPr lang="en-US" sz="1600" i="1" dirty="0" smtClean="0"/>
              <a:t>, …</a:t>
            </a:r>
            <a:endParaRPr lang="en-US" i="1" dirty="0" smtClean="0"/>
          </a:p>
          <a:p>
            <a:r>
              <a:rPr lang="en-US" b="1" dirty="0" smtClean="0"/>
              <a:t>Conductivity</a:t>
            </a:r>
            <a:r>
              <a:rPr lang="en-US" dirty="0" smtClean="0"/>
              <a:t>: 	</a:t>
            </a:r>
            <a:r>
              <a:rPr lang="en-US" b="1" dirty="0" smtClean="0">
                <a:solidFill>
                  <a:srgbClr val="C00000"/>
                </a:solidFill>
              </a:rPr>
              <a:t>Dopants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 </a:t>
            </a:r>
            <a:r>
              <a:rPr lang="en-US" sz="1600" i="1" dirty="0" smtClean="0">
                <a:sym typeface="Wingdings" panose="05000000000000000000" pitchFamily="2" charset="2"/>
              </a:rPr>
              <a:t>Sn, Al, B, F, H, </a:t>
            </a:r>
            <a:r>
              <a:rPr lang="en-US" sz="1200" i="1" dirty="0" smtClean="0"/>
              <a:t>… </a:t>
            </a:r>
            <a:r>
              <a:rPr lang="en-US" sz="1600" dirty="0" smtClean="0">
                <a:sym typeface="Wingdings" panose="05000000000000000000" pitchFamily="2" charset="2"/>
              </a:rPr>
              <a:t> </a:t>
            </a:r>
            <a:r>
              <a:rPr lang="el-GR" sz="1600" dirty="0" smtClean="0">
                <a:sym typeface="Wingdings" panose="05000000000000000000" pitchFamily="2" charset="2"/>
              </a:rPr>
              <a:t>ρ</a:t>
            </a:r>
            <a:r>
              <a:rPr lang="en-US" sz="1600" dirty="0" smtClean="0">
                <a:sym typeface="Wingdings" panose="05000000000000000000" pitchFamily="2" charset="2"/>
              </a:rPr>
              <a:t> ~&lt; 1 m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Ω</a:t>
            </a:r>
            <a:r>
              <a:rPr lang="en-US" sz="1600" dirty="0" smtClean="0">
                <a:sym typeface="Wingdings" panose="05000000000000000000" pitchFamily="2" charset="2"/>
              </a:rPr>
              <a:t>cm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696" y="3138925"/>
            <a:ext cx="2090573" cy="1493266"/>
          </a:xfrm>
          <a:prstGeom prst="rect">
            <a:avLst/>
          </a:prstGeom>
        </p:spPr>
      </p:pic>
      <p:pic>
        <p:nvPicPr>
          <p:cNvPr id="6" name="Picture 2" descr="Afbeeldingsresultaat voor cigs solar cell SE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00"/>
          <a:stretch/>
        </p:blipFill>
        <p:spPr bwMode="auto">
          <a:xfrm>
            <a:off x="7558388" y="845182"/>
            <a:ext cx="1476908" cy="97685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fbeeldingsresultaat voor silicon solar cell cross sec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508" y="2039587"/>
            <a:ext cx="2072788" cy="112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6906196" y="4007884"/>
            <a:ext cx="1905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906196" y="4331193"/>
            <a:ext cx="1905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691178" y="2272468"/>
            <a:ext cx="1905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274501" y="1718353"/>
            <a:ext cx="1905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274501" y="1007508"/>
            <a:ext cx="1905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535213" y="530677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CIGS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8182783" y="1783903"/>
            <a:ext cx="940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Perovskite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712334" y="3138925"/>
            <a:ext cx="1434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 heterojunction</a:t>
            </a:r>
            <a:endParaRPr lang="en-US" sz="1400" dirty="0"/>
          </a:p>
        </p:txBody>
      </p:sp>
      <p:sp>
        <p:nvSpPr>
          <p:cNvPr id="44" name="Freeform 43"/>
          <p:cNvSpPr/>
          <p:nvPr/>
        </p:nvSpPr>
        <p:spPr>
          <a:xfrm>
            <a:off x="1825867" y="3398269"/>
            <a:ext cx="907375" cy="695506"/>
          </a:xfrm>
          <a:custGeom>
            <a:avLst/>
            <a:gdLst>
              <a:gd name="connsiteX0" fmla="*/ 0 w 2014538"/>
              <a:gd name="connsiteY0" fmla="*/ 2371726 h 2381251"/>
              <a:gd name="connsiteX1" fmla="*/ 1009650 w 2014538"/>
              <a:gd name="connsiteY1" fmla="*/ 1 h 2381251"/>
              <a:gd name="connsiteX2" fmla="*/ 2014538 w 2014538"/>
              <a:gd name="connsiteY2" fmla="*/ 2381251 h 238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14538" h="2381251">
                <a:moveTo>
                  <a:pt x="0" y="2371726"/>
                </a:moveTo>
                <a:cubicBezTo>
                  <a:pt x="336947" y="1185069"/>
                  <a:pt x="673894" y="-1587"/>
                  <a:pt x="1009650" y="1"/>
                </a:cubicBezTo>
                <a:cubicBezTo>
                  <a:pt x="1345406" y="1588"/>
                  <a:pt x="1679972" y="1191419"/>
                  <a:pt x="2014538" y="2381251"/>
                </a:cubicBezTo>
              </a:path>
            </a:pathLst>
          </a:custGeom>
          <a:gradFill>
            <a:gsLst>
              <a:gs pos="87000">
                <a:srgbClr val="00AEEF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25400" cap="flat" cmpd="sng" algn="ctr">
            <a:solidFill>
              <a:srgbClr val="00AEE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703993" y="3398269"/>
            <a:ext cx="907375" cy="695506"/>
          </a:xfrm>
          <a:custGeom>
            <a:avLst/>
            <a:gdLst>
              <a:gd name="connsiteX0" fmla="*/ 0 w 2014538"/>
              <a:gd name="connsiteY0" fmla="*/ 2371726 h 2381251"/>
              <a:gd name="connsiteX1" fmla="*/ 1009650 w 2014538"/>
              <a:gd name="connsiteY1" fmla="*/ 1 h 2381251"/>
              <a:gd name="connsiteX2" fmla="*/ 2014538 w 2014538"/>
              <a:gd name="connsiteY2" fmla="*/ 2381251 h 238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14538" h="2381251">
                <a:moveTo>
                  <a:pt x="0" y="2371726"/>
                </a:moveTo>
                <a:cubicBezTo>
                  <a:pt x="336947" y="1185069"/>
                  <a:pt x="673894" y="-1587"/>
                  <a:pt x="1009650" y="1"/>
                </a:cubicBezTo>
                <a:cubicBezTo>
                  <a:pt x="1345406" y="1588"/>
                  <a:pt x="1679972" y="1191419"/>
                  <a:pt x="2014538" y="2381251"/>
                </a:cubicBezTo>
              </a:path>
            </a:pathLst>
          </a:custGeom>
          <a:gradFill>
            <a:gsLst>
              <a:gs pos="87000">
                <a:srgbClr val="00AEEF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25400" cap="flat" cmpd="sng" algn="ctr">
            <a:solidFill>
              <a:srgbClr val="00AEE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Freeform 45"/>
          <p:cNvSpPr/>
          <p:nvPr/>
        </p:nvSpPr>
        <p:spPr>
          <a:xfrm rot="10800000">
            <a:off x="722396" y="2416465"/>
            <a:ext cx="907375" cy="695506"/>
          </a:xfrm>
          <a:custGeom>
            <a:avLst/>
            <a:gdLst>
              <a:gd name="connsiteX0" fmla="*/ 0 w 2014538"/>
              <a:gd name="connsiteY0" fmla="*/ 2371726 h 2381251"/>
              <a:gd name="connsiteX1" fmla="*/ 1009650 w 2014538"/>
              <a:gd name="connsiteY1" fmla="*/ 1 h 2381251"/>
              <a:gd name="connsiteX2" fmla="*/ 2014538 w 2014538"/>
              <a:gd name="connsiteY2" fmla="*/ 2381251 h 238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14538" h="2381251">
                <a:moveTo>
                  <a:pt x="0" y="2371726"/>
                </a:moveTo>
                <a:cubicBezTo>
                  <a:pt x="336947" y="1185069"/>
                  <a:pt x="673894" y="-1587"/>
                  <a:pt x="1009650" y="1"/>
                </a:cubicBezTo>
                <a:cubicBezTo>
                  <a:pt x="1345406" y="1588"/>
                  <a:pt x="1679972" y="1191419"/>
                  <a:pt x="2014538" y="2381251"/>
                </a:cubicBezTo>
              </a:path>
            </a:pathLst>
          </a:custGeom>
          <a:noFill/>
          <a:ln w="25400" cap="flat" cmpd="sng" algn="ctr">
            <a:solidFill>
              <a:srgbClr val="00AEE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703994" y="3256919"/>
            <a:ext cx="1041336" cy="0"/>
          </a:xfrm>
          <a:prstGeom prst="line">
            <a:avLst/>
          </a:prstGeom>
          <a:noFill/>
          <a:ln w="19050" cap="flat" cmpd="sng" algn="ctr">
            <a:solidFill>
              <a:srgbClr val="0070C0"/>
            </a:solidFill>
            <a:prstDash val="dash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361161" y="3096695"/>
            <a:ext cx="259498" cy="2055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Arial" charset="0"/>
                <a:ea typeface="+mn-ea"/>
              </a:rPr>
              <a:t>E</a:t>
            </a:r>
            <a:r>
              <a:rPr kumimoji="0" lang="en-US" sz="12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Arial" charset="0"/>
                <a:ea typeface="+mn-ea"/>
              </a:rPr>
              <a:t>F</a:t>
            </a:r>
            <a:endParaRPr kumimoji="0" lang="en-GB" sz="1200" b="0" i="0" u="none" strike="noStrike" kern="0" cap="none" spc="0" normalizeH="0" baseline="-25000" noProof="0" dirty="0" smtClean="0">
              <a:ln>
                <a:noFill/>
              </a:ln>
              <a:solidFill>
                <a:srgbClr val="101073"/>
              </a:solidFill>
              <a:effectLst/>
              <a:uLnTx/>
              <a:uFillTx/>
              <a:latin typeface="Arial" charset="0"/>
              <a:ea typeface="+mn-e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19254" y="4118504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charset="0"/>
                <a:ea typeface="+mn-ea"/>
              </a:rPr>
              <a:t>Intrinsic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 smtClean="0">
                <a:solidFill>
                  <a:srgbClr val="00AEEF"/>
                </a:solidFill>
                <a:latin typeface="Arial" charset="0"/>
                <a:ea typeface="+mn-ea"/>
              </a:rPr>
              <a:t>host</a:t>
            </a:r>
            <a:endParaRPr kumimoji="0" lang="en-GB" sz="1200" b="0" i="0" u="none" strike="noStrike" kern="0" cap="none" spc="0" normalizeH="0" baseline="-25000" noProof="0" dirty="0" smtClean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Arial" charset="0"/>
              <a:ea typeface="+mn-ea"/>
            </a:endParaRPr>
          </a:p>
        </p:txBody>
      </p:sp>
      <p:sp>
        <p:nvSpPr>
          <p:cNvPr id="52" name="Freeform 51"/>
          <p:cNvSpPr/>
          <p:nvPr/>
        </p:nvSpPr>
        <p:spPr>
          <a:xfrm rot="10800000">
            <a:off x="1844270" y="2416465"/>
            <a:ext cx="907375" cy="695506"/>
          </a:xfrm>
          <a:custGeom>
            <a:avLst/>
            <a:gdLst>
              <a:gd name="connsiteX0" fmla="*/ 0 w 2014538"/>
              <a:gd name="connsiteY0" fmla="*/ 2371726 h 2381251"/>
              <a:gd name="connsiteX1" fmla="*/ 1009650 w 2014538"/>
              <a:gd name="connsiteY1" fmla="*/ 1 h 2381251"/>
              <a:gd name="connsiteX2" fmla="*/ 2014538 w 2014538"/>
              <a:gd name="connsiteY2" fmla="*/ 2381251 h 238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14538" h="2381251">
                <a:moveTo>
                  <a:pt x="0" y="2371726"/>
                </a:moveTo>
                <a:cubicBezTo>
                  <a:pt x="336947" y="1185069"/>
                  <a:pt x="673894" y="-1587"/>
                  <a:pt x="1009650" y="1"/>
                </a:cubicBezTo>
                <a:cubicBezTo>
                  <a:pt x="1345406" y="1588"/>
                  <a:pt x="1679972" y="1191419"/>
                  <a:pt x="2014538" y="2381251"/>
                </a:cubicBezTo>
              </a:path>
            </a:pathLst>
          </a:custGeom>
          <a:gradFill>
            <a:gsLst>
              <a:gs pos="0">
                <a:srgbClr val="00AEEF"/>
              </a:gs>
              <a:gs pos="35000">
                <a:srgbClr val="FFFFFF"/>
              </a:gs>
            </a:gsLst>
            <a:lin ang="5400000" scaled="1"/>
          </a:gradFill>
          <a:ln w="25400" cap="flat" cmpd="sng" algn="ctr">
            <a:solidFill>
              <a:srgbClr val="00AEE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1772445" y="2929355"/>
            <a:ext cx="1041335" cy="0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dash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1472532" y="2803535"/>
            <a:ext cx="259498" cy="2055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Arial" charset="0"/>
                <a:ea typeface="+mn-ea"/>
              </a:rPr>
              <a:t>E</a:t>
            </a:r>
            <a:r>
              <a:rPr kumimoji="0" lang="en-US" sz="12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Arial" charset="0"/>
                <a:ea typeface="+mn-ea"/>
              </a:rPr>
              <a:t>F</a:t>
            </a:r>
            <a:endParaRPr kumimoji="0" lang="en-GB" sz="1200" b="0" i="0" u="none" strike="noStrike" kern="0" cap="none" spc="0" normalizeH="0" baseline="-25000" noProof="0" dirty="0" smtClean="0">
              <a:ln>
                <a:noFill/>
              </a:ln>
              <a:solidFill>
                <a:srgbClr val="101073"/>
              </a:solidFill>
              <a:effectLst/>
              <a:uLnTx/>
              <a:uFillTx/>
              <a:latin typeface="Arial" charset="0"/>
              <a:ea typeface="+mn-ea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891466" y="4192993"/>
            <a:ext cx="776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</a:rPr>
              <a:t>+ doping</a:t>
            </a:r>
            <a:endParaRPr kumimoji="0" lang="en-GB" sz="1200" b="0" i="0" u="none" strike="noStrike" kern="0" cap="none" spc="0" normalizeH="0" baseline="-2500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</a:endParaRPr>
          </a:p>
        </p:txBody>
      </p:sp>
      <p:graphicFrame>
        <p:nvGraphicFramePr>
          <p:cNvPr id="65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6052220"/>
              </p:ext>
            </p:extLst>
          </p:nvPr>
        </p:nvGraphicFramePr>
        <p:xfrm>
          <a:off x="3172249" y="2048861"/>
          <a:ext cx="3790259" cy="2900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56" name="Graph" r:id="rId6" imgW="3920760" imgH="3000960" progId="Origin95.Graph">
                  <p:embed/>
                </p:oleObj>
              </mc:Choice>
              <mc:Fallback>
                <p:oleObj name="Graph" r:id="rId6" imgW="3920760" imgH="3000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72249" y="2048861"/>
                        <a:ext cx="3790259" cy="29002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5563344"/>
              </p:ext>
            </p:extLst>
          </p:nvPr>
        </p:nvGraphicFramePr>
        <p:xfrm>
          <a:off x="3171600" y="2048400"/>
          <a:ext cx="3790259" cy="2900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57" name="Graph" r:id="rId8" imgW="3920760" imgH="3000960" progId="Origin95.Graph">
                  <p:embed/>
                </p:oleObj>
              </mc:Choice>
              <mc:Fallback>
                <p:oleObj name="Graph" r:id="rId8" imgW="3920760" imgH="3000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71600" y="2048400"/>
                        <a:ext cx="3790259" cy="29002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TextBox 66"/>
          <p:cNvSpPr txBox="1"/>
          <p:nvPr/>
        </p:nvSpPr>
        <p:spPr>
          <a:xfrm>
            <a:off x="283508" y="3885558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Arial" charset="0"/>
                <a:ea typeface="+mn-ea"/>
              </a:rPr>
              <a:t>VB</a:t>
            </a:r>
            <a:endParaRPr kumimoji="0" lang="en-GB" sz="1200" b="0" i="0" u="none" strike="noStrike" kern="0" cap="none" spc="0" normalizeH="0" baseline="-25000" noProof="0" dirty="0" smtClean="0">
              <a:ln>
                <a:noFill/>
              </a:ln>
              <a:solidFill>
                <a:srgbClr val="101073"/>
              </a:solidFill>
              <a:effectLst/>
              <a:uLnTx/>
              <a:uFillTx/>
              <a:latin typeface="Arial" charset="0"/>
              <a:ea typeface="+mn-ea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78996" y="2389984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101073"/>
                </a:solidFill>
                <a:latin typeface="Arial" charset="0"/>
                <a:ea typeface="+mn-ea"/>
              </a:rPr>
              <a:t>C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01073"/>
                </a:solidFill>
                <a:effectLst/>
                <a:uLnTx/>
                <a:uFillTx/>
                <a:latin typeface="Arial" charset="0"/>
                <a:ea typeface="+mn-ea"/>
              </a:rPr>
              <a:t>B</a:t>
            </a:r>
            <a:endParaRPr kumimoji="0" lang="en-GB" sz="1200" b="0" i="0" u="none" strike="noStrike" kern="0" cap="none" spc="0" normalizeH="0" baseline="-25000" noProof="0" dirty="0" smtClean="0">
              <a:ln>
                <a:noFill/>
              </a:ln>
              <a:solidFill>
                <a:srgbClr val="101073"/>
              </a:solidFill>
              <a:effectLst/>
              <a:uLnTx/>
              <a:uFillTx/>
              <a:latin typeface="Arial" charset="0"/>
              <a:ea typeface="+mn-ea"/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5614988" y="3111972"/>
            <a:ext cx="3286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5419259" y="2807564"/>
            <a:ext cx="720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BM-shift</a:t>
            </a:r>
            <a:endParaRPr lang="en-US" sz="1200" dirty="0">
              <a:solidFill>
                <a:srgbClr val="C00000"/>
              </a:solidFill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 flipV="1">
            <a:off x="3956930" y="4179395"/>
            <a:ext cx="136981" cy="235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3885515" y="3923475"/>
            <a:ext cx="16161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Free carrier absorption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6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8" grpId="0"/>
      <p:bldP spid="51" grpId="0"/>
      <p:bldP spid="52" grpId="0" animBg="1"/>
      <p:bldP spid="54" grpId="0"/>
      <p:bldP spid="55" grpId="0"/>
      <p:bldP spid="67" grpId="0"/>
      <p:bldP spid="68" grpId="0"/>
      <p:bldP spid="71" grpId="0"/>
      <p:bldP spid="7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challenges and opportunities for ALD TCOs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67878" y="1555251"/>
            <a:ext cx="2454632" cy="1162392"/>
            <a:chOff x="311403" y="983819"/>
            <a:chExt cx="2128838" cy="1008112"/>
          </a:xfrm>
        </p:grpSpPr>
        <p:sp>
          <p:nvSpPr>
            <p:cNvPr id="6" name="Rectangle 6"/>
            <p:cNvSpPr/>
            <p:nvPr/>
          </p:nvSpPr>
          <p:spPr>
            <a:xfrm>
              <a:off x="311403" y="983819"/>
              <a:ext cx="2128838" cy="1008112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cxnSp>
          <p:nvCxnSpPr>
            <p:cNvPr id="7" name="Straight Connector 7"/>
            <p:cNvCxnSpPr>
              <a:endCxn id="6" idx="3"/>
            </p:cNvCxnSpPr>
            <p:nvPr/>
          </p:nvCxnSpPr>
          <p:spPr>
            <a:xfrm>
              <a:off x="327079" y="1487875"/>
              <a:ext cx="2113162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8" name="Straight Connector 8"/>
            <p:cNvCxnSpPr/>
            <p:nvPr/>
          </p:nvCxnSpPr>
          <p:spPr>
            <a:xfrm>
              <a:off x="327079" y="1133939"/>
              <a:ext cx="2113162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9" name="Oval 14"/>
            <p:cNvSpPr/>
            <p:nvPr/>
          </p:nvSpPr>
          <p:spPr>
            <a:xfrm>
              <a:off x="374704" y="1430276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10" name="Oval 15"/>
            <p:cNvSpPr/>
            <p:nvPr/>
          </p:nvSpPr>
          <p:spPr>
            <a:xfrm>
              <a:off x="615655" y="1430275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11" name="Oval 16"/>
            <p:cNvSpPr/>
            <p:nvPr/>
          </p:nvSpPr>
          <p:spPr>
            <a:xfrm>
              <a:off x="858482" y="1430276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12" name="Oval 17"/>
            <p:cNvSpPr/>
            <p:nvPr/>
          </p:nvSpPr>
          <p:spPr>
            <a:xfrm>
              <a:off x="1100708" y="1429767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13" name="Oval 18"/>
            <p:cNvSpPr/>
            <p:nvPr/>
          </p:nvSpPr>
          <p:spPr>
            <a:xfrm>
              <a:off x="1341659" y="1429766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14" name="Oval 19"/>
            <p:cNvSpPr/>
            <p:nvPr/>
          </p:nvSpPr>
          <p:spPr>
            <a:xfrm>
              <a:off x="1584486" y="1429767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15" name="Oval 20"/>
            <p:cNvSpPr/>
            <p:nvPr/>
          </p:nvSpPr>
          <p:spPr>
            <a:xfrm>
              <a:off x="1827879" y="1430274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16" name="Oval 21"/>
            <p:cNvSpPr/>
            <p:nvPr/>
          </p:nvSpPr>
          <p:spPr>
            <a:xfrm>
              <a:off x="2068830" y="1430273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17" name="Oval 22"/>
            <p:cNvSpPr/>
            <p:nvPr/>
          </p:nvSpPr>
          <p:spPr>
            <a:xfrm>
              <a:off x="2311657" y="1430274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18" name="Oval 23"/>
            <p:cNvSpPr/>
            <p:nvPr/>
          </p:nvSpPr>
          <p:spPr>
            <a:xfrm>
              <a:off x="321658" y="1076340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19" name="Oval 24"/>
            <p:cNvSpPr/>
            <p:nvPr/>
          </p:nvSpPr>
          <p:spPr>
            <a:xfrm>
              <a:off x="562609" y="1076339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20" name="Oval 25"/>
            <p:cNvSpPr/>
            <p:nvPr/>
          </p:nvSpPr>
          <p:spPr>
            <a:xfrm>
              <a:off x="805436" y="1076340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21" name="Oval 26"/>
            <p:cNvSpPr/>
            <p:nvPr/>
          </p:nvSpPr>
          <p:spPr>
            <a:xfrm>
              <a:off x="1047662" y="1075831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22" name="Oval 27"/>
            <p:cNvSpPr/>
            <p:nvPr/>
          </p:nvSpPr>
          <p:spPr>
            <a:xfrm>
              <a:off x="1288613" y="1075830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23" name="Oval 28"/>
            <p:cNvSpPr/>
            <p:nvPr/>
          </p:nvSpPr>
          <p:spPr>
            <a:xfrm>
              <a:off x="1531440" y="1075831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24" name="Oval 29"/>
            <p:cNvSpPr/>
            <p:nvPr/>
          </p:nvSpPr>
          <p:spPr>
            <a:xfrm>
              <a:off x="1774833" y="1076338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25" name="Oval 30"/>
            <p:cNvSpPr/>
            <p:nvPr/>
          </p:nvSpPr>
          <p:spPr>
            <a:xfrm>
              <a:off x="2015784" y="1076337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26" name="Oval 31"/>
            <p:cNvSpPr/>
            <p:nvPr/>
          </p:nvSpPr>
          <p:spPr>
            <a:xfrm>
              <a:off x="2258611" y="1076338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cxnSp>
          <p:nvCxnSpPr>
            <p:cNvPr id="27" name="Straight Connector 32"/>
            <p:cNvCxnSpPr/>
            <p:nvPr/>
          </p:nvCxnSpPr>
          <p:spPr>
            <a:xfrm>
              <a:off x="327404" y="1828605"/>
              <a:ext cx="2112837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28" name="Oval 33"/>
            <p:cNvSpPr/>
            <p:nvPr/>
          </p:nvSpPr>
          <p:spPr>
            <a:xfrm>
              <a:off x="321983" y="1771006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29" name="Oval 34"/>
            <p:cNvSpPr/>
            <p:nvPr/>
          </p:nvSpPr>
          <p:spPr>
            <a:xfrm>
              <a:off x="562934" y="1771005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30" name="Oval 35"/>
            <p:cNvSpPr/>
            <p:nvPr/>
          </p:nvSpPr>
          <p:spPr>
            <a:xfrm>
              <a:off x="805761" y="1771006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31" name="Oval 36"/>
            <p:cNvSpPr/>
            <p:nvPr/>
          </p:nvSpPr>
          <p:spPr>
            <a:xfrm>
              <a:off x="1047987" y="1770497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32" name="Oval 37"/>
            <p:cNvSpPr/>
            <p:nvPr/>
          </p:nvSpPr>
          <p:spPr>
            <a:xfrm>
              <a:off x="1288938" y="1770496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33" name="Oval 38"/>
            <p:cNvSpPr/>
            <p:nvPr/>
          </p:nvSpPr>
          <p:spPr>
            <a:xfrm>
              <a:off x="1531765" y="1770497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34" name="Oval 39"/>
            <p:cNvSpPr/>
            <p:nvPr/>
          </p:nvSpPr>
          <p:spPr>
            <a:xfrm>
              <a:off x="1775158" y="1771004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35" name="Oval 40"/>
            <p:cNvSpPr/>
            <p:nvPr/>
          </p:nvSpPr>
          <p:spPr>
            <a:xfrm>
              <a:off x="2016109" y="1771003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36" name="Oval 41"/>
            <p:cNvSpPr/>
            <p:nvPr/>
          </p:nvSpPr>
          <p:spPr>
            <a:xfrm>
              <a:off x="2258936" y="1771004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</p:grpSp>
      <p:grpSp>
        <p:nvGrpSpPr>
          <p:cNvPr id="37" name="Groep 46"/>
          <p:cNvGrpSpPr/>
          <p:nvPr/>
        </p:nvGrpSpPr>
        <p:grpSpPr>
          <a:xfrm>
            <a:off x="3953292" y="1500939"/>
            <a:ext cx="1484385" cy="1271016"/>
            <a:chOff x="5889647" y="2606675"/>
            <a:chExt cx="1247753" cy="1068398"/>
          </a:xfrm>
        </p:grpSpPr>
        <p:sp>
          <p:nvSpPr>
            <p:cNvPr id="38" name="Freeform 5"/>
            <p:cNvSpPr/>
            <p:nvPr/>
          </p:nvSpPr>
          <p:spPr>
            <a:xfrm>
              <a:off x="5889647" y="2627826"/>
              <a:ext cx="419313" cy="502724"/>
            </a:xfrm>
            <a:custGeom>
              <a:avLst/>
              <a:gdLst>
                <a:gd name="connsiteX0" fmla="*/ 66675 w 1771650"/>
                <a:gd name="connsiteY0" fmla="*/ 171450 h 2124075"/>
                <a:gd name="connsiteX1" fmla="*/ 866775 w 1771650"/>
                <a:gd name="connsiteY1" fmla="*/ 0 h 2124075"/>
                <a:gd name="connsiteX2" fmla="*/ 1704975 w 1771650"/>
                <a:gd name="connsiteY2" fmla="*/ 219075 h 2124075"/>
                <a:gd name="connsiteX3" fmla="*/ 1771650 w 1771650"/>
                <a:gd name="connsiteY3" fmla="*/ 981075 h 2124075"/>
                <a:gd name="connsiteX4" fmla="*/ 1609725 w 1771650"/>
                <a:gd name="connsiteY4" fmla="*/ 1828800 h 2124075"/>
                <a:gd name="connsiteX5" fmla="*/ 1581150 w 1771650"/>
                <a:gd name="connsiteY5" fmla="*/ 2085975 h 2124075"/>
                <a:gd name="connsiteX6" fmla="*/ 257175 w 1771650"/>
                <a:gd name="connsiteY6" fmla="*/ 2124075 h 2124075"/>
                <a:gd name="connsiteX7" fmla="*/ 0 w 1771650"/>
                <a:gd name="connsiteY7" fmla="*/ 1371600 h 2124075"/>
                <a:gd name="connsiteX8" fmla="*/ 66675 w 1771650"/>
                <a:gd name="connsiteY8" fmla="*/ 171450 h 21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71650" h="2124075">
                  <a:moveTo>
                    <a:pt x="66675" y="171450"/>
                  </a:moveTo>
                  <a:lnTo>
                    <a:pt x="866775" y="0"/>
                  </a:lnTo>
                  <a:lnTo>
                    <a:pt x="1704975" y="219075"/>
                  </a:lnTo>
                  <a:lnTo>
                    <a:pt x="1771650" y="981075"/>
                  </a:lnTo>
                  <a:lnTo>
                    <a:pt x="1609725" y="1828800"/>
                  </a:lnTo>
                  <a:lnTo>
                    <a:pt x="1581150" y="2085975"/>
                  </a:lnTo>
                  <a:lnTo>
                    <a:pt x="257175" y="2124075"/>
                  </a:lnTo>
                  <a:lnTo>
                    <a:pt x="0" y="1371600"/>
                  </a:lnTo>
                  <a:lnTo>
                    <a:pt x="66675" y="171450"/>
                  </a:lnTo>
                  <a:close/>
                </a:path>
              </a:pathLst>
            </a:custGeom>
            <a:pattFill prst="wdDnDiag">
              <a:fgClr>
                <a:srgbClr val="00AEEF"/>
              </a:fgClr>
              <a:bgClr>
                <a:srgbClr val="FFFFFF"/>
              </a:bgClr>
            </a:pattFill>
            <a:ln w="9525" cap="flat" cmpd="sng" algn="ctr">
              <a:solidFill>
                <a:srgbClr val="009EE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Vrije vorm 33"/>
            <p:cNvSpPr/>
            <p:nvPr/>
          </p:nvSpPr>
          <p:spPr>
            <a:xfrm>
              <a:off x="6264275" y="2628900"/>
              <a:ext cx="247650" cy="539750"/>
            </a:xfrm>
            <a:custGeom>
              <a:avLst/>
              <a:gdLst>
                <a:gd name="connsiteX0" fmla="*/ 25400 w 247650"/>
                <a:gd name="connsiteY0" fmla="*/ 47625 h 539750"/>
                <a:gd name="connsiteX1" fmla="*/ 50800 w 247650"/>
                <a:gd name="connsiteY1" fmla="*/ 238125 h 539750"/>
                <a:gd name="connsiteX2" fmla="*/ 0 w 247650"/>
                <a:gd name="connsiteY2" fmla="*/ 495300 h 539750"/>
                <a:gd name="connsiteX3" fmla="*/ 219075 w 247650"/>
                <a:gd name="connsiteY3" fmla="*/ 539750 h 539750"/>
                <a:gd name="connsiteX4" fmla="*/ 209550 w 247650"/>
                <a:gd name="connsiteY4" fmla="*/ 266700 h 539750"/>
                <a:gd name="connsiteX5" fmla="*/ 247650 w 247650"/>
                <a:gd name="connsiteY5" fmla="*/ 0 h 539750"/>
                <a:gd name="connsiteX6" fmla="*/ 25400 w 247650"/>
                <a:gd name="connsiteY6" fmla="*/ 47625 h 53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539750">
                  <a:moveTo>
                    <a:pt x="25400" y="47625"/>
                  </a:moveTo>
                  <a:lnTo>
                    <a:pt x="50800" y="238125"/>
                  </a:lnTo>
                  <a:lnTo>
                    <a:pt x="0" y="495300"/>
                  </a:lnTo>
                  <a:lnTo>
                    <a:pt x="219075" y="539750"/>
                  </a:lnTo>
                  <a:lnTo>
                    <a:pt x="209550" y="266700"/>
                  </a:lnTo>
                  <a:lnTo>
                    <a:pt x="247650" y="0"/>
                  </a:lnTo>
                  <a:lnTo>
                    <a:pt x="25400" y="47625"/>
                  </a:lnTo>
                  <a:close/>
                </a:path>
              </a:pathLst>
            </a:custGeom>
            <a:pattFill prst="wdUpDiag">
              <a:fgClr>
                <a:srgbClr val="00AEEF"/>
              </a:fgClr>
              <a:bgClr>
                <a:schemeClr val="bg1"/>
              </a:bgClr>
            </a:pattFill>
            <a:ln w="9525">
              <a:solidFill>
                <a:srgbClr val="00A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Vrije vorm 34"/>
            <p:cNvSpPr/>
            <p:nvPr/>
          </p:nvSpPr>
          <p:spPr>
            <a:xfrm>
              <a:off x="5956300" y="3127375"/>
              <a:ext cx="434975" cy="396875"/>
            </a:xfrm>
            <a:custGeom>
              <a:avLst/>
              <a:gdLst>
                <a:gd name="connsiteX0" fmla="*/ 419100 w 434975"/>
                <a:gd name="connsiteY0" fmla="*/ 19050 h 396875"/>
                <a:gd name="connsiteX1" fmla="*/ 434975 w 434975"/>
                <a:gd name="connsiteY1" fmla="*/ 282575 h 396875"/>
                <a:gd name="connsiteX2" fmla="*/ 117475 w 434975"/>
                <a:gd name="connsiteY2" fmla="*/ 396875 h 396875"/>
                <a:gd name="connsiteX3" fmla="*/ 25400 w 434975"/>
                <a:gd name="connsiteY3" fmla="*/ 146050 h 396875"/>
                <a:gd name="connsiteX4" fmla="*/ 0 w 434975"/>
                <a:gd name="connsiteY4" fmla="*/ 6350 h 396875"/>
                <a:gd name="connsiteX5" fmla="*/ 311150 w 434975"/>
                <a:gd name="connsiteY5" fmla="*/ 0 h 396875"/>
                <a:gd name="connsiteX6" fmla="*/ 419100 w 434975"/>
                <a:gd name="connsiteY6" fmla="*/ 19050 h 39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4975" h="396875">
                  <a:moveTo>
                    <a:pt x="419100" y="19050"/>
                  </a:moveTo>
                  <a:lnTo>
                    <a:pt x="434975" y="282575"/>
                  </a:lnTo>
                  <a:lnTo>
                    <a:pt x="117475" y="396875"/>
                  </a:lnTo>
                  <a:lnTo>
                    <a:pt x="25400" y="146050"/>
                  </a:lnTo>
                  <a:lnTo>
                    <a:pt x="0" y="6350"/>
                  </a:lnTo>
                  <a:lnTo>
                    <a:pt x="311150" y="0"/>
                  </a:lnTo>
                  <a:lnTo>
                    <a:pt x="419100" y="19050"/>
                  </a:lnTo>
                  <a:close/>
                </a:path>
              </a:pathLst>
            </a:custGeom>
            <a:pattFill prst="dkVert">
              <a:fgClr>
                <a:srgbClr val="00AEEF"/>
              </a:fgClr>
              <a:bgClr>
                <a:schemeClr val="bg1"/>
              </a:bgClr>
            </a:pattFill>
            <a:ln w="9525">
              <a:solidFill>
                <a:srgbClr val="00A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Vrije vorm 35"/>
            <p:cNvSpPr/>
            <p:nvPr/>
          </p:nvSpPr>
          <p:spPr>
            <a:xfrm>
              <a:off x="6473825" y="2619375"/>
              <a:ext cx="457200" cy="657225"/>
            </a:xfrm>
            <a:custGeom>
              <a:avLst/>
              <a:gdLst>
                <a:gd name="connsiteX0" fmla="*/ 38100 w 457200"/>
                <a:gd name="connsiteY0" fmla="*/ 0 h 657225"/>
                <a:gd name="connsiteX1" fmla="*/ 387350 w 457200"/>
                <a:gd name="connsiteY1" fmla="*/ 79375 h 657225"/>
                <a:gd name="connsiteX2" fmla="*/ 457200 w 457200"/>
                <a:gd name="connsiteY2" fmla="*/ 384175 h 657225"/>
                <a:gd name="connsiteX3" fmla="*/ 349250 w 457200"/>
                <a:gd name="connsiteY3" fmla="*/ 657225 h 657225"/>
                <a:gd name="connsiteX4" fmla="*/ 6350 w 457200"/>
                <a:gd name="connsiteY4" fmla="*/ 552450 h 657225"/>
                <a:gd name="connsiteX5" fmla="*/ 0 w 457200"/>
                <a:gd name="connsiteY5" fmla="*/ 285750 h 657225"/>
                <a:gd name="connsiteX6" fmla="*/ 38100 w 457200"/>
                <a:gd name="connsiteY6" fmla="*/ 0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7200" h="657225">
                  <a:moveTo>
                    <a:pt x="38100" y="0"/>
                  </a:moveTo>
                  <a:lnTo>
                    <a:pt x="387350" y="79375"/>
                  </a:lnTo>
                  <a:lnTo>
                    <a:pt x="457200" y="384175"/>
                  </a:lnTo>
                  <a:lnTo>
                    <a:pt x="349250" y="657225"/>
                  </a:lnTo>
                  <a:lnTo>
                    <a:pt x="6350" y="552450"/>
                  </a:lnTo>
                  <a:lnTo>
                    <a:pt x="0" y="285750"/>
                  </a:lnTo>
                  <a:lnTo>
                    <a:pt x="38100" y="0"/>
                  </a:lnTo>
                  <a:close/>
                </a:path>
              </a:pathLst>
            </a:custGeom>
            <a:pattFill prst="wdDnDiag">
              <a:fgClr>
                <a:srgbClr val="00AEEF"/>
              </a:fgClr>
              <a:bgClr>
                <a:schemeClr val="bg1"/>
              </a:bgClr>
            </a:pattFill>
            <a:ln w="9525">
              <a:solidFill>
                <a:srgbClr val="00A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Vrije vorm 36"/>
            <p:cNvSpPr/>
            <p:nvPr/>
          </p:nvSpPr>
          <p:spPr>
            <a:xfrm>
              <a:off x="6378575" y="3149600"/>
              <a:ext cx="406400" cy="498475"/>
            </a:xfrm>
            <a:custGeom>
              <a:avLst/>
              <a:gdLst>
                <a:gd name="connsiteX0" fmla="*/ 0 w 406400"/>
                <a:gd name="connsiteY0" fmla="*/ 0 h 498475"/>
                <a:gd name="connsiteX1" fmla="*/ 104775 w 406400"/>
                <a:gd name="connsiteY1" fmla="*/ 22225 h 498475"/>
                <a:gd name="connsiteX2" fmla="*/ 304800 w 406400"/>
                <a:gd name="connsiteY2" fmla="*/ 88900 h 498475"/>
                <a:gd name="connsiteX3" fmla="*/ 406400 w 406400"/>
                <a:gd name="connsiteY3" fmla="*/ 330200 h 498475"/>
                <a:gd name="connsiteX4" fmla="*/ 165100 w 406400"/>
                <a:gd name="connsiteY4" fmla="*/ 498475 h 498475"/>
                <a:gd name="connsiteX5" fmla="*/ 15875 w 406400"/>
                <a:gd name="connsiteY5" fmla="*/ 260350 h 498475"/>
                <a:gd name="connsiteX6" fmla="*/ 0 w 406400"/>
                <a:gd name="connsiteY6" fmla="*/ 0 h 498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400" h="498475">
                  <a:moveTo>
                    <a:pt x="0" y="0"/>
                  </a:moveTo>
                  <a:lnTo>
                    <a:pt x="104775" y="22225"/>
                  </a:lnTo>
                  <a:lnTo>
                    <a:pt x="304800" y="88900"/>
                  </a:lnTo>
                  <a:lnTo>
                    <a:pt x="406400" y="330200"/>
                  </a:lnTo>
                  <a:lnTo>
                    <a:pt x="165100" y="498475"/>
                  </a:lnTo>
                  <a:lnTo>
                    <a:pt x="15875" y="260350"/>
                  </a:lnTo>
                  <a:lnTo>
                    <a:pt x="0" y="0"/>
                  </a:lnTo>
                  <a:close/>
                </a:path>
              </a:pathLst>
            </a:custGeom>
            <a:pattFill prst="wdUpDiag">
              <a:fgClr>
                <a:srgbClr val="00AEEF"/>
              </a:fgClr>
              <a:bgClr>
                <a:schemeClr val="bg1"/>
              </a:bgClr>
            </a:pattFill>
            <a:ln w="9525">
              <a:solidFill>
                <a:srgbClr val="00A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Vrije vorm 37"/>
            <p:cNvSpPr/>
            <p:nvPr/>
          </p:nvSpPr>
          <p:spPr>
            <a:xfrm>
              <a:off x="6068820" y="3411932"/>
              <a:ext cx="471761" cy="263141"/>
            </a:xfrm>
            <a:custGeom>
              <a:avLst/>
              <a:gdLst>
                <a:gd name="connsiteX0" fmla="*/ 0 w 471761"/>
                <a:gd name="connsiteY0" fmla="*/ 99011 h 250441"/>
                <a:gd name="connsiteX1" fmla="*/ 11649 w 471761"/>
                <a:gd name="connsiteY1" fmla="*/ 250441 h 250441"/>
                <a:gd name="connsiteX2" fmla="*/ 471761 w 471761"/>
                <a:gd name="connsiteY2" fmla="*/ 215495 h 250441"/>
                <a:gd name="connsiteX3" fmla="*/ 326156 w 471761"/>
                <a:gd name="connsiteY3" fmla="*/ 0 h 250441"/>
                <a:gd name="connsiteX4" fmla="*/ 0 w 471761"/>
                <a:gd name="connsiteY4" fmla="*/ 99011 h 250441"/>
                <a:gd name="connsiteX0" fmla="*/ 0 w 471761"/>
                <a:gd name="connsiteY0" fmla="*/ 111711 h 263141"/>
                <a:gd name="connsiteX1" fmla="*/ 11649 w 471761"/>
                <a:gd name="connsiteY1" fmla="*/ 263141 h 263141"/>
                <a:gd name="connsiteX2" fmla="*/ 471761 w 471761"/>
                <a:gd name="connsiteY2" fmla="*/ 228195 h 263141"/>
                <a:gd name="connsiteX3" fmla="*/ 322981 w 471761"/>
                <a:gd name="connsiteY3" fmla="*/ 0 h 263141"/>
                <a:gd name="connsiteX4" fmla="*/ 0 w 471761"/>
                <a:gd name="connsiteY4" fmla="*/ 111711 h 26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761" h="263141">
                  <a:moveTo>
                    <a:pt x="0" y="111711"/>
                  </a:moveTo>
                  <a:lnTo>
                    <a:pt x="11649" y="263141"/>
                  </a:lnTo>
                  <a:lnTo>
                    <a:pt x="471761" y="228195"/>
                  </a:lnTo>
                  <a:lnTo>
                    <a:pt x="322981" y="0"/>
                  </a:lnTo>
                  <a:lnTo>
                    <a:pt x="0" y="111711"/>
                  </a:lnTo>
                  <a:close/>
                </a:path>
              </a:pathLst>
            </a:custGeom>
            <a:pattFill prst="wdDnDiag">
              <a:fgClr>
                <a:srgbClr val="00AEEF"/>
              </a:fgClr>
              <a:bgClr>
                <a:schemeClr val="bg1"/>
              </a:bgClr>
            </a:pattFill>
            <a:ln w="9525">
              <a:solidFill>
                <a:srgbClr val="00A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Vrije vorm 38"/>
            <p:cNvSpPr/>
            <p:nvPr/>
          </p:nvSpPr>
          <p:spPr>
            <a:xfrm>
              <a:off x="6553200" y="3003550"/>
              <a:ext cx="479425" cy="647700"/>
            </a:xfrm>
            <a:custGeom>
              <a:avLst/>
              <a:gdLst>
                <a:gd name="connsiteX0" fmla="*/ 0 w 479425"/>
                <a:gd name="connsiteY0" fmla="*/ 644525 h 647700"/>
                <a:gd name="connsiteX1" fmla="*/ 479425 w 479425"/>
                <a:gd name="connsiteY1" fmla="*/ 647700 h 647700"/>
                <a:gd name="connsiteX2" fmla="*/ 473075 w 479425"/>
                <a:gd name="connsiteY2" fmla="*/ 222250 h 647700"/>
                <a:gd name="connsiteX3" fmla="*/ 384175 w 479425"/>
                <a:gd name="connsiteY3" fmla="*/ 0 h 647700"/>
                <a:gd name="connsiteX4" fmla="*/ 273050 w 479425"/>
                <a:gd name="connsiteY4" fmla="*/ 273050 h 647700"/>
                <a:gd name="connsiteX5" fmla="*/ 142875 w 479425"/>
                <a:gd name="connsiteY5" fmla="*/ 241300 h 647700"/>
                <a:gd name="connsiteX6" fmla="*/ 231775 w 479425"/>
                <a:gd name="connsiteY6" fmla="*/ 479425 h 647700"/>
                <a:gd name="connsiteX7" fmla="*/ 0 w 479425"/>
                <a:gd name="connsiteY7" fmla="*/ 6445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425" h="647700">
                  <a:moveTo>
                    <a:pt x="0" y="644525"/>
                  </a:moveTo>
                  <a:lnTo>
                    <a:pt x="479425" y="647700"/>
                  </a:lnTo>
                  <a:cubicBezTo>
                    <a:pt x="477308" y="505883"/>
                    <a:pt x="475192" y="364067"/>
                    <a:pt x="473075" y="222250"/>
                  </a:cubicBezTo>
                  <a:lnTo>
                    <a:pt x="384175" y="0"/>
                  </a:lnTo>
                  <a:lnTo>
                    <a:pt x="273050" y="273050"/>
                  </a:lnTo>
                  <a:lnTo>
                    <a:pt x="142875" y="241300"/>
                  </a:lnTo>
                  <a:lnTo>
                    <a:pt x="231775" y="479425"/>
                  </a:lnTo>
                  <a:lnTo>
                    <a:pt x="0" y="644525"/>
                  </a:lnTo>
                  <a:close/>
                </a:path>
              </a:pathLst>
            </a:custGeom>
            <a:pattFill prst="dkVert">
              <a:fgClr>
                <a:srgbClr val="00AEEF"/>
              </a:fgClr>
              <a:bgClr>
                <a:schemeClr val="bg1"/>
              </a:bgClr>
            </a:pattFill>
            <a:ln w="9525">
              <a:solidFill>
                <a:srgbClr val="00A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Vrije vorm 39"/>
            <p:cNvSpPr/>
            <p:nvPr/>
          </p:nvSpPr>
          <p:spPr>
            <a:xfrm>
              <a:off x="6867525" y="2606675"/>
              <a:ext cx="269875" cy="612775"/>
            </a:xfrm>
            <a:custGeom>
              <a:avLst/>
              <a:gdLst>
                <a:gd name="connsiteX0" fmla="*/ 161925 w 269875"/>
                <a:gd name="connsiteY0" fmla="*/ 612775 h 612775"/>
                <a:gd name="connsiteX1" fmla="*/ 269875 w 269875"/>
                <a:gd name="connsiteY1" fmla="*/ 219075 h 612775"/>
                <a:gd name="connsiteX2" fmla="*/ 142875 w 269875"/>
                <a:gd name="connsiteY2" fmla="*/ 0 h 612775"/>
                <a:gd name="connsiteX3" fmla="*/ 0 w 269875"/>
                <a:gd name="connsiteY3" fmla="*/ 95250 h 612775"/>
                <a:gd name="connsiteX4" fmla="*/ 66675 w 269875"/>
                <a:gd name="connsiteY4" fmla="*/ 396875 h 612775"/>
                <a:gd name="connsiteX5" fmla="*/ 161925 w 269875"/>
                <a:gd name="connsiteY5" fmla="*/ 612775 h 61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875" h="612775">
                  <a:moveTo>
                    <a:pt x="161925" y="612775"/>
                  </a:moveTo>
                  <a:lnTo>
                    <a:pt x="269875" y="219075"/>
                  </a:lnTo>
                  <a:lnTo>
                    <a:pt x="142875" y="0"/>
                  </a:lnTo>
                  <a:lnTo>
                    <a:pt x="0" y="95250"/>
                  </a:lnTo>
                  <a:lnTo>
                    <a:pt x="66675" y="396875"/>
                  </a:lnTo>
                  <a:lnTo>
                    <a:pt x="161925" y="612775"/>
                  </a:lnTo>
                  <a:close/>
                </a:path>
              </a:pathLst>
            </a:custGeom>
            <a:pattFill prst="wdDnDiag">
              <a:fgClr>
                <a:srgbClr val="00AEEF"/>
              </a:fgClr>
              <a:bgClr>
                <a:schemeClr val="bg1"/>
              </a:bgClr>
            </a:pattFill>
            <a:ln w="9525">
              <a:solidFill>
                <a:srgbClr val="00A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15"/>
            <p:cNvSpPr/>
            <p:nvPr/>
          </p:nvSpPr>
          <p:spPr>
            <a:xfrm>
              <a:off x="5926018" y="2714109"/>
              <a:ext cx="346570" cy="369332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alt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e</a:t>
              </a:r>
              <a:r>
                <a:rPr kumimoji="0" lang="nl-NL" altLang="en-US" b="1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-</a:t>
              </a:r>
              <a:endParaRPr kumimoji="0" lang="nl-NL" b="1" i="0" u="none" strike="noStrike" kern="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Vrije vorm 42"/>
            <p:cNvSpPr/>
            <p:nvPr/>
          </p:nvSpPr>
          <p:spPr>
            <a:xfrm>
              <a:off x="6181725" y="2835275"/>
              <a:ext cx="863600" cy="454025"/>
            </a:xfrm>
            <a:custGeom>
              <a:avLst/>
              <a:gdLst>
                <a:gd name="connsiteX0" fmla="*/ 0 w 863600"/>
                <a:gd name="connsiteY0" fmla="*/ 107950 h 454025"/>
                <a:gd name="connsiteX1" fmla="*/ 107950 w 863600"/>
                <a:gd name="connsiteY1" fmla="*/ 149225 h 454025"/>
                <a:gd name="connsiteX2" fmla="*/ 139700 w 863600"/>
                <a:gd name="connsiteY2" fmla="*/ 311150 h 454025"/>
                <a:gd name="connsiteX3" fmla="*/ 212725 w 863600"/>
                <a:gd name="connsiteY3" fmla="*/ 454025 h 454025"/>
                <a:gd name="connsiteX4" fmla="*/ 460375 w 863600"/>
                <a:gd name="connsiteY4" fmla="*/ 387350 h 454025"/>
                <a:gd name="connsiteX5" fmla="*/ 717550 w 863600"/>
                <a:gd name="connsiteY5" fmla="*/ 50800 h 454025"/>
                <a:gd name="connsiteX6" fmla="*/ 863600 w 863600"/>
                <a:gd name="connsiteY6" fmla="*/ 0 h 45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3600" h="454025">
                  <a:moveTo>
                    <a:pt x="0" y="107950"/>
                  </a:moveTo>
                  <a:lnTo>
                    <a:pt x="107950" y="149225"/>
                  </a:lnTo>
                  <a:lnTo>
                    <a:pt x="139700" y="311150"/>
                  </a:lnTo>
                  <a:lnTo>
                    <a:pt x="212725" y="454025"/>
                  </a:lnTo>
                  <a:lnTo>
                    <a:pt x="460375" y="387350"/>
                  </a:lnTo>
                  <a:lnTo>
                    <a:pt x="717550" y="50800"/>
                  </a:lnTo>
                  <a:lnTo>
                    <a:pt x="863600" y="0"/>
                  </a:lnTo>
                </a:path>
              </a:pathLst>
            </a:custGeom>
            <a:noFill/>
            <a:ln w="44450">
              <a:solidFill>
                <a:srgbClr val="C0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458" y="1156089"/>
            <a:ext cx="1981477" cy="1981477"/>
          </a:xfrm>
          <a:prstGeom prst="rect">
            <a:avLst/>
          </a:prstGeom>
        </p:spPr>
      </p:pic>
      <p:sp>
        <p:nvSpPr>
          <p:cNvPr id="49" name="Tekstvak 10"/>
          <p:cNvSpPr txBox="1"/>
          <p:nvPr/>
        </p:nvSpPr>
        <p:spPr>
          <a:xfrm>
            <a:off x="6218279" y="3137566"/>
            <a:ext cx="2481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err="1" smtClean="0"/>
              <a:t>Avoid</a:t>
            </a:r>
            <a:r>
              <a:rPr lang="nl-NL" b="1" dirty="0" smtClean="0"/>
              <a:t> </a:t>
            </a:r>
            <a:r>
              <a:rPr lang="nl-NL" b="1" dirty="0" err="1" smtClean="0">
                <a:solidFill>
                  <a:srgbClr val="C00000"/>
                </a:solidFill>
              </a:rPr>
              <a:t>substrate</a:t>
            </a:r>
            <a:r>
              <a:rPr lang="nl-NL" b="1" dirty="0" smtClean="0">
                <a:solidFill>
                  <a:srgbClr val="C00000"/>
                </a:solidFill>
              </a:rPr>
              <a:t> </a:t>
            </a:r>
            <a:r>
              <a:rPr lang="nl-NL" b="1" dirty="0" err="1" smtClean="0">
                <a:solidFill>
                  <a:srgbClr val="C00000"/>
                </a:solidFill>
              </a:rPr>
              <a:t>damage</a:t>
            </a:r>
            <a:endParaRPr lang="nl-NL" b="1" dirty="0" smtClean="0">
              <a:solidFill>
                <a:srgbClr val="C00000"/>
              </a:solidFill>
            </a:endParaRPr>
          </a:p>
          <a:p>
            <a:pPr algn="ctr"/>
            <a:r>
              <a:rPr lang="nl-NL" b="1" dirty="0" err="1" smtClean="0"/>
              <a:t>by</a:t>
            </a:r>
            <a:r>
              <a:rPr lang="nl-NL" b="1" dirty="0" smtClean="0"/>
              <a:t> </a:t>
            </a:r>
            <a:r>
              <a:rPr lang="nl-NL" b="1" dirty="0" smtClean="0">
                <a:solidFill>
                  <a:srgbClr val="00B050"/>
                </a:solidFill>
              </a:rPr>
              <a:t>“soft </a:t>
            </a:r>
            <a:r>
              <a:rPr lang="nl-NL" b="1" dirty="0" err="1" smtClean="0">
                <a:solidFill>
                  <a:srgbClr val="00B050"/>
                </a:solidFill>
              </a:rPr>
              <a:t>deposition</a:t>
            </a:r>
            <a:r>
              <a:rPr lang="nl-NL" b="1" dirty="0" smtClean="0">
                <a:solidFill>
                  <a:srgbClr val="00B050"/>
                </a:solidFill>
              </a:rPr>
              <a:t>”</a:t>
            </a:r>
          </a:p>
        </p:txBody>
      </p:sp>
      <p:sp>
        <p:nvSpPr>
          <p:cNvPr id="50" name="Tekstvak 10"/>
          <p:cNvSpPr txBox="1"/>
          <p:nvPr/>
        </p:nvSpPr>
        <p:spPr>
          <a:xfrm>
            <a:off x="3332224" y="3091110"/>
            <a:ext cx="2558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/>
              <a:t>Make </a:t>
            </a:r>
            <a:r>
              <a:rPr lang="nl-NL" b="1" dirty="0" smtClean="0">
                <a:solidFill>
                  <a:srgbClr val="00B050"/>
                </a:solidFill>
              </a:rPr>
              <a:t>high </a:t>
            </a:r>
            <a:r>
              <a:rPr lang="nl-NL" b="1" dirty="0" err="1" smtClean="0">
                <a:solidFill>
                  <a:srgbClr val="00B050"/>
                </a:solidFill>
              </a:rPr>
              <a:t>mobility</a:t>
            </a:r>
            <a:r>
              <a:rPr lang="nl-NL" b="1" dirty="0" smtClean="0">
                <a:solidFill>
                  <a:srgbClr val="00B050"/>
                </a:solidFill>
              </a:rPr>
              <a:t> </a:t>
            </a:r>
            <a:r>
              <a:rPr lang="nl-NL" b="1" dirty="0" err="1" smtClean="0"/>
              <a:t>TCOs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err="1" smtClean="0"/>
              <a:t>by</a:t>
            </a:r>
            <a:r>
              <a:rPr lang="nl-NL" b="1" dirty="0" smtClean="0"/>
              <a:t> </a:t>
            </a:r>
            <a:r>
              <a:rPr lang="nl-NL" b="1" dirty="0" err="1" smtClean="0"/>
              <a:t>avoiding</a:t>
            </a:r>
            <a:r>
              <a:rPr lang="nl-NL" b="1" dirty="0" smtClean="0"/>
              <a:t> </a:t>
            </a:r>
            <a:r>
              <a:rPr lang="nl-NL" b="1" dirty="0" smtClean="0">
                <a:solidFill>
                  <a:srgbClr val="C00000"/>
                </a:solidFill>
              </a:rPr>
              <a:t>scattering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1" name="Tekstvak 10"/>
          <p:cNvSpPr txBox="1"/>
          <p:nvPr/>
        </p:nvSpPr>
        <p:spPr>
          <a:xfrm>
            <a:off x="129543" y="3093602"/>
            <a:ext cx="2996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err="1" smtClean="0"/>
              <a:t>Achieve</a:t>
            </a:r>
            <a:r>
              <a:rPr lang="nl-NL" b="1" dirty="0" smtClean="0"/>
              <a:t> </a:t>
            </a:r>
            <a:r>
              <a:rPr lang="nl-NL" b="1" dirty="0" err="1" smtClean="0">
                <a:solidFill>
                  <a:srgbClr val="00B050"/>
                </a:solidFill>
              </a:rPr>
              <a:t>efficient</a:t>
            </a:r>
            <a:r>
              <a:rPr lang="nl-NL" b="1" dirty="0" smtClean="0">
                <a:solidFill>
                  <a:srgbClr val="00B050"/>
                </a:solidFill>
              </a:rPr>
              <a:t> doping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err="1" smtClean="0"/>
              <a:t>by</a:t>
            </a:r>
            <a:r>
              <a:rPr lang="nl-NL" b="1" dirty="0" smtClean="0"/>
              <a:t> </a:t>
            </a:r>
            <a:r>
              <a:rPr lang="nl-NL" b="1" dirty="0" err="1" smtClean="0"/>
              <a:t>avoiding</a:t>
            </a:r>
            <a:r>
              <a:rPr lang="nl-NL" b="1" dirty="0" smtClean="0"/>
              <a:t> </a:t>
            </a:r>
            <a:r>
              <a:rPr lang="nl-NL" b="1" dirty="0" err="1" smtClean="0">
                <a:solidFill>
                  <a:srgbClr val="C00000"/>
                </a:solidFill>
              </a:rPr>
              <a:t>dopant</a:t>
            </a:r>
            <a:r>
              <a:rPr lang="nl-NL" b="1" dirty="0" smtClean="0">
                <a:solidFill>
                  <a:srgbClr val="C00000"/>
                </a:solidFill>
              </a:rPr>
              <a:t> clustering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6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doped TCOs by ALD: The </a:t>
            </a:r>
            <a:r>
              <a:rPr lang="en-US" dirty="0" err="1" smtClean="0"/>
              <a:t>supercycle</a:t>
            </a:r>
            <a:r>
              <a:rPr lang="en-US" dirty="0" smtClean="0"/>
              <a:t> approach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66433" y="4759343"/>
            <a:ext cx="601313" cy="351000"/>
          </a:xfrm>
        </p:spPr>
        <p:txBody>
          <a:bodyPr/>
          <a:lstStyle/>
          <a:p>
            <a:fld id="{B7CEC10D-CD46-426F-915E-6C78530279CB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99" name="Group 98"/>
          <p:cNvGrpSpPr/>
          <p:nvPr/>
        </p:nvGrpSpPr>
        <p:grpSpPr>
          <a:xfrm>
            <a:off x="550863" y="2550433"/>
            <a:ext cx="3975432" cy="1937103"/>
            <a:chOff x="1294259" y="2082334"/>
            <a:chExt cx="4526054" cy="2205404"/>
          </a:xfrm>
        </p:grpSpPr>
        <p:cxnSp>
          <p:nvCxnSpPr>
            <p:cNvPr id="100" name="Straight Connector 99"/>
            <p:cNvCxnSpPr/>
            <p:nvPr/>
          </p:nvCxnSpPr>
          <p:spPr>
            <a:xfrm>
              <a:off x="2267744" y="2492896"/>
              <a:ext cx="0" cy="1368152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ysDash"/>
            </a:ln>
            <a:effectLst/>
          </p:spPr>
        </p:cxnSp>
        <p:cxnSp>
          <p:nvCxnSpPr>
            <p:cNvPr id="101" name="Straight Connector 100"/>
            <p:cNvCxnSpPr/>
            <p:nvPr/>
          </p:nvCxnSpPr>
          <p:spPr>
            <a:xfrm>
              <a:off x="3779912" y="2492896"/>
              <a:ext cx="0" cy="1368152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ysDash"/>
            </a:ln>
            <a:effectLst/>
          </p:spPr>
        </p:cxnSp>
        <p:cxnSp>
          <p:nvCxnSpPr>
            <p:cNvPr id="102" name="Straight Connector 101"/>
            <p:cNvCxnSpPr/>
            <p:nvPr/>
          </p:nvCxnSpPr>
          <p:spPr>
            <a:xfrm>
              <a:off x="5297413" y="2492896"/>
              <a:ext cx="0" cy="1368152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ysDash"/>
            </a:ln>
            <a:effectLst/>
          </p:spPr>
        </p:cxnSp>
        <p:cxnSp>
          <p:nvCxnSpPr>
            <p:cNvPr id="103" name="Straight Arrow Connector 102"/>
            <p:cNvCxnSpPr/>
            <p:nvPr/>
          </p:nvCxnSpPr>
          <p:spPr>
            <a:xfrm>
              <a:off x="2097249" y="3717032"/>
              <a:ext cx="3698887" cy="0"/>
            </a:xfrm>
            <a:prstGeom prst="straightConnector1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sp>
          <p:nvSpPr>
            <p:cNvPr id="104" name="TextBox 103"/>
            <p:cNvSpPr txBox="1"/>
            <p:nvPr/>
          </p:nvSpPr>
          <p:spPr>
            <a:xfrm>
              <a:off x="5297413" y="3398803"/>
              <a:ext cx="4748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</a:rPr>
                <a:t>time</a:t>
              </a:r>
              <a:endPara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</a:endParaRPr>
            </a:p>
          </p:txBody>
        </p:sp>
        <p:cxnSp>
          <p:nvCxnSpPr>
            <p:cNvPr id="105" name="Straight Connector 104"/>
            <p:cNvCxnSpPr/>
            <p:nvPr/>
          </p:nvCxnSpPr>
          <p:spPr>
            <a:xfrm>
              <a:off x="2097249" y="3284984"/>
              <a:ext cx="3698887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>
            <a:xfrm>
              <a:off x="2097249" y="2837309"/>
              <a:ext cx="3723064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107" name="Rectangle 106"/>
            <p:cNvSpPr/>
            <p:nvPr/>
          </p:nvSpPr>
          <p:spPr>
            <a:xfrm>
              <a:off x="2339752" y="2564904"/>
              <a:ext cx="504056" cy="272405"/>
            </a:xfrm>
            <a:prstGeom prst="rect">
              <a:avLst/>
            </a:prstGeom>
            <a:solidFill>
              <a:srgbClr val="0066CC">
                <a:alpha val="20000"/>
              </a:srgbClr>
            </a:solidFill>
            <a:ln w="9525" cap="flat" cmpd="sng" algn="ctr">
              <a:solidFill>
                <a:srgbClr val="00AEEF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DEZ</a:t>
              </a:r>
              <a:endPara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2843808" y="3429000"/>
              <a:ext cx="144016" cy="272405"/>
            </a:xfrm>
            <a:prstGeom prst="rect">
              <a:avLst/>
            </a:prstGeom>
            <a:solidFill>
              <a:srgbClr val="FF9A00">
                <a:alpha val="20000"/>
              </a:srgbClr>
            </a:solidFill>
            <a:ln w="9525" cap="flat" cmpd="sng" algn="ctr">
              <a:solidFill>
                <a:srgbClr val="FF9A00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2987824" y="3016002"/>
              <a:ext cx="504056" cy="272405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 w="9525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A3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  <a:r>
                <a:rPr kumimoji="0" lang="nl-NL" sz="9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7A3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r>
                <a:rPr kumimoji="0" lang="nl-NL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A3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</a:t>
              </a:r>
              <a:endPara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A3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493046" y="3428707"/>
              <a:ext cx="144016" cy="272405"/>
            </a:xfrm>
            <a:prstGeom prst="rect">
              <a:avLst/>
            </a:prstGeom>
            <a:solidFill>
              <a:srgbClr val="FF9A00">
                <a:alpha val="20000"/>
              </a:srgbClr>
            </a:solidFill>
            <a:ln w="9525" cap="flat" cmpd="sng" algn="ctr">
              <a:solidFill>
                <a:srgbClr val="FF9A00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2843808" y="3398803"/>
              <a:ext cx="79325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A00"/>
                  </a:solidFill>
                  <a:effectLst/>
                  <a:uLnTx/>
                  <a:uFillTx/>
                  <a:latin typeface="Arial" charset="0"/>
                  <a:ea typeface="+mn-ea"/>
                </a:rPr>
                <a:t>purge</a:t>
              </a:r>
              <a:endPara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9A00"/>
                </a:solidFill>
                <a:effectLst/>
                <a:uLnTx/>
                <a:uFillTx/>
                <a:latin typeface="Arial" charset="0"/>
                <a:ea typeface="+mn-ea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860279" y="2570237"/>
              <a:ext cx="576064" cy="272405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 w="9525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DMAI</a:t>
              </a:r>
              <a:endPara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4436343" y="3429769"/>
              <a:ext cx="144016" cy="272405"/>
            </a:xfrm>
            <a:prstGeom prst="rect">
              <a:avLst/>
            </a:prstGeom>
            <a:solidFill>
              <a:srgbClr val="FF9A00">
                <a:alpha val="20000"/>
              </a:srgbClr>
            </a:solidFill>
            <a:ln w="9525" cap="flat" cmpd="sng" algn="ctr">
              <a:solidFill>
                <a:srgbClr val="FF9A00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4580359" y="3016002"/>
              <a:ext cx="504056" cy="272405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 w="9525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A3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  <a:r>
                <a:rPr kumimoji="0" lang="nl-NL" sz="9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7A3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r>
                <a:rPr kumimoji="0" lang="nl-NL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A3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</a:t>
              </a:r>
              <a:endPara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A3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5085581" y="3429476"/>
              <a:ext cx="144016" cy="272405"/>
            </a:xfrm>
            <a:prstGeom prst="rect">
              <a:avLst/>
            </a:prstGeom>
            <a:solidFill>
              <a:srgbClr val="FF9A00">
                <a:alpha val="20000"/>
              </a:srgbClr>
            </a:solidFill>
            <a:ln w="9525" cap="flat" cmpd="sng" algn="ctr">
              <a:solidFill>
                <a:srgbClr val="FF9A00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436343" y="3399572"/>
              <a:ext cx="79325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A00"/>
                  </a:solidFill>
                  <a:effectLst/>
                  <a:uLnTx/>
                  <a:uFillTx/>
                  <a:latin typeface="Arial" charset="0"/>
                  <a:ea typeface="+mn-ea"/>
                </a:rPr>
                <a:t>purge</a:t>
              </a:r>
              <a:endPara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9A00"/>
                </a:solidFill>
                <a:effectLst/>
                <a:uLnTx/>
                <a:uFillTx/>
                <a:latin typeface="Arial" charset="0"/>
                <a:ea typeface="+mn-ea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267744" y="2082334"/>
              <a:ext cx="15121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</a:rPr>
                <a:t>ZnO</a:t>
              </a:r>
              <a:endParaRPr kumimoji="0" lang="en-GB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779911" y="2082334"/>
              <a:ext cx="15175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</a:rPr>
                <a:t>Al doping</a:t>
              </a:r>
              <a:endParaRPr kumimoji="0" lang="en-GB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</a:endParaRPr>
            </a:p>
          </p:txBody>
        </p:sp>
        <p:cxnSp>
          <p:nvCxnSpPr>
            <p:cNvPr id="119" name="Straight Arrow Connector 118"/>
            <p:cNvCxnSpPr/>
            <p:nvPr/>
          </p:nvCxnSpPr>
          <p:spPr>
            <a:xfrm flipH="1">
              <a:off x="2258035" y="3889623"/>
              <a:ext cx="1521876" cy="0"/>
            </a:xfrm>
            <a:prstGeom prst="straightConnector1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120" name="Rectangle 119"/>
            <p:cNvSpPr/>
            <p:nvPr/>
          </p:nvSpPr>
          <p:spPr>
            <a:xfrm>
              <a:off x="2658455" y="3736826"/>
              <a:ext cx="756083" cy="288032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</a:t>
              </a:r>
              <a:r>
                <a:rPr kumimoji="0" lang="nl-NL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nl-NL" sz="105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cycles</a:t>
              </a:r>
              <a:endParaRPr kumimoji="0" lang="en-GB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 flipH="1">
              <a:off x="3775536" y="3889623"/>
              <a:ext cx="1521876" cy="0"/>
            </a:xfrm>
            <a:prstGeom prst="straightConnector1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122" name="Rectangle 121"/>
            <p:cNvSpPr/>
            <p:nvPr/>
          </p:nvSpPr>
          <p:spPr>
            <a:xfrm>
              <a:off x="4233107" y="3736826"/>
              <a:ext cx="656430" cy="288032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r>
                <a:rPr kumimoji="0" lang="nl-NL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nl-NL" sz="105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cycle</a:t>
              </a:r>
              <a:endParaRPr kumimoji="0" lang="en-GB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294259" y="2562606"/>
              <a:ext cx="9671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</a:rPr>
                <a:t>precursor</a:t>
              </a:r>
              <a:endParaRPr kumimoji="0" lang="en-GB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1294259" y="3038472"/>
              <a:ext cx="9761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</a:rPr>
                <a:t>reactant</a:t>
              </a:r>
              <a:endParaRPr kumimoji="0" lang="en-GB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</a:endParaRPr>
            </a:p>
          </p:txBody>
        </p:sp>
        <p:cxnSp>
          <p:nvCxnSpPr>
            <p:cNvPr id="125" name="Straight Arrow Connector 124"/>
            <p:cNvCxnSpPr/>
            <p:nvPr/>
          </p:nvCxnSpPr>
          <p:spPr>
            <a:xfrm flipH="1">
              <a:off x="2253660" y="4149080"/>
              <a:ext cx="3043752" cy="0"/>
            </a:xfrm>
            <a:prstGeom prst="straightConnector1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126" name="Rectangle 125"/>
            <p:cNvSpPr/>
            <p:nvPr/>
          </p:nvSpPr>
          <p:spPr>
            <a:xfrm>
              <a:off x="3222141" y="3999706"/>
              <a:ext cx="1115541" cy="288032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r>
                <a:rPr kumimoji="0" lang="nl-NL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nl-NL" sz="105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supercycle</a:t>
              </a:r>
              <a:endParaRPr kumimoji="0" lang="en-GB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294259" y="3429000"/>
              <a:ext cx="9761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</a:rPr>
                <a:t>purge</a:t>
              </a:r>
              <a:endParaRPr kumimoji="0" lang="en-GB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</a:endParaRPr>
            </a:p>
          </p:txBody>
        </p:sp>
      </p:grpSp>
      <p:cxnSp>
        <p:nvCxnSpPr>
          <p:cNvPr id="129" name="Straight Arrow Connector 128"/>
          <p:cNvCxnSpPr/>
          <p:nvPr/>
        </p:nvCxnSpPr>
        <p:spPr>
          <a:xfrm>
            <a:off x="2842871" y="1747071"/>
            <a:ext cx="222250" cy="0"/>
          </a:xfrm>
          <a:prstGeom prst="straightConnector1">
            <a:avLst/>
          </a:prstGeom>
          <a:noFill/>
          <a:ln w="15875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131" name="Rectangle 130"/>
          <p:cNvSpPr/>
          <p:nvPr/>
        </p:nvSpPr>
        <p:spPr>
          <a:xfrm>
            <a:off x="3008261" y="1607519"/>
            <a:ext cx="15279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nl-NL" sz="1200" b="1" dirty="0">
                <a:solidFill>
                  <a:srgbClr val="0070C0"/>
                </a:solidFill>
                <a:latin typeface="Arial" charset="0"/>
                <a:ea typeface="+mn-ea"/>
              </a:rPr>
              <a:t>n</a:t>
            </a:r>
            <a:r>
              <a:rPr lang="nl-NL" sz="1200" dirty="0">
                <a:solidFill>
                  <a:srgbClr val="0070C0"/>
                </a:solidFill>
                <a:latin typeface="Arial" charset="0"/>
                <a:ea typeface="+mn-ea"/>
              </a:rPr>
              <a:t> </a:t>
            </a:r>
            <a:r>
              <a:rPr lang="nl-NL" sz="1200" b="1" dirty="0" err="1" smtClean="0">
                <a:solidFill>
                  <a:srgbClr val="0070C0"/>
                </a:solidFill>
                <a:latin typeface="Arial" charset="0"/>
                <a:ea typeface="+mn-ea"/>
              </a:rPr>
              <a:t>cycles</a:t>
            </a:r>
            <a:r>
              <a:rPr lang="nl-NL" sz="1200" b="1" dirty="0" smtClean="0">
                <a:solidFill>
                  <a:srgbClr val="0070C0"/>
                </a:solidFill>
                <a:latin typeface="Arial" charset="0"/>
                <a:ea typeface="+mn-ea"/>
              </a:rPr>
              <a:t> host TCO</a:t>
            </a:r>
            <a:endParaRPr lang="en-GB" sz="1200" b="1" dirty="0">
              <a:solidFill>
                <a:srgbClr val="0070C0"/>
              </a:solidFill>
              <a:latin typeface="Arial" charset="0"/>
              <a:ea typeface="+mn-ea"/>
            </a:endParaRPr>
          </a:p>
        </p:txBody>
      </p:sp>
      <p:cxnSp>
        <p:nvCxnSpPr>
          <p:cNvPr id="132" name="Straight Arrow Connector 131"/>
          <p:cNvCxnSpPr/>
          <p:nvPr/>
        </p:nvCxnSpPr>
        <p:spPr>
          <a:xfrm>
            <a:off x="2802199" y="1942624"/>
            <a:ext cx="268946" cy="154099"/>
          </a:xfrm>
          <a:prstGeom prst="straightConnector1">
            <a:avLst/>
          </a:prstGeom>
          <a:noFill/>
          <a:ln w="15875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133" name="Rectangle 132"/>
          <p:cNvSpPr/>
          <p:nvPr/>
        </p:nvSpPr>
        <p:spPr>
          <a:xfrm>
            <a:off x="3008261" y="1931265"/>
            <a:ext cx="12538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nl-NL" sz="1200" b="1" dirty="0" smtClean="0">
                <a:solidFill>
                  <a:srgbClr val="C00000"/>
                </a:solidFill>
                <a:latin typeface="Arial" charset="0"/>
                <a:ea typeface="+mn-ea"/>
              </a:rPr>
              <a:t>1</a:t>
            </a:r>
            <a:r>
              <a:rPr lang="nl-NL" sz="1200" dirty="0" smtClean="0">
                <a:solidFill>
                  <a:srgbClr val="C00000"/>
                </a:solidFill>
                <a:latin typeface="Arial" charset="0"/>
                <a:ea typeface="+mn-ea"/>
              </a:rPr>
              <a:t> </a:t>
            </a:r>
            <a:r>
              <a:rPr lang="nl-NL" sz="1200" b="1" dirty="0" err="1" smtClean="0">
                <a:solidFill>
                  <a:srgbClr val="C00000"/>
                </a:solidFill>
                <a:latin typeface="Arial" charset="0"/>
                <a:ea typeface="+mn-ea"/>
              </a:rPr>
              <a:t>cycle</a:t>
            </a:r>
            <a:r>
              <a:rPr lang="nl-NL" sz="1200" b="1" dirty="0" smtClean="0">
                <a:solidFill>
                  <a:srgbClr val="C00000"/>
                </a:solidFill>
                <a:latin typeface="Arial" charset="0"/>
                <a:ea typeface="+mn-ea"/>
              </a:rPr>
              <a:t> </a:t>
            </a:r>
            <a:r>
              <a:rPr lang="nl-NL" sz="1200" b="1" dirty="0" err="1" smtClean="0">
                <a:solidFill>
                  <a:srgbClr val="C00000"/>
                </a:solidFill>
                <a:latin typeface="Arial" charset="0"/>
                <a:ea typeface="+mn-ea"/>
              </a:rPr>
              <a:t>dopant</a:t>
            </a:r>
            <a:endParaRPr lang="en-GB" sz="1200" b="1" dirty="0">
              <a:solidFill>
                <a:srgbClr val="C00000"/>
              </a:solidFill>
              <a:latin typeface="Arial" charset="0"/>
              <a:ea typeface="+mn-ea"/>
            </a:endParaRPr>
          </a:p>
        </p:txBody>
      </p:sp>
      <p:grpSp>
        <p:nvGrpSpPr>
          <p:cNvPr id="134" name="Group 133"/>
          <p:cNvGrpSpPr/>
          <p:nvPr/>
        </p:nvGrpSpPr>
        <p:grpSpPr>
          <a:xfrm>
            <a:off x="4803503" y="1645315"/>
            <a:ext cx="4613610" cy="3230413"/>
            <a:chOff x="4592620" y="2374840"/>
            <a:chExt cx="5143336" cy="3601323"/>
          </a:xfrm>
        </p:grpSpPr>
        <p:graphicFrame>
          <p:nvGraphicFramePr>
            <p:cNvPr id="135" name="Object 1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67366584"/>
                </p:ext>
              </p:extLst>
            </p:nvPr>
          </p:nvGraphicFramePr>
          <p:xfrm>
            <a:off x="4592620" y="2374840"/>
            <a:ext cx="5143336" cy="36013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15" name="Graph" r:id="rId3" imgW="4134960" imgH="2895480" progId="Origin50.Graph">
                    <p:embed/>
                  </p:oleObj>
                </mc:Choice>
                <mc:Fallback>
                  <p:oleObj name="Graph" r:id="rId3" imgW="4134960" imgH="289548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592620" y="2374840"/>
                          <a:ext cx="5143336" cy="360132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36" name="Straight Arrow Connector 135"/>
            <p:cNvCxnSpPr/>
            <p:nvPr/>
          </p:nvCxnSpPr>
          <p:spPr>
            <a:xfrm flipV="1">
              <a:off x="6559649" y="3033725"/>
              <a:ext cx="0" cy="2150768"/>
            </a:xfrm>
            <a:prstGeom prst="straightConnector1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137" name="Rectangle 136"/>
            <p:cNvSpPr/>
            <p:nvPr/>
          </p:nvSpPr>
          <p:spPr>
            <a:xfrm>
              <a:off x="6607621" y="3197189"/>
              <a:ext cx="230704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</a:rPr>
                <a:t>Digital doping control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</a:rPr>
                <a:t>N</a:t>
              </a:r>
              <a:r>
                <a:rPr kumimoji="0" lang="nl-NL" sz="14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</a:rPr>
                <a:t>e</a:t>
              </a:r>
              <a:r>
                <a:rPr kumimoji="0" 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</a:rPr>
                <a:t> = 7∙10</a:t>
              </a:r>
              <a:r>
                <a:rPr kumimoji="0" lang="nl-NL" sz="1400" b="1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</a:rPr>
                <a:t>19</a:t>
              </a:r>
              <a:r>
                <a:rPr kumimoji="0" 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</a:rPr>
                <a:t>-1∙10</a:t>
              </a:r>
              <a:r>
                <a:rPr kumimoji="0" lang="nl-NL" sz="1400" b="1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</a:rPr>
                <a:t>21</a:t>
              </a:r>
              <a:r>
                <a:rPr kumimoji="0" 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</a:rPr>
                <a:t> cm</a:t>
              </a:r>
              <a:r>
                <a:rPr kumimoji="0" lang="nl-NL" sz="1400" b="1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</a:rPr>
                <a:t>-3</a:t>
              </a:r>
              <a:endParaRPr kumimoji="0" lang="en-GB" sz="1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</a:endParaRPr>
            </a:p>
          </p:txBody>
        </p:sp>
      </p:grpSp>
      <p:sp>
        <p:nvSpPr>
          <p:cNvPr id="138" name="Rectangle 137"/>
          <p:cNvSpPr/>
          <p:nvPr/>
        </p:nvSpPr>
        <p:spPr>
          <a:xfrm>
            <a:off x="3763378" y="4814345"/>
            <a:ext cx="73265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GB" sz="1100" dirty="0" smtClean="0">
                <a:solidFill>
                  <a:srgbClr val="101073"/>
                </a:solidFill>
                <a:latin typeface="Arial" charset="0"/>
                <a:ea typeface="+mn-ea"/>
              </a:rPr>
              <a:t>Wu et al. </a:t>
            </a:r>
            <a:r>
              <a:rPr lang="en-GB" sz="1100" dirty="0">
                <a:solidFill>
                  <a:srgbClr val="101073"/>
                </a:solidFill>
                <a:latin typeface="Arial" charset="0"/>
                <a:ea typeface="+mn-ea"/>
              </a:rPr>
              <a:t>(</a:t>
            </a:r>
            <a:r>
              <a:rPr lang="en-GB" sz="1100" b="1" dirty="0">
                <a:solidFill>
                  <a:srgbClr val="101073"/>
                </a:solidFill>
                <a:latin typeface="Arial" charset="0"/>
                <a:ea typeface="+mn-ea"/>
              </a:rPr>
              <a:t>2013</a:t>
            </a:r>
            <a:r>
              <a:rPr lang="en-GB" sz="1100" dirty="0">
                <a:solidFill>
                  <a:srgbClr val="101073"/>
                </a:solidFill>
                <a:latin typeface="Arial" charset="0"/>
                <a:ea typeface="+mn-ea"/>
              </a:rPr>
              <a:t>). </a:t>
            </a:r>
            <a:r>
              <a:rPr lang="en-GB" sz="1100" i="1" dirty="0" smtClean="0">
                <a:solidFill>
                  <a:srgbClr val="101073"/>
                </a:solidFill>
                <a:latin typeface="Arial" charset="0"/>
                <a:ea typeface="+mn-ea"/>
              </a:rPr>
              <a:t>Chemistry </a:t>
            </a:r>
            <a:r>
              <a:rPr lang="en-GB" sz="1100" i="1" dirty="0">
                <a:solidFill>
                  <a:srgbClr val="101073"/>
                </a:solidFill>
                <a:latin typeface="Arial" charset="0"/>
                <a:ea typeface="+mn-ea"/>
              </a:rPr>
              <a:t>of Materials</a:t>
            </a:r>
            <a:r>
              <a:rPr lang="en-GB" sz="1100" dirty="0">
                <a:solidFill>
                  <a:srgbClr val="101073"/>
                </a:solidFill>
                <a:latin typeface="Arial" charset="0"/>
                <a:ea typeface="+mn-ea"/>
              </a:rPr>
              <a:t>, </a:t>
            </a:r>
            <a:r>
              <a:rPr lang="en-GB" sz="1100" i="1" dirty="0">
                <a:solidFill>
                  <a:srgbClr val="101073"/>
                </a:solidFill>
                <a:latin typeface="Arial" charset="0"/>
                <a:ea typeface="+mn-ea"/>
              </a:rPr>
              <a:t>25</a:t>
            </a:r>
            <a:r>
              <a:rPr lang="en-GB" sz="1100" dirty="0">
                <a:solidFill>
                  <a:srgbClr val="101073"/>
                </a:solidFill>
                <a:latin typeface="Arial" charset="0"/>
                <a:ea typeface="+mn-ea"/>
              </a:rPr>
              <a:t>(22), 4619–4622</a:t>
            </a:r>
            <a:r>
              <a:rPr lang="en-GB" sz="1100" dirty="0" smtClean="0">
                <a:solidFill>
                  <a:srgbClr val="101073"/>
                </a:solidFill>
                <a:latin typeface="Arial" charset="0"/>
                <a:ea typeface="+mn-ea"/>
              </a:rPr>
              <a:t>.</a:t>
            </a:r>
            <a:endParaRPr lang="en-GB" sz="1100" dirty="0">
              <a:solidFill>
                <a:srgbClr val="101073"/>
              </a:solidFill>
              <a:latin typeface="Arial" charset="0"/>
              <a:ea typeface="+mn-ea"/>
            </a:endParaRPr>
          </a:p>
        </p:txBody>
      </p:sp>
      <p:pic>
        <p:nvPicPr>
          <p:cNvPr id="188" name="Picture 4" descr="C:\Users\bmacco\Dropbox\PhD Project\Meetings and Presentations\SiliconPV 2014\images\DMAI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" t="6161" r="17534" b="11989"/>
          <a:stretch/>
        </p:blipFill>
        <p:spPr bwMode="auto">
          <a:xfrm>
            <a:off x="10468648" y="-2187530"/>
            <a:ext cx="2016224" cy="123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" name="TextBox 189"/>
          <p:cNvSpPr txBox="1"/>
          <p:nvPr/>
        </p:nvSpPr>
        <p:spPr>
          <a:xfrm>
            <a:off x="11095886" y="-982057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nl-NL" dirty="0" smtClean="0">
                <a:solidFill>
                  <a:srgbClr val="101073"/>
                </a:solidFill>
                <a:latin typeface="Arial" charset="0"/>
                <a:ea typeface="+mn-ea"/>
              </a:rPr>
              <a:t>DMAI</a:t>
            </a:r>
            <a:endParaRPr lang="en-GB" dirty="0">
              <a:solidFill>
                <a:srgbClr val="101073"/>
              </a:solidFill>
              <a:latin typeface="Arial" charset="0"/>
              <a:ea typeface="+mn-ea"/>
            </a:endParaRPr>
          </a:p>
        </p:txBody>
      </p:sp>
      <p:pic>
        <p:nvPicPr>
          <p:cNvPr id="190" name="Picture 3" descr="C:\Users\bmacco\Dropbox\PhD Project\Meetings and Presentations\SiliconPV 2014\images\DEZ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5" r="19806" b="8623"/>
          <a:stretch/>
        </p:blipFill>
        <p:spPr bwMode="auto">
          <a:xfrm rot="13284866">
            <a:off x="8353025" y="-2343891"/>
            <a:ext cx="1721215" cy="147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" name="TextBox 9"/>
          <p:cNvSpPr txBox="1"/>
          <p:nvPr/>
        </p:nvSpPr>
        <p:spPr>
          <a:xfrm>
            <a:off x="6697241" y="1710265"/>
            <a:ext cx="2092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nl-NL" sz="1200" dirty="0" err="1" smtClean="0">
                <a:latin typeface="Arial" charset="0"/>
                <a:ea typeface="+mn-ea"/>
              </a:rPr>
              <a:t>ZnO:Al</a:t>
            </a:r>
            <a:r>
              <a:rPr lang="nl-NL" sz="1200" dirty="0" smtClean="0">
                <a:latin typeface="Arial" charset="0"/>
                <a:ea typeface="+mn-ea"/>
              </a:rPr>
              <a:t> </a:t>
            </a:r>
            <a:r>
              <a:rPr lang="nl-NL" sz="1200" dirty="0" err="1" smtClean="0">
                <a:latin typeface="Arial" charset="0"/>
                <a:ea typeface="+mn-ea"/>
              </a:rPr>
              <a:t>from</a:t>
            </a:r>
            <a:r>
              <a:rPr lang="nl-NL" sz="1200" dirty="0" smtClean="0">
                <a:latin typeface="Arial" charset="0"/>
                <a:ea typeface="+mn-ea"/>
              </a:rPr>
              <a:t> DEZ </a:t>
            </a:r>
            <a:r>
              <a:rPr lang="nl-NL" sz="1200" dirty="0" err="1" smtClean="0">
                <a:latin typeface="Arial" charset="0"/>
                <a:ea typeface="+mn-ea"/>
              </a:rPr>
              <a:t>and</a:t>
            </a:r>
            <a:r>
              <a:rPr lang="nl-NL" sz="1200" dirty="0" smtClean="0">
                <a:latin typeface="Arial" charset="0"/>
                <a:ea typeface="+mn-ea"/>
              </a:rPr>
              <a:t> DMAI</a:t>
            </a:r>
            <a:endParaRPr lang="nl-NL" sz="1100" dirty="0" smtClean="0">
              <a:latin typeface="Arial" charset="0"/>
              <a:ea typeface="+mn-e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11403" y="983819"/>
            <a:ext cx="2454632" cy="1162392"/>
            <a:chOff x="311403" y="983819"/>
            <a:chExt cx="2128838" cy="1008112"/>
          </a:xfrm>
        </p:grpSpPr>
        <p:sp>
          <p:nvSpPr>
            <p:cNvPr id="98" name="Rectangle 6"/>
            <p:cNvSpPr/>
            <p:nvPr/>
          </p:nvSpPr>
          <p:spPr>
            <a:xfrm>
              <a:off x="311403" y="983819"/>
              <a:ext cx="2128838" cy="1008112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cxnSp>
          <p:nvCxnSpPr>
            <p:cNvPr id="193" name="Straight Connector 7"/>
            <p:cNvCxnSpPr>
              <a:endCxn id="98" idx="3"/>
            </p:cNvCxnSpPr>
            <p:nvPr/>
          </p:nvCxnSpPr>
          <p:spPr>
            <a:xfrm>
              <a:off x="327079" y="1487875"/>
              <a:ext cx="2113162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94" name="Straight Connector 8"/>
            <p:cNvCxnSpPr/>
            <p:nvPr/>
          </p:nvCxnSpPr>
          <p:spPr>
            <a:xfrm>
              <a:off x="327079" y="1133939"/>
              <a:ext cx="2113162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195" name="Oval 14"/>
            <p:cNvSpPr/>
            <p:nvPr/>
          </p:nvSpPr>
          <p:spPr>
            <a:xfrm>
              <a:off x="374704" y="1430276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196" name="Oval 15"/>
            <p:cNvSpPr/>
            <p:nvPr/>
          </p:nvSpPr>
          <p:spPr>
            <a:xfrm>
              <a:off x="615655" y="1430275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197" name="Oval 16"/>
            <p:cNvSpPr/>
            <p:nvPr/>
          </p:nvSpPr>
          <p:spPr>
            <a:xfrm>
              <a:off x="858482" y="1430276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198" name="Oval 17"/>
            <p:cNvSpPr/>
            <p:nvPr/>
          </p:nvSpPr>
          <p:spPr>
            <a:xfrm>
              <a:off x="1100708" y="1429767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199" name="Oval 18"/>
            <p:cNvSpPr/>
            <p:nvPr/>
          </p:nvSpPr>
          <p:spPr>
            <a:xfrm>
              <a:off x="1341659" y="1429766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200" name="Oval 19"/>
            <p:cNvSpPr/>
            <p:nvPr/>
          </p:nvSpPr>
          <p:spPr>
            <a:xfrm>
              <a:off x="1584486" y="1429767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201" name="Oval 20"/>
            <p:cNvSpPr/>
            <p:nvPr/>
          </p:nvSpPr>
          <p:spPr>
            <a:xfrm>
              <a:off x="1827879" y="1430274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202" name="Oval 21"/>
            <p:cNvSpPr/>
            <p:nvPr/>
          </p:nvSpPr>
          <p:spPr>
            <a:xfrm>
              <a:off x="2068830" y="1430273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203" name="Oval 22"/>
            <p:cNvSpPr/>
            <p:nvPr/>
          </p:nvSpPr>
          <p:spPr>
            <a:xfrm>
              <a:off x="2311657" y="1430274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204" name="Oval 23"/>
            <p:cNvSpPr/>
            <p:nvPr/>
          </p:nvSpPr>
          <p:spPr>
            <a:xfrm>
              <a:off x="321658" y="1076340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205" name="Oval 24"/>
            <p:cNvSpPr/>
            <p:nvPr/>
          </p:nvSpPr>
          <p:spPr>
            <a:xfrm>
              <a:off x="562609" y="1076339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206" name="Oval 25"/>
            <p:cNvSpPr/>
            <p:nvPr/>
          </p:nvSpPr>
          <p:spPr>
            <a:xfrm>
              <a:off x="805436" y="1076340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207" name="Oval 26"/>
            <p:cNvSpPr/>
            <p:nvPr/>
          </p:nvSpPr>
          <p:spPr>
            <a:xfrm>
              <a:off x="1047662" y="1075831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208" name="Oval 27"/>
            <p:cNvSpPr/>
            <p:nvPr/>
          </p:nvSpPr>
          <p:spPr>
            <a:xfrm>
              <a:off x="1288613" y="1075830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209" name="Oval 28"/>
            <p:cNvSpPr/>
            <p:nvPr/>
          </p:nvSpPr>
          <p:spPr>
            <a:xfrm>
              <a:off x="1531440" y="1075831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210" name="Oval 29"/>
            <p:cNvSpPr/>
            <p:nvPr/>
          </p:nvSpPr>
          <p:spPr>
            <a:xfrm>
              <a:off x="1774833" y="1076338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211" name="Oval 30"/>
            <p:cNvSpPr/>
            <p:nvPr/>
          </p:nvSpPr>
          <p:spPr>
            <a:xfrm>
              <a:off x="2015784" y="1076337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212" name="Oval 31"/>
            <p:cNvSpPr/>
            <p:nvPr/>
          </p:nvSpPr>
          <p:spPr>
            <a:xfrm>
              <a:off x="2258611" y="1076338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cxnSp>
          <p:nvCxnSpPr>
            <p:cNvPr id="213" name="Straight Connector 32"/>
            <p:cNvCxnSpPr/>
            <p:nvPr/>
          </p:nvCxnSpPr>
          <p:spPr>
            <a:xfrm>
              <a:off x="327404" y="1828605"/>
              <a:ext cx="2112837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214" name="Oval 33"/>
            <p:cNvSpPr/>
            <p:nvPr/>
          </p:nvSpPr>
          <p:spPr>
            <a:xfrm>
              <a:off x="321983" y="1771006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215" name="Oval 34"/>
            <p:cNvSpPr/>
            <p:nvPr/>
          </p:nvSpPr>
          <p:spPr>
            <a:xfrm>
              <a:off x="562934" y="1771005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216" name="Oval 35"/>
            <p:cNvSpPr/>
            <p:nvPr/>
          </p:nvSpPr>
          <p:spPr>
            <a:xfrm>
              <a:off x="805761" y="1771006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217" name="Oval 36"/>
            <p:cNvSpPr/>
            <p:nvPr/>
          </p:nvSpPr>
          <p:spPr>
            <a:xfrm>
              <a:off x="1047987" y="1770497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218" name="Oval 37"/>
            <p:cNvSpPr/>
            <p:nvPr/>
          </p:nvSpPr>
          <p:spPr>
            <a:xfrm>
              <a:off x="1288938" y="1770496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219" name="Oval 38"/>
            <p:cNvSpPr/>
            <p:nvPr/>
          </p:nvSpPr>
          <p:spPr>
            <a:xfrm>
              <a:off x="1531765" y="1770497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220" name="Oval 39"/>
            <p:cNvSpPr/>
            <p:nvPr/>
          </p:nvSpPr>
          <p:spPr>
            <a:xfrm>
              <a:off x="1775158" y="1771004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221" name="Oval 40"/>
            <p:cNvSpPr/>
            <p:nvPr/>
          </p:nvSpPr>
          <p:spPr>
            <a:xfrm>
              <a:off x="2016109" y="1771003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  <p:sp>
          <p:nvSpPr>
            <p:cNvPr id="222" name="Oval 41"/>
            <p:cNvSpPr/>
            <p:nvPr/>
          </p:nvSpPr>
          <p:spPr>
            <a:xfrm>
              <a:off x="2258936" y="1771004"/>
              <a:ext cx="115197" cy="115197"/>
            </a:xfrm>
            <a:prstGeom prst="ellipse">
              <a:avLst/>
            </a:prstGeom>
            <a:gradFill>
              <a:gsLst>
                <a:gs pos="0">
                  <a:srgbClr val="C0504D"/>
                </a:gs>
                <a:gs pos="99000">
                  <a:srgbClr val="C0504D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prstClr val="white"/>
                </a:solidFill>
                <a:latin typeface="+mj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919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case of ALD Al-doped ZnO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>
                <a:latin typeface="+mj-lt"/>
              </a:rPr>
              <a:pPr/>
              <a:t>29</a:t>
            </a:fld>
            <a:endParaRPr lang="en-US" dirty="0">
              <a:latin typeface="+mj-lt"/>
            </a:endParaRPr>
          </a:p>
        </p:txBody>
      </p:sp>
      <p:pic>
        <p:nvPicPr>
          <p:cNvPr id="64" name="Picture 2" descr="C:\Users\BartMacco\Downloads\View000 OVERL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515" y="2533405"/>
            <a:ext cx="1451031" cy="155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5"/>
          <p:cNvSpPr/>
          <p:nvPr/>
        </p:nvSpPr>
        <p:spPr>
          <a:xfrm>
            <a:off x="1075536" y="1406782"/>
            <a:ext cx="2128838" cy="1008112"/>
          </a:xfrm>
          <a:prstGeom prst="rect">
            <a:avLst/>
          </a:prstGeom>
          <a:solidFill>
            <a:srgbClr val="4BACC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66" name="Rectangle 6"/>
          <p:cNvSpPr/>
          <p:nvPr/>
        </p:nvSpPr>
        <p:spPr>
          <a:xfrm>
            <a:off x="6066977" y="1413752"/>
            <a:ext cx="2128838" cy="1008112"/>
          </a:xfrm>
          <a:prstGeom prst="rect">
            <a:avLst/>
          </a:prstGeom>
          <a:solidFill>
            <a:srgbClr val="4BACC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67" name="Straight Connector 7"/>
          <p:cNvCxnSpPr>
            <a:endCxn id="66" idx="3"/>
          </p:cNvCxnSpPr>
          <p:nvPr/>
        </p:nvCxnSpPr>
        <p:spPr>
          <a:xfrm>
            <a:off x="6082653" y="1917808"/>
            <a:ext cx="2113162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8" name="Straight Connector 8"/>
          <p:cNvCxnSpPr/>
          <p:nvPr/>
        </p:nvCxnSpPr>
        <p:spPr>
          <a:xfrm>
            <a:off x="6082653" y="1563872"/>
            <a:ext cx="2113162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9" name="Straight Connector 9"/>
          <p:cNvCxnSpPr/>
          <p:nvPr/>
        </p:nvCxnSpPr>
        <p:spPr>
          <a:xfrm flipV="1">
            <a:off x="1091212" y="1915787"/>
            <a:ext cx="2104328" cy="2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70" name="Straight Connector 10"/>
          <p:cNvCxnSpPr/>
          <p:nvPr/>
        </p:nvCxnSpPr>
        <p:spPr>
          <a:xfrm>
            <a:off x="1091212" y="1556641"/>
            <a:ext cx="2104328" cy="2238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71" name="Oval 11"/>
          <p:cNvSpPr/>
          <p:nvPr/>
        </p:nvSpPr>
        <p:spPr>
          <a:xfrm>
            <a:off x="1211870" y="1500578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2" name="Oval 12"/>
          <p:cNvSpPr/>
          <p:nvPr/>
        </p:nvSpPr>
        <p:spPr>
          <a:xfrm>
            <a:off x="1442264" y="1500578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3" name="Oval 13"/>
          <p:cNvSpPr/>
          <p:nvPr/>
        </p:nvSpPr>
        <p:spPr>
          <a:xfrm>
            <a:off x="1672658" y="1499225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4" name="Oval 14"/>
          <p:cNvSpPr/>
          <p:nvPr/>
        </p:nvSpPr>
        <p:spPr>
          <a:xfrm>
            <a:off x="6130278" y="1860209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5" name="Oval 15"/>
          <p:cNvSpPr/>
          <p:nvPr/>
        </p:nvSpPr>
        <p:spPr>
          <a:xfrm>
            <a:off x="6371229" y="1860208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6" name="Oval 16"/>
          <p:cNvSpPr/>
          <p:nvPr/>
        </p:nvSpPr>
        <p:spPr>
          <a:xfrm>
            <a:off x="6614056" y="1860209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7" name="Oval 17"/>
          <p:cNvSpPr/>
          <p:nvPr/>
        </p:nvSpPr>
        <p:spPr>
          <a:xfrm>
            <a:off x="6856282" y="1859700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8" name="Oval 18"/>
          <p:cNvSpPr/>
          <p:nvPr/>
        </p:nvSpPr>
        <p:spPr>
          <a:xfrm>
            <a:off x="7097233" y="1859699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9" name="Oval 19"/>
          <p:cNvSpPr/>
          <p:nvPr/>
        </p:nvSpPr>
        <p:spPr>
          <a:xfrm>
            <a:off x="7340060" y="1859700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0" name="Oval 20"/>
          <p:cNvSpPr/>
          <p:nvPr/>
        </p:nvSpPr>
        <p:spPr>
          <a:xfrm>
            <a:off x="7583453" y="1860207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1" name="Oval 21"/>
          <p:cNvSpPr/>
          <p:nvPr/>
        </p:nvSpPr>
        <p:spPr>
          <a:xfrm>
            <a:off x="7824404" y="1860206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2" name="Oval 22"/>
          <p:cNvSpPr/>
          <p:nvPr/>
        </p:nvSpPr>
        <p:spPr>
          <a:xfrm>
            <a:off x="8067231" y="1860207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3" name="Oval 23"/>
          <p:cNvSpPr/>
          <p:nvPr/>
        </p:nvSpPr>
        <p:spPr>
          <a:xfrm>
            <a:off x="6077232" y="1506273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4" name="Oval 24"/>
          <p:cNvSpPr/>
          <p:nvPr/>
        </p:nvSpPr>
        <p:spPr>
          <a:xfrm>
            <a:off x="6318183" y="1506272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5" name="Oval 25"/>
          <p:cNvSpPr/>
          <p:nvPr/>
        </p:nvSpPr>
        <p:spPr>
          <a:xfrm>
            <a:off x="6561010" y="1506273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6" name="Oval 26"/>
          <p:cNvSpPr/>
          <p:nvPr/>
        </p:nvSpPr>
        <p:spPr>
          <a:xfrm>
            <a:off x="6803236" y="1505764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7" name="Oval 27"/>
          <p:cNvSpPr/>
          <p:nvPr/>
        </p:nvSpPr>
        <p:spPr>
          <a:xfrm>
            <a:off x="7044187" y="1505763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8" name="Oval 28"/>
          <p:cNvSpPr/>
          <p:nvPr/>
        </p:nvSpPr>
        <p:spPr>
          <a:xfrm>
            <a:off x="7287014" y="1505764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9" name="Oval 29"/>
          <p:cNvSpPr/>
          <p:nvPr/>
        </p:nvSpPr>
        <p:spPr>
          <a:xfrm>
            <a:off x="7530407" y="1506271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0" name="Oval 30"/>
          <p:cNvSpPr/>
          <p:nvPr/>
        </p:nvSpPr>
        <p:spPr>
          <a:xfrm>
            <a:off x="7771358" y="1506270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1" name="Oval 31"/>
          <p:cNvSpPr/>
          <p:nvPr/>
        </p:nvSpPr>
        <p:spPr>
          <a:xfrm>
            <a:off x="8014185" y="1506271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92" name="Straight Connector 32"/>
          <p:cNvCxnSpPr/>
          <p:nvPr/>
        </p:nvCxnSpPr>
        <p:spPr>
          <a:xfrm>
            <a:off x="6082978" y="2258538"/>
            <a:ext cx="2112837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93" name="Oval 33"/>
          <p:cNvSpPr/>
          <p:nvPr/>
        </p:nvSpPr>
        <p:spPr>
          <a:xfrm>
            <a:off x="6077557" y="2200939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4" name="Oval 34"/>
          <p:cNvSpPr/>
          <p:nvPr/>
        </p:nvSpPr>
        <p:spPr>
          <a:xfrm>
            <a:off x="6318508" y="2200938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5" name="Oval 35"/>
          <p:cNvSpPr/>
          <p:nvPr/>
        </p:nvSpPr>
        <p:spPr>
          <a:xfrm>
            <a:off x="6561335" y="2200939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6" name="Oval 36"/>
          <p:cNvSpPr/>
          <p:nvPr/>
        </p:nvSpPr>
        <p:spPr>
          <a:xfrm>
            <a:off x="6803561" y="2200430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7" name="Oval 37"/>
          <p:cNvSpPr/>
          <p:nvPr/>
        </p:nvSpPr>
        <p:spPr>
          <a:xfrm>
            <a:off x="7044512" y="2200429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8" name="Oval 38"/>
          <p:cNvSpPr/>
          <p:nvPr/>
        </p:nvSpPr>
        <p:spPr>
          <a:xfrm>
            <a:off x="7287339" y="2200430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9" name="Oval 39"/>
          <p:cNvSpPr/>
          <p:nvPr/>
        </p:nvSpPr>
        <p:spPr>
          <a:xfrm>
            <a:off x="7530732" y="2200937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0" name="Oval 40"/>
          <p:cNvSpPr/>
          <p:nvPr/>
        </p:nvSpPr>
        <p:spPr>
          <a:xfrm>
            <a:off x="7771683" y="2200936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1" name="Oval 41"/>
          <p:cNvSpPr/>
          <p:nvPr/>
        </p:nvSpPr>
        <p:spPr>
          <a:xfrm>
            <a:off x="8014510" y="2200937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2" name="Oval 42"/>
          <p:cNvSpPr/>
          <p:nvPr/>
        </p:nvSpPr>
        <p:spPr>
          <a:xfrm>
            <a:off x="1091537" y="1499042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3" name="Oval 43"/>
          <p:cNvSpPr/>
          <p:nvPr/>
        </p:nvSpPr>
        <p:spPr>
          <a:xfrm>
            <a:off x="1327067" y="1499225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4" name="Oval 44"/>
          <p:cNvSpPr/>
          <p:nvPr/>
        </p:nvSpPr>
        <p:spPr>
          <a:xfrm>
            <a:off x="1557461" y="1500578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5" name="Oval 45"/>
          <p:cNvSpPr/>
          <p:nvPr/>
        </p:nvSpPr>
        <p:spPr>
          <a:xfrm>
            <a:off x="1911236" y="1500578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6" name="Oval 46"/>
          <p:cNvSpPr/>
          <p:nvPr/>
        </p:nvSpPr>
        <p:spPr>
          <a:xfrm>
            <a:off x="2141630" y="1500578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7" name="Oval 47"/>
          <p:cNvSpPr/>
          <p:nvPr/>
        </p:nvSpPr>
        <p:spPr>
          <a:xfrm>
            <a:off x="2372024" y="1499225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8" name="Oval 48"/>
          <p:cNvSpPr/>
          <p:nvPr/>
        </p:nvSpPr>
        <p:spPr>
          <a:xfrm>
            <a:off x="1790903" y="1499042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9" name="Oval 49"/>
          <p:cNvSpPr/>
          <p:nvPr/>
        </p:nvSpPr>
        <p:spPr>
          <a:xfrm>
            <a:off x="2026433" y="1499225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0" name="Oval 50"/>
          <p:cNvSpPr/>
          <p:nvPr/>
        </p:nvSpPr>
        <p:spPr>
          <a:xfrm>
            <a:off x="2256827" y="1500578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1" name="Oval 51"/>
          <p:cNvSpPr/>
          <p:nvPr/>
        </p:nvSpPr>
        <p:spPr>
          <a:xfrm>
            <a:off x="2487221" y="1501281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2" name="Oval 52"/>
          <p:cNvSpPr/>
          <p:nvPr/>
        </p:nvSpPr>
        <p:spPr>
          <a:xfrm>
            <a:off x="2725799" y="1502634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3" name="Oval 53"/>
          <p:cNvSpPr/>
          <p:nvPr/>
        </p:nvSpPr>
        <p:spPr>
          <a:xfrm>
            <a:off x="2956193" y="1502634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4" name="Oval 54"/>
          <p:cNvSpPr/>
          <p:nvPr/>
        </p:nvSpPr>
        <p:spPr>
          <a:xfrm>
            <a:off x="2605466" y="1501098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5" name="Oval 55"/>
          <p:cNvSpPr/>
          <p:nvPr/>
        </p:nvSpPr>
        <p:spPr>
          <a:xfrm>
            <a:off x="2840996" y="1501281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6" name="Oval 56"/>
          <p:cNvSpPr/>
          <p:nvPr/>
        </p:nvSpPr>
        <p:spPr>
          <a:xfrm>
            <a:off x="3071390" y="1502634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117" name="Straight Connector 57"/>
          <p:cNvCxnSpPr/>
          <p:nvPr/>
        </p:nvCxnSpPr>
        <p:spPr>
          <a:xfrm>
            <a:off x="1091212" y="1912195"/>
            <a:ext cx="2104328" cy="2238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18" name="Oval 58"/>
          <p:cNvSpPr/>
          <p:nvPr/>
        </p:nvSpPr>
        <p:spPr>
          <a:xfrm>
            <a:off x="1211870" y="1856132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9" name="Oval 59"/>
          <p:cNvSpPr/>
          <p:nvPr/>
        </p:nvSpPr>
        <p:spPr>
          <a:xfrm>
            <a:off x="1442264" y="1856132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20" name="Oval 60"/>
          <p:cNvSpPr/>
          <p:nvPr/>
        </p:nvSpPr>
        <p:spPr>
          <a:xfrm>
            <a:off x="1672658" y="1854779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21" name="Oval 61"/>
          <p:cNvSpPr/>
          <p:nvPr/>
        </p:nvSpPr>
        <p:spPr>
          <a:xfrm>
            <a:off x="1091537" y="1854596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22" name="Oval 62"/>
          <p:cNvSpPr/>
          <p:nvPr/>
        </p:nvSpPr>
        <p:spPr>
          <a:xfrm>
            <a:off x="1327067" y="1854779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23" name="Oval 63"/>
          <p:cNvSpPr/>
          <p:nvPr/>
        </p:nvSpPr>
        <p:spPr>
          <a:xfrm>
            <a:off x="1557461" y="1856132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24" name="Oval 64"/>
          <p:cNvSpPr/>
          <p:nvPr/>
        </p:nvSpPr>
        <p:spPr>
          <a:xfrm>
            <a:off x="1911236" y="1856132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25" name="Oval 65"/>
          <p:cNvSpPr/>
          <p:nvPr/>
        </p:nvSpPr>
        <p:spPr>
          <a:xfrm>
            <a:off x="2141630" y="1856132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26" name="Oval 66"/>
          <p:cNvSpPr/>
          <p:nvPr/>
        </p:nvSpPr>
        <p:spPr>
          <a:xfrm>
            <a:off x="2372024" y="1854779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27" name="Oval 67"/>
          <p:cNvSpPr/>
          <p:nvPr/>
        </p:nvSpPr>
        <p:spPr>
          <a:xfrm>
            <a:off x="1790903" y="1854596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28" name="Oval 68"/>
          <p:cNvSpPr/>
          <p:nvPr/>
        </p:nvSpPr>
        <p:spPr>
          <a:xfrm>
            <a:off x="2026433" y="1854779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29" name="Oval 69"/>
          <p:cNvSpPr/>
          <p:nvPr/>
        </p:nvSpPr>
        <p:spPr>
          <a:xfrm>
            <a:off x="2256827" y="1856132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0" name="Oval 70"/>
          <p:cNvSpPr/>
          <p:nvPr/>
        </p:nvSpPr>
        <p:spPr>
          <a:xfrm>
            <a:off x="2487221" y="1856835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1" name="Oval 71"/>
          <p:cNvSpPr/>
          <p:nvPr/>
        </p:nvSpPr>
        <p:spPr>
          <a:xfrm>
            <a:off x="2725799" y="1858188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2" name="Oval 72"/>
          <p:cNvSpPr/>
          <p:nvPr/>
        </p:nvSpPr>
        <p:spPr>
          <a:xfrm>
            <a:off x="2956193" y="1858188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3" name="Oval 73"/>
          <p:cNvSpPr/>
          <p:nvPr/>
        </p:nvSpPr>
        <p:spPr>
          <a:xfrm>
            <a:off x="2605466" y="1856652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4" name="Oval 74"/>
          <p:cNvSpPr/>
          <p:nvPr/>
        </p:nvSpPr>
        <p:spPr>
          <a:xfrm>
            <a:off x="2840996" y="1856835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5" name="Oval 75"/>
          <p:cNvSpPr/>
          <p:nvPr/>
        </p:nvSpPr>
        <p:spPr>
          <a:xfrm>
            <a:off x="3071390" y="1858188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136" name="Straight Connector 76"/>
          <p:cNvCxnSpPr/>
          <p:nvPr/>
        </p:nvCxnSpPr>
        <p:spPr>
          <a:xfrm>
            <a:off x="1091212" y="2266395"/>
            <a:ext cx="2104328" cy="2238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37" name="Oval 77"/>
          <p:cNvSpPr/>
          <p:nvPr/>
        </p:nvSpPr>
        <p:spPr>
          <a:xfrm>
            <a:off x="1211870" y="2210332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8" name="Oval 78"/>
          <p:cNvSpPr/>
          <p:nvPr/>
        </p:nvSpPr>
        <p:spPr>
          <a:xfrm>
            <a:off x="1442264" y="2210332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9" name="Oval 79"/>
          <p:cNvSpPr/>
          <p:nvPr/>
        </p:nvSpPr>
        <p:spPr>
          <a:xfrm>
            <a:off x="1672658" y="2208979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0" name="Oval 80"/>
          <p:cNvSpPr/>
          <p:nvPr/>
        </p:nvSpPr>
        <p:spPr>
          <a:xfrm>
            <a:off x="1091537" y="2208796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1" name="Oval 81"/>
          <p:cNvSpPr/>
          <p:nvPr/>
        </p:nvSpPr>
        <p:spPr>
          <a:xfrm>
            <a:off x="1327067" y="2208979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2" name="Oval 82"/>
          <p:cNvSpPr/>
          <p:nvPr/>
        </p:nvSpPr>
        <p:spPr>
          <a:xfrm>
            <a:off x="1557461" y="2210332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3" name="Oval 83"/>
          <p:cNvSpPr/>
          <p:nvPr/>
        </p:nvSpPr>
        <p:spPr>
          <a:xfrm>
            <a:off x="1911236" y="2210332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4" name="Oval 84"/>
          <p:cNvSpPr/>
          <p:nvPr/>
        </p:nvSpPr>
        <p:spPr>
          <a:xfrm>
            <a:off x="2141630" y="2210332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5" name="Oval 85"/>
          <p:cNvSpPr/>
          <p:nvPr/>
        </p:nvSpPr>
        <p:spPr>
          <a:xfrm>
            <a:off x="2372024" y="2208979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6" name="Oval 86"/>
          <p:cNvSpPr/>
          <p:nvPr/>
        </p:nvSpPr>
        <p:spPr>
          <a:xfrm>
            <a:off x="1790903" y="2208796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7" name="Oval 87"/>
          <p:cNvSpPr/>
          <p:nvPr/>
        </p:nvSpPr>
        <p:spPr>
          <a:xfrm>
            <a:off x="2026433" y="2208979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8" name="Oval 88"/>
          <p:cNvSpPr/>
          <p:nvPr/>
        </p:nvSpPr>
        <p:spPr>
          <a:xfrm>
            <a:off x="2256827" y="2210332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9" name="Oval 89"/>
          <p:cNvSpPr/>
          <p:nvPr/>
        </p:nvSpPr>
        <p:spPr>
          <a:xfrm>
            <a:off x="2487221" y="2211035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50" name="Oval 90"/>
          <p:cNvSpPr/>
          <p:nvPr/>
        </p:nvSpPr>
        <p:spPr>
          <a:xfrm>
            <a:off x="2725799" y="2212388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51" name="Oval 91"/>
          <p:cNvSpPr/>
          <p:nvPr/>
        </p:nvSpPr>
        <p:spPr>
          <a:xfrm>
            <a:off x="2956193" y="2212388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52" name="Oval 92"/>
          <p:cNvSpPr/>
          <p:nvPr/>
        </p:nvSpPr>
        <p:spPr>
          <a:xfrm>
            <a:off x="2605466" y="2210852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53" name="Oval 93"/>
          <p:cNvSpPr/>
          <p:nvPr/>
        </p:nvSpPr>
        <p:spPr>
          <a:xfrm>
            <a:off x="2840996" y="2211035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54" name="Oval 94"/>
          <p:cNvSpPr/>
          <p:nvPr/>
        </p:nvSpPr>
        <p:spPr>
          <a:xfrm>
            <a:off x="3071390" y="2212388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55" name="TextBox 95"/>
          <p:cNvSpPr txBox="1"/>
          <p:nvPr/>
        </p:nvSpPr>
        <p:spPr>
          <a:xfrm>
            <a:off x="997519" y="813909"/>
            <a:ext cx="1795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dirty="0" err="1">
                <a:solidFill>
                  <a:prstClr val="black"/>
                </a:solidFill>
                <a:latin typeface="+mj-lt"/>
              </a:rPr>
              <a:t>Clustered</a:t>
            </a:r>
            <a:r>
              <a:rPr lang="nl-NL" sz="1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nl-NL" sz="1400" b="1" dirty="0" err="1">
                <a:solidFill>
                  <a:prstClr val="black"/>
                </a:solidFill>
                <a:latin typeface="+mj-lt"/>
              </a:rPr>
              <a:t>dopants</a:t>
            </a:r>
            <a:endParaRPr lang="nl-NL" sz="1400" b="1" dirty="0">
              <a:solidFill>
                <a:prstClr val="black"/>
              </a:solidFill>
              <a:latin typeface="+mj-lt"/>
            </a:endParaRPr>
          </a:p>
          <a:p>
            <a:r>
              <a:rPr lang="nl-NL" sz="1400" b="1" dirty="0">
                <a:solidFill>
                  <a:srgbClr val="C0504D"/>
                </a:solidFill>
                <a:latin typeface="+mj-lt"/>
              </a:rPr>
              <a:t>Low doping efficiency</a:t>
            </a:r>
            <a:endParaRPr lang="en-GB" sz="1400" b="1" dirty="0">
              <a:solidFill>
                <a:srgbClr val="C0504D"/>
              </a:solidFill>
              <a:latin typeface="+mj-lt"/>
            </a:endParaRPr>
          </a:p>
        </p:txBody>
      </p:sp>
      <p:sp>
        <p:nvSpPr>
          <p:cNvPr id="156" name="TextBox 96"/>
          <p:cNvSpPr txBox="1"/>
          <p:nvPr/>
        </p:nvSpPr>
        <p:spPr>
          <a:xfrm>
            <a:off x="5999316" y="802242"/>
            <a:ext cx="2217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dirty="0" err="1">
                <a:solidFill>
                  <a:prstClr val="black"/>
                </a:solidFill>
                <a:latin typeface="+mj-lt"/>
              </a:rPr>
              <a:t>Dispersed</a:t>
            </a:r>
            <a:r>
              <a:rPr lang="nl-NL" sz="1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nl-NL" sz="1400" b="1" dirty="0" err="1">
                <a:solidFill>
                  <a:prstClr val="black"/>
                </a:solidFill>
                <a:latin typeface="+mj-lt"/>
              </a:rPr>
              <a:t>dopants</a:t>
            </a:r>
            <a:endParaRPr lang="nl-NL" sz="1400" b="1" dirty="0">
              <a:solidFill>
                <a:prstClr val="black"/>
              </a:solidFill>
              <a:latin typeface="+mj-lt"/>
            </a:endParaRPr>
          </a:p>
          <a:p>
            <a:r>
              <a:rPr lang="nl-NL" sz="1400" b="1" dirty="0" err="1">
                <a:solidFill>
                  <a:srgbClr val="00B050"/>
                </a:solidFill>
                <a:latin typeface="+mj-lt"/>
              </a:rPr>
              <a:t>Enhanced</a:t>
            </a:r>
            <a:r>
              <a:rPr lang="nl-NL" sz="1400" b="1" dirty="0">
                <a:solidFill>
                  <a:srgbClr val="00B050"/>
                </a:solidFill>
                <a:latin typeface="+mj-lt"/>
              </a:rPr>
              <a:t> doping efficiency</a:t>
            </a:r>
            <a:endParaRPr lang="en-GB" sz="14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57" name="Gekromde PIJL-RECHTS 156"/>
          <p:cNvSpPr/>
          <p:nvPr/>
        </p:nvSpPr>
        <p:spPr>
          <a:xfrm rot="16200000" flipH="1">
            <a:off x="4196317" y="-734945"/>
            <a:ext cx="483402" cy="3289925"/>
          </a:xfrm>
          <a:prstGeom prst="curvedRightArrow">
            <a:avLst/>
          </a:prstGeom>
          <a:gradFill>
            <a:gsLst>
              <a:gs pos="54000">
                <a:srgbClr val="C00000"/>
              </a:gs>
              <a:gs pos="100000">
                <a:srgbClr val="00B05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58" name="Rechte verbindingslijn met pijl 157"/>
          <p:cNvCxnSpPr/>
          <p:nvPr/>
        </p:nvCxnSpPr>
        <p:spPr>
          <a:xfrm>
            <a:off x="3371556" y="1499042"/>
            <a:ext cx="0" cy="4167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9" name="TextBox 106"/>
          <p:cNvSpPr txBox="1"/>
          <p:nvPr/>
        </p:nvSpPr>
        <p:spPr>
          <a:xfrm>
            <a:off x="3371556" y="1492253"/>
            <a:ext cx="2876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err="1" smtClean="0">
                <a:latin typeface="+mj-lt"/>
              </a:rPr>
              <a:t>Vertical</a:t>
            </a:r>
            <a:r>
              <a:rPr lang="nl-NL" sz="1400" b="1" dirty="0" smtClean="0">
                <a:latin typeface="+mj-lt"/>
              </a:rPr>
              <a:t> control </a:t>
            </a:r>
            <a:r>
              <a:rPr lang="nl-NL" sz="1400" b="1" dirty="0" err="1" smtClean="0">
                <a:latin typeface="+mj-lt"/>
              </a:rPr>
              <a:t>by</a:t>
            </a:r>
            <a:r>
              <a:rPr lang="nl-NL" sz="1400" b="1" dirty="0" smtClean="0">
                <a:latin typeface="+mj-lt"/>
              </a:rPr>
              <a:t/>
            </a:r>
            <a:br>
              <a:rPr lang="nl-NL" sz="1400" b="1" dirty="0" smtClean="0">
                <a:latin typeface="+mj-lt"/>
              </a:rPr>
            </a:br>
            <a:r>
              <a:rPr lang="nl-NL" sz="1400" b="1" dirty="0" err="1" smtClean="0">
                <a:latin typeface="+mj-lt"/>
              </a:rPr>
              <a:t>supercycle</a:t>
            </a:r>
            <a:r>
              <a:rPr lang="nl-NL" sz="1400" b="1" dirty="0" smtClean="0">
                <a:latin typeface="+mj-lt"/>
              </a:rPr>
              <a:t> ratio</a:t>
            </a:r>
            <a:endParaRPr lang="nl-NL" sz="1400" b="1" dirty="0">
              <a:latin typeface="+mj-lt"/>
            </a:endParaRPr>
          </a:p>
        </p:txBody>
      </p:sp>
      <p:cxnSp>
        <p:nvCxnSpPr>
          <p:cNvPr id="160" name="Rechte verbindingslijn met pijl 159"/>
          <p:cNvCxnSpPr/>
          <p:nvPr/>
        </p:nvCxnSpPr>
        <p:spPr>
          <a:xfrm>
            <a:off x="6335314" y="2523365"/>
            <a:ext cx="29554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1" name="Tekstvak 160"/>
          <p:cNvSpPr txBox="1"/>
          <p:nvPr/>
        </p:nvSpPr>
        <p:spPr>
          <a:xfrm>
            <a:off x="1423485" y="4091876"/>
            <a:ext cx="13131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100" b="1" dirty="0" smtClean="0"/>
              <a:t>TMA doping in </a:t>
            </a:r>
            <a:r>
              <a:rPr lang="nl-NL" sz="1100" b="1" dirty="0" err="1" smtClean="0"/>
              <a:t>ZnO</a:t>
            </a:r>
            <a:endParaRPr lang="en-US" sz="1100" b="1" dirty="0"/>
          </a:p>
        </p:txBody>
      </p:sp>
      <p:sp>
        <p:nvSpPr>
          <p:cNvPr id="162" name="TextBox 106"/>
          <p:cNvSpPr txBox="1"/>
          <p:nvPr/>
        </p:nvSpPr>
        <p:spPr>
          <a:xfrm>
            <a:off x="5175949" y="2659497"/>
            <a:ext cx="3591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>
                <a:latin typeface="+mj-lt"/>
              </a:rPr>
              <a:t>How </a:t>
            </a:r>
            <a:r>
              <a:rPr lang="nl-NL" sz="1600" dirty="0" err="1" smtClean="0">
                <a:latin typeface="+mj-lt"/>
              </a:rPr>
              <a:t>to</a:t>
            </a:r>
            <a:r>
              <a:rPr lang="nl-NL" sz="1600" dirty="0" smtClean="0">
                <a:latin typeface="+mj-lt"/>
              </a:rPr>
              <a:t> </a:t>
            </a:r>
            <a:r>
              <a:rPr lang="nl-NL" sz="1600" dirty="0" err="1" smtClean="0">
                <a:latin typeface="+mj-lt"/>
              </a:rPr>
              <a:t>achieve</a:t>
            </a:r>
            <a:r>
              <a:rPr lang="nl-NL" sz="1600" dirty="0" smtClean="0">
                <a:latin typeface="+mj-lt"/>
              </a:rPr>
              <a:t> more </a:t>
            </a:r>
            <a:r>
              <a:rPr lang="nl-NL" sz="1600" b="1" u="sng" dirty="0" err="1" smtClean="0">
                <a:latin typeface="+mj-lt"/>
              </a:rPr>
              <a:t>lateral</a:t>
            </a:r>
            <a:r>
              <a:rPr lang="nl-NL" sz="1600" dirty="0" smtClean="0">
                <a:latin typeface="+mj-lt"/>
              </a:rPr>
              <a:t> </a:t>
            </a:r>
            <a:r>
              <a:rPr lang="nl-NL" sz="1600" dirty="0" err="1" smtClean="0">
                <a:latin typeface="+mj-lt"/>
              </a:rPr>
              <a:t>spacing</a:t>
            </a:r>
            <a:r>
              <a:rPr lang="nl-NL" sz="1600" dirty="0" smtClean="0">
                <a:latin typeface="+mj-lt"/>
              </a:rPr>
              <a:t>?</a:t>
            </a:r>
          </a:p>
          <a:p>
            <a:r>
              <a:rPr lang="nl-NL" sz="1600" dirty="0" smtClean="0">
                <a:latin typeface="+mj-lt"/>
              </a:rPr>
              <a:t>Or: How </a:t>
            </a:r>
            <a:r>
              <a:rPr lang="nl-NL" sz="1600" dirty="0" err="1" smtClean="0">
                <a:latin typeface="+mj-lt"/>
              </a:rPr>
              <a:t>to</a:t>
            </a:r>
            <a:r>
              <a:rPr lang="nl-NL" sz="1600" dirty="0" smtClean="0">
                <a:latin typeface="+mj-lt"/>
              </a:rPr>
              <a:t> </a:t>
            </a:r>
            <a:r>
              <a:rPr lang="nl-NL" sz="1600" b="1" u="sng" dirty="0" err="1" smtClean="0">
                <a:latin typeface="+mj-lt"/>
              </a:rPr>
              <a:t>reduce</a:t>
            </a:r>
            <a:r>
              <a:rPr lang="nl-NL" sz="1600" dirty="0" smtClean="0">
                <a:latin typeface="+mj-lt"/>
              </a:rPr>
              <a:t> #Al </a:t>
            </a:r>
            <a:r>
              <a:rPr lang="nl-NL" sz="1600" dirty="0" err="1" smtClean="0">
                <a:latin typeface="+mj-lt"/>
              </a:rPr>
              <a:t>atoms</a:t>
            </a:r>
            <a:r>
              <a:rPr lang="nl-NL" sz="1600" dirty="0" smtClean="0">
                <a:latin typeface="+mj-lt"/>
              </a:rPr>
              <a:t>/</a:t>
            </a:r>
            <a:r>
              <a:rPr lang="nl-NL" sz="1600" dirty="0" err="1" smtClean="0">
                <a:latin typeface="+mj-lt"/>
              </a:rPr>
              <a:t>cycle</a:t>
            </a:r>
            <a:r>
              <a:rPr lang="nl-NL" sz="1600" dirty="0" smtClean="0">
                <a:latin typeface="+mj-lt"/>
              </a:rPr>
              <a:t>?</a:t>
            </a:r>
            <a:endParaRPr lang="nl-NL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957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56" grpId="0"/>
      <p:bldP spid="157" grpId="0" animBg="1"/>
      <p:bldP spid="1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793150" y="1320444"/>
            <a:ext cx="2769327" cy="9863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385763" rtl="0" eaLnBrk="1" fontAlgn="auto" latinLnBrk="0" hangingPunct="1">
              <a:lnSpc>
                <a:spcPts val="1800"/>
              </a:lnSpc>
              <a:spcBef>
                <a:spcPts val="430"/>
              </a:spcBef>
              <a:spcAft>
                <a:spcPts val="430"/>
              </a:spcAft>
              <a:buClrTx/>
              <a:buSzTx/>
              <a:buFont typeface="Arial" panose="020B0604020202020204" pitchFamily="34" charset="0"/>
              <a:buNone/>
              <a:tabLst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385763" rtl="0" eaLnBrk="1" fontAlgn="auto" latinLnBrk="0" hangingPunct="1">
              <a:lnSpc>
                <a:spcPts val="1350"/>
              </a:lnSpc>
              <a:spcBef>
                <a:spcPts val="310"/>
              </a:spcBef>
              <a:spcAft>
                <a:spcPts val="310"/>
              </a:spcAft>
              <a:buClrTx/>
              <a:buSzTx/>
              <a:buFont typeface="Arial" panose="020B0604020202020204" pitchFamily="34" charset="0"/>
              <a:buNone/>
              <a:tabLst/>
              <a:defRPr sz="165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51875" marR="0" indent="-151875" algn="l" defTabSz="385763" rtl="0" eaLnBrk="1" fontAlgn="auto" latinLnBrk="0" hangingPunct="1">
              <a:lnSpc>
                <a:spcPts val="1350"/>
              </a:lnSpc>
              <a:spcBef>
                <a:spcPts val="310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15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303750" marR="0" indent="-151875" algn="l" defTabSz="385763" rtl="0" eaLnBrk="1" fontAlgn="auto" latinLnBrk="0" hangingPunct="1">
              <a:lnSpc>
                <a:spcPts val="1238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35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55625" marR="0" indent="-151875" algn="l" defTabSz="385763" rtl="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060847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3729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6610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9491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~5 nm ALD Al</a:t>
            </a:r>
            <a:r>
              <a:rPr lang="en-US" b="1" baseline="-25000" dirty="0" smtClean="0"/>
              <a:t>2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 layers</a:t>
            </a:r>
          </a:p>
          <a:p>
            <a:r>
              <a:rPr lang="en-US" dirty="0" smtClean="0"/>
              <a:t>1-3 wafers/sec</a:t>
            </a:r>
          </a:p>
          <a:p>
            <a:r>
              <a:rPr lang="en-US" dirty="0" smtClean="0"/>
              <a:t>~0.01-0.03 $ per wafer</a:t>
            </a:r>
          </a:p>
          <a:p>
            <a:endParaRPr lang="en-US" dirty="0"/>
          </a:p>
        </p:txBody>
      </p:sp>
      <p:pic>
        <p:nvPicPr>
          <p:cNvPr id="21" name="Picture 7" descr="Afbeeldingsresultaat voor solaytec spatial a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597" y="513624"/>
            <a:ext cx="3095626" cy="205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257" y="2595019"/>
            <a:ext cx="3261965" cy="18847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kstvak 22"/>
          <p:cNvSpPr txBox="1"/>
          <p:nvPr/>
        </p:nvSpPr>
        <p:spPr>
          <a:xfrm>
            <a:off x="7053993" y="328958"/>
            <a:ext cx="2057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Solaytec</a:t>
            </a:r>
            <a:r>
              <a:rPr lang="nl-NL" dirty="0" smtClean="0"/>
              <a:t> </a:t>
            </a:r>
            <a:r>
              <a:rPr lang="nl-NL" dirty="0" err="1" smtClean="0"/>
              <a:t>spatial</a:t>
            </a:r>
            <a:r>
              <a:rPr lang="nl-NL" dirty="0" smtClean="0"/>
              <a:t> ALD</a:t>
            </a:r>
            <a:endParaRPr lang="en-US" dirty="0"/>
          </a:p>
        </p:txBody>
      </p:sp>
      <p:sp>
        <p:nvSpPr>
          <p:cNvPr id="24" name="Tekstvak 23"/>
          <p:cNvSpPr txBox="1"/>
          <p:nvPr/>
        </p:nvSpPr>
        <p:spPr>
          <a:xfrm>
            <a:off x="6891384" y="2202884"/>
            <a:ext cx="2219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Leadmicro batch ALD</a:t>
            </a:r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24" y="296091"/>
            <a:ext cx="3989400" cy="87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0" y="119486"/>
            <a:ext cx="1139632" cy="16106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243089" y="2843409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29" name="Rechthoek 10"/>
          <p:cNvSpPr/>
          <p:nvPr/>
        </p:nvSpPr>
        <p:spPr>
          <a:xfrm>
            <a:off x="3603324" y="449703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i="1" dirty="0" err="1" smtClean="0"/>
              <a:t>Leadmicro</a:t>
            </a:r>
            <a:r>
              <a:rPr lang="en-US" i="1" dirty="0" smtClean="0"/>
              <a:t>: “Almost </a:t>
            </a:r>
            <a:r>
              <a:rPr lang="en-US" i="1" dirty="0"/>
              <a:t>all major </a:t>
            </a:r>
            <a:r>
              <a:rPr lang="en-US" i="1" dirty="0" smtClean="0"/>
              <a:t>PV cell </a:t>
            </a:r>
            <a:r>
              <a:rPr lang="en-US" i="1" dirty="0"/>
              <a:t>manufacturers in China now use </a:t>
            </a:r>
            <a:r>
              <a:rPr lang="en-US" i="1" dirty="0" smtClean="0"/>
              <a:t>our system</a:t>
            </a:r>
            <a:r>
              <a:rPr lang="en-US" i="1" dirty="0"/>
              <a:t>.”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34167" y="3898768"/>
            <a:ext cx="803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Silicon</a:t>
            </a:r>
            <a:endParaRPr lang="en-US" b="1" baseline="-25000" dirty="0">
              <a:solidFill>
                <a:schemeClr val="bg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1"/>
          <a:stretch/>
        </p:blipFill>
        <p:spPr>
          <a:xfrm>
            <a:off x="862759" y="1638170"/>
            <a:ext cx="3060768" cy="335128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6435" y="2143184"/>
            <a:ext cx="1158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8F8C9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metallization</a:t>
            </a:r>
            <a:endParaRPr lang="en-US" sz="1400" b="1" dirty="0">
              <a:solidFill>
                <a:srgbClr val="8F8C9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6288" y="2498668"/>
            <a:ext cx="529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1829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SiN</a:t>
            </a:r>
            <a:r>
              <a:rPr lang="en-US" sz="1600" b="1" baseline="-25000" dirty="0" err="1" smtClean="0">
                <a:solidFill>
                  <a:srgbClr val="1829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  <a:endParaRPr lang="en-US" sz="1600" b="1" baseline="-25000" dirty="0">
              <a:solidFill>
                <a:srgbClr val="1829A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68265" y="3634820"/>
            <a:ext cx="671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Silicon</a:t>
            </a:r>
            <a:endParaRPr lang="en-US" sz="1400" b="1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841777" y="2835729"/>
            <a:ext cx="144430" cy="154019"/>
          </a:xfrm>
          <a:prstGeom prst="line">
            <a:avLst/>
          </a:prstGeom>
          <a:ln w="28575">
            <a:solidFill>
              <a:srgbClr val="1829A6"/>
            </a:solidFill>
            <a:headEnd type="oval" w="med" len="med"/>
            <a:tailEnd type="oval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31" idx="3"/>
          </p:cNvCxnSpPr>
          <p:nvPr/>
        </p:nvCxnSpPr>
        <p:spPr>
          <a:xfrm>
            <a:off x="1175214" y="2297073"/>
            <a:ext cx="173853" cy="133647"/>
          </a:xfrm>
          <a:prstGeom prst="line">
            <a:avLst/>
          </a:prstGeom>
          <a:ln w="28575">
            <a:solidFill>
              <a:srgbClr val="8F8C94"/>
            </a:solidFill>
            <a:headEnd type="oval" w="med" len="med"/>
            <a:tailEnd type="oval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37" idx="0"/>
          </p:cNvCxnSpPr>
          <p:nvPr/>
        </p:nvCxnSpPr>
        <p:spPr>
          <a:xfrm>
            <a:off x="2158949" y="3895190"/>
            <a:ext cx="565459" cy="440343"/>
          </a:xfrm>
          <a:prstGeom prst="line">
            <a:avLst/>
          </a:prstGeom>
          <a:ln w="28575">
            <a:solidFill>
              <a:srgbClr val="C00000"/>
            </a:solidFill>
            <a:headEnd type="oval" w="med" len="med"/>
            <a:tailEnd type="oval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25521" y="4335533"/>
            <a:ext cx="997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local </a:t>
            </a:r>
            <a:r>
              <a:rPr lang="en-US" sz="16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</a:t>
            </a:r>
            <a:r>
              <a:rPr lang="en-US" sz="1600" b="1" baseline="30000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+</a:t>
            </a:r>
            <a:r>
              <a:rPr lang="en-US" sz="16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</a:t>
            </a:r>
          </a:p>
        </p:txBody>
      </p:sp>
      <p:sp>
        <p:nvSpPr>
          <p:cNvPr id="38" name="Chord 50"/>
          <p:cNvSpPr/>
          <p:nvPr/>
        </p:nvSpPr>
        <p:spPr>
          <a:xfrm rot="6503516">
            <a:off x="2650815" y="3672253"/>
            <a:ext cx="287640" cy="482998"/>
          </a:xfrm>
          <a:custGeom>
            <a:avLst/>
            <a:gdLst>
              <a:gd name="connsiteX0" fmla="*/ 143752 w 210877"/>
              <a:gd name="connsiteY0" fmla="*/ 130895 h 135527"/>
              <a:gd name="connsiteX1" fmla="*/ 63921 w 210877"/>
              <a:gd name="connsiteY1" fmla="*/ 130053 h 135527"/>
              <a:gd name="connsiteX2" fmla="*/ 2816 w 210877"/>
              <a:gd name="connsiteY2" fmla="*/ 52205 h 135527"/>
              <a:gd name="connsiteX3" fmla="*/ 85790 w 210877"/>
              <a:gd name="connsiteY3" fmla="*/ 1186 h 135527"/>
              <a:gd name="connsiteX4" fmla="*/ 143752 w 210877"/>
              <a:gd name="connsiteY4" fmla="*/ 130895 h 135527"/>
              <a:gd name="connsiteX0" fmla="*/ 140209 w 140209"/>
              <a:gd name="connsiteY0" fmla="*/ 129709 h 135380"/>
              <a:gd name="connsiteX1" fmla="*/ 60378 w 140209"/>
              <a:gd name="connsiteY1" fmla="*/ 128867 h 135380"/>
              <a:gd name="connsiteX2" fmla="*/ 1852 w 140209"/>
              <a:gd name="connsiteY2" fmla="*/ 71200 h 135380"/>
              <a:gd name="connsiteX3" fmla="*/ 82247 w 140209"/>
              <a:gd name="connsiteY3" fmla="*/ 0 h 135380"/>
              <a:gd name="connsiteX4" fmla="*/ 140209 w 140209"/>
              <a:gd name="connsiteY4" fmla="*/ 129709 h 135380"/>
              <a:gd name="connsiteX0" fmla="*/ 138357 w 138357"/>
              <a:gd name="connsiteY0" fmla="*/ 129709 h 135380"/>
              <a:gd name="connsiteX1" fmla="*/ 58526 w 138357"/>
              <a:gd name="connsiteY1" fmla="*/ 128867 h 135380"/>
              <a:gd name="connsiteX2" fmla="*/ 0 w 138357"/>
              <a:gd name="connsiteY2" fmla="*/ 71200 h 135380"/>
              <a:gd name="connsiteX3" fmla="*/ 80395 w 138357"/>
              <a:gd name="connsiteY3" fmla="*/ 0 h 135380"/>
              <a:gd name="connsiteX4" fmla="*/ 138357 w 138357"/>
              <a:gd name="connsiteY4" fmla="*/ 129709 h 135380"/>
              <a:gd name="connsiteX0" fmla="*/ 138357 w 138357"/>
              <a:gd name="connsiteY0" fmla="*/ 129709 h 133846"/>
              <a:gd name="connsiteX1" fmla="*/ 64843 w 138357"/>
              <a:gd name="connsiteY1" fmla="*/ 125532 h 133846"/>
              <a:gd name="connsiteX2" fmla="*/ 0 w 138357"/>
              <a:gd name="connsiteY2" fmla="*/ 71200 h 133846"/>
              <a:gd name="connsiteX3" fmla="*/ 80395 w 138357"/>
              <a:gd name="connsiteY3" fmla="*/ 0 h 133846"/>
              <a:gd name="connsiteX4" fmla="*/ 138357 w 138357"/>
              <a:gd name="connsiteY4" fmla="*/ 129709 h 133846"/>
              <a:gd name="connsiteX0" fmla="*/ 133035 w 133035"/>
              <a:gd name="connsiteY0" fmla="*/ 129709 h 133853"/>
              <a:gd name="connsiteX1" fmla="*/ 59521 w 133035"/>
              <a:gd name="connsiteY1" fmla="*/ 125532 h 133853"/>
              <a:gd name="connsiteX2" fmla="*/ 0 w 133035"/>
              <a:gd name="connsiteY2" fmla="*/ 71083 h 133853"/>
              <a:gd name="connsiteX3" fmla="*/ 75073 w 133035"/>
              <a:gd name="connsiteY3" fmla="*/ 0 h 133853"/>
              <a:gd name="connsiteX4" fmla="*/ 133035 w 133035"/>
              <a:gd name="connsiteY4" fmla="*/ 129709 h 13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035" h="133853">
                <a:moveTo>
                  <a:pt x="133035" y="129709"/>
                </a:moveTo>
                <a:cubicBezTo>
                  <a:pt x="107282" y="136165"/>
                  <a:pt x="81693" y="135303"/>
                  <a:pt x="59521" y="125532"/>
                </a:cubicBezTo>
                <a:cubicBezTo>
                  <a:pt x="37349" y="115761"/>
                  <a:pt x="13979" y="111078"/>
                  <a:pt x="0" y="71083"/>
                </a:cubicBezTo>
                <a:cubicBezTo>
                  <a:pt x="9559" y="45040"/>
                  <a:pt x="34168" y="4986"/>
                  <a:pt x="75073" y="0"/>
                </a:cubicBezTo>
                <a:lnTo>
                  <a:pt x="133035" y="129709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alpha val="55000"/>
                </a:srgbClr>
              </a:gs>
              <a:gs pos="57000">
                <a:srgbClr val="C00000">
                  <a:alpha val="2000"/>
                </a:srgbClr>
              </a:gs>
              <a:gs pos="39000">
                <a:srgbClr val="C00000">
                  <a:alpha val="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9" name="Chord 50"/>
          <p:cNvSpPr/>
          <p:nvPr/>
        </p:nvSpPr>
        <p:spPr>
          <a:xfrm rot="6503516">
            <a:off x="3238213" y="3691704"/>
            <a:ext cx="287640" cy="482998"/>
          </a:xfrm>
          <a:custGeom>
            <a:avLst/>
            <a:gdLst>
              <a:gd name="connsiteX0" fmla="*/ 143752 w 210877"/>
              <a:gd name="connsiteY0" fmla="*/ 130895 h 135527"/>
              <a:gd name="connsiteX1" fmla="*/ 63921 w 210877"/>
              <a:gd name="connsiteY1" fmla="*/ 130053 h 135527"/>
              <a:gd name="connsiteX2" fmla="*/ 2816 w 210877"/>
              <a:gd name="connsiteY2" fmla="*/ 52205 h 135527"/>
              <a:gd name="connsiteX3" fmla="*/ 85790 w 210877"/>
              <a:gd name="connsiteY3" fmla="*/ 1186 h 135527"/>
              <a:gd name="connsiteX4" fmla="*/ 143752 w 210877"/>
              <a:gd name="connsiteY4" fmla="*/ 130895 h 135527"/>
              <a:gd name="connsiteX0" fmla="*/ 140209 w 140209"/>
              <a:gd name="connsiteY0" fmla="*/ 129709 h 135380"/>
              <a:gd name="connsiteX1" fmla="*/ 60378 w 140209"/>
              <a:gd name="connsiteY1" fmla="*/ 128867 h 135380"/>
              <a:gd name="connsiteX2" fmla="*/ 1852 w 140209"/>
              <a:gd name="connsiteY2" fmla="*/ 71200 h 135380"/>
              <a:gd name="connsiteX3" fmla="*/ 82247 w 140209"/>
              <a:gd name="connsiteY3" fmla="*/ 0 h 135380"/>
              <a:gd name="connsiteX4" fmla="*/ 140209 w 140209"/>
              <a:gd name="connsiteY4" fmla="*/ 129709 h 135380"/>
              <a:gd name="connsiteX0" fmla="*/ 138357 w 138357"/>
              <a:gd name="connsiteY0" fmla="*/ 129709 h 135380"/>
              <a:gd name="connsiteX1" fmla="*/ 58526 w 138357"/>
              <a:gd name="connsiteY1" fmla="*/ 128867 h 135380"/>
              <a:gd name="connsiteX2" fmla="*/ 0 w 138357"/>
              <a:gd name="connsiteY2" fmla="*/ 71200 h 135380"/>
              <a:gd name="connsiteX3" fmla="*/ 80395 w 138357"/>
              <a:gd name="connsiteY3" fmla="*/ 0 h 135380"/>
              <a:gd name="connsiteX4" fmla="*/ 138357 w 138357"/>
              <a:gd name="connsiteY4" fmla="*/ 129709 h 135380"/>
              <a:gd name="connsiteX0" fmla="*/ 138357 w 138357"/>
              <a:gd name="connsiteY0" fmla="*/ 129709 h 133846"/>
              <a:gd name="connsiteX1" fmla="*/ 64843 w 138357"/>
              <a:gd name="connsiteY1" fmla="*/ 125532 h 133846"/>
              <a:gd name="connsiteX2" fmla="*/ 0 w 138357"/>
              <a:gd name="connsiteY2" fmla="*/ 71200 h 133846"/>
              <a:gd name="connsiteX3" fmla="*/ 80395 w 138357"/>
              <a:gd name="connsiteY3" fmla="*/ 0 h 133846"/>
              <a:gd name="connsiteX4" fmla="*/ 138357 w 138357"/>
              <a:gd name="connsiteY4" fmla="*/ 129709 h 133846"/>
              <a:gd name="connsiteX0" fmla="*/ 133035 w 133035"/>
              <a:gd name="connsiteY0" fmla="*/ 129709 h 133853"/>
              <a:gd name="connsiteX1" fmla="*/ 59521 w 133035"/>
              <a:gd name="connsiteY1" fmla="*/ 125532 h 133853"/>
              <a:gd name="connsiteX2" fmla="*/ 0 w 133035"/>
              <a:gd name="connsiteY2" fmla="*/ 71083 h 133853"/>
              <a:gd name="connsiteX3" fmla="*/ 75073 w 133035"/>
              <a:gd name="connsiteY3" fmla="*/ 0 h 133853"/>
              <a:gd name="connsiteX4" fmla="*/ 133035 w 133035"/>
              <a:gd name="connsiteY4" fmla="*/ 129709 h 13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035" h="133853">
                <a:moveTo>
                  <a:pt x="133035" y="129709"/>
                </a:moveTo>
                <a:cubicBezTo>
                  <a:pt x="107282" y="136165"/>
                  <a:pt x="81693" y="135303"/>
                  <a:pt x="59521" y="125532"/>
                </a:cubicBezTo>
                <a:cubicBezTo>
                  <a:pt x="37349" y="115761"/>
                  <a:pt x="13979" y="111078"/>
                  <a:pt x="0" y="71083"/>
                </a:cubicBezTo>
                <a:cubicBezTo>
                  <a:pt x="9559" y="45040"/>
                  <a:pt x="34168" y="4986"/>
                  <a:pt x="75073" y="0"/>
                </a:cubicBezTo>
                <a:lnTo>
                  <a:pt x="133035" y="129709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alpha val="55000"/>
                </a:srgbClr>
              </a:gs>
              <a:gs pos="57000">
                <a:srgbClr val="C00000">
                  <a:alpha val="2000"/>
                </a:srgbClr>
              </a:gs>
              <a:gs pos="39000">
                <a:srgbClr val="C00000">
                  <a:alpha val="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0" name="Chord 50"/>
          <p:cNvSpPr/>
          <p:nvPr/>
        </p:nvSpPr>
        <p:spPr>
          <a:xfrm rot="6503516">
            <a:off x="1988485" y="3648161"/>
            <a:ext cx="287640" cy="482998"/>
          </a:xfrm>
          <a:custGeom>
            <a:avLst/>
            <a:gdLst>
              <a:gd name="connsiteX0" fmla="*/ 143752 w 210877"/>
              <a:gd name="connsiteY0" fmla="*/ 130895 h 135527"/>
              <a:gd name="connsiteX1" fmla="*/ 63921 w 210877"/>
              <a:gd name="connsiteY1" fmla="*/ 130053 h 135527"/>
              <a:gd name="connsiteX2" fmla="*/ 2816 w 210877"/>
              <a:gd name="connsiteY2" fmla="*/ 52205 h 135527"/>
              <a:gd name="connsiteX3" fmla="*/ 85790 w 210877"/>
              <a:gd name="connsiteY3" fmla="*/ 1186 h 135527"/>
              <a:gd name="connsiteX4" fmla="*/ 143752 w 210877"/>
              <a:gd name="connsiteY4" fmla="*/ 130895 h 135527"/>
              <a:gd name="connsiteX0" fmla="*/ 140209 w 140209"/>
              <a:gd name="connsiteY0" fmla="*/ 129709 h 135380"/>
              <a:gd name="connsiteX1" fmla="*/ 60378 w 140209"/>
              <a:gd name="connsiteY1" fmla="*/ 128867 h 135380"/>
              <a:gd name="connsiteX2" fmla="*/ 1852 w 140209"/>
              <a:gd name="connsiteY2" fmla="*/ 71200 h 135380"/>
              <a:gd name="connsiteX3" fmla="*/ 82247 w 140209"/>
              <a:gd name="connsiteY3" fmla="*/ 0 h 135380"/>
              <a:gd name="connsiteX4" fmla="*/ 140209 w 140209"/>
              <a:gd name="connsiteY4" fmla="*/ 129709 h 135380"/>
              <a:gd name="connsiteX0" fmla="*/ 138357 w 138357"/>
              <a:gd name="connsiteY0" fmla="*/ 129709 h 135380"/>
              <a:gd name="connsiteX1" fmla="*/ 58526 w 138357"/>
              <a:gd name="connsiteY1" fmla="*/ 128867 h 135380"/>
              <a:gd name="connsiteX2" fmla="*/ 0 w 138357"/>
              <a:gd name="connsiteY2" fmla="*/ 71200 h 135380"/>
              <a:gd name="connsiteX3" fmla="*/ 80395 w 138357"/>
              <a:gd name="connsiteY3" fmla="*/ 0 h 135380"/>
              <a:gd name="connsiteX4" fmla="*/ 138357 w 138357"/>
              <a:gd name="connsiteY4" fmla="*/ 129709 h 135380"/>
              <a:gd name="connsiteX0" fmla="*/ 138357 w 138357"/>
              <a:gd name="connsiteY0" fmla="*/ 129709 h 133846"/>
              <a:gd name="connsiteX1" fmla="*/ 64843 w 138357"/>
              <a:gd name="connsiteY1" fmla="*/ 125532 h 133846"/>
              <a:gd name="connsiteX2" fmla="*/ 0 w 138357"/>
              <a:gd name="connsiteY2" fmla="*/ 71200 h 133846"/>
              <a:gd name="connsiteX3" fmla="*/ 80395 w 138357"/>
              <a:gd name="connsiteY3" fmla="*/ 0 h 133846"/>
              <a:gd name="connsiteX4" fmla="*/ 138357 w 138357"/>
              <a:gd name="connsiteY4" fmla="*/ 129709 h 133846"/>
              <a:gd name="connsiteX0" fmla="*/ 133035 w 133035"/>
              <a:gd name="connsiteY0" fmla="*/ 129709 h 133853"/>
              <a:gd name="connsiteX1" fmla="*/ 59521 w 133035"/>
              <a:gd name="connsiteY1" fmla="*/ 125532 h 133853"/>
              <a:gd name="connsiteX2" fmla="*/ 0 w 133035"/>
              <a:gd name="connsiteY2" fmla="*/ 71083 h 133853"/>
              <a:gd name="connsiteX3" fmla="*/ 75073 w 133035"/>
              <a:gd name="connsiteY3" fmla="*/ 0 h 133853"/>
              <a:gd name="connsiteX4" fmla="*/ 133035 w 133035"/>
              <a:gd name="connsiteY4" fmla="*/ 129709 h 13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035" h="133853">
                <a:moveTo>
                  <a:pt x="133035" y="129709"/>
                </a:moveTo>
                <a:cubicBezTo>
                  <a:pt x="107282" y="136165"/>
                  <a:pt x="81693" y="135303"/>
                  <a:pt x="59521" y="125532"/>
                </a:cubicBezTo>
                <a:cubicBezTo>
                  <a:pt x="37349" y="115761"/>
                  <a:pt x="13979" y="111078"/>
                  <a:pt x="0" y="71083"/>
                </a:cubicBezTo>
                <a:cubicBezTo>
                  <a:pt x="9559" y="45040"/>
                  <a:pt x="34168" y="4986"/>
                  <a:pt x="75073" y="0"/>
                </a:cubicBezTo>
                <a:lnTo>
                  <a:pt x="133035" y="129709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alpha val="55000"/>
                </a:srgbClr>
              </a:gs>
              <a:gs pos="57000">
                <a:srgbClr val="C00000">
                  <a:alpha val="2000"/>
                </a:srgbClr>
              </a:gs>
              <a:gs pos="39000">
                <a:srgbClr val="C00000">
                  <a:alpha val="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1" name="Chord 50"/>
          <p:cNvSpPr/>
          <p:nvPr/>
        </p:nvSpPr>
        <p:spPr>
          <a:xfrm rot="6503516">
            <a:off x="1362504" y="3629127"/>
            <a:ext cx="287640" cy="482998"/>
          </a:xfrm>
          <a:custGeom>
            <a:avLst/>
            <a:gdLst>
              <a:gd name="connsiteX0" fmla="*/ 143752 w 210877"/>
              <a:gd name="connsiteY0" fmla="*/ 130895 h 135527"/>
              <a:gd name="connsiteX1" fmla="*/ 63921 w 210877"/>
              <a:gd name="connsiteY1" fmla="*/ 130053 h 135527"/>
              <a:gd name="connsiteX2" fmla="*/ 2816 w 210877"/>
              <a:gd name="connsiteY2" fmla="*/ 52205 h 135527"/>
              <a:gd name="connsiteX3" fmla="*/ 85790 w 210877"/>
              <a:gd name="connsiteY3" fmla="*/ 1186 h 135527"/>
              <a:gd name="connsiteX4" fmla="*/ 143752 w 210877"/>
              <a:gd name="connsiteY4" fmla="*/ 130895 h 135527"/>
              <a:gd name="connsiteX0" fmla="*/ 140209 w 140209"/>
              <a:gd name="connsiteY0" fmla="*/ 129709 h 135380"/>
              <a:gd name="connsiteX1" fmla="*/ 60378 w 140209"/>
              <a:gd name="connsiteY1" fmla="*/ 128867 h 135380"/>
              <a:gd name="connsiteX2" fmla="*/ 1852 w 140209"/>
              <a:gd name="connsiteY2" fmla="*/ 71200 h 135380"/>
              <a:gd name="connsiteX3" fmla="*/ 82247 w 140209"/>
              <a:gd name="connsiteY3" fmla="*/ 0 h 135380"/>
              <a:gd name="connsiteX4" fmla="*/ 140209 w 140209"/>
              <a:gd name="connsiteY4" fmla="*/ 129709 h 135380"/>
              <a:gd name="connsiteX0" fmla="*/ 138357 w 138357"/>
              <a:gd name="connsiteY0" fmla="*/ 129709 h 135380"/>
              <a:gd name="connsiteX1" fmla="*/ 58526 w 138357"/>
              <a:gd name="connsiteY1" fmla="*/ 128867 h 135380"/>
              <a:gd name="connsiteX2" fmla="*/ 0 w 138357"/>
              <a:gd name="connsiteY2" fmla="*/ 71200 h 135380"/>
              <a:gd name="connsiteX3" fmla="*/ 80395 w 138357"/>
              <a:gd name="connsiteY3" fmla="*/ 0 h 135380"/>
              <a:gd name="connsiteX4" fmla="*/ 138357 w 138357"/>
              <a:gd name="connsiteY4" fmla="*/ 129709 h 135380"/>
              <a:gd name="connsiteX0" fmla="*/ 138357 w 138357"/>
              <a:gd name="connsiteY0" fmla="*/ 129709 h 133846"/>
              <a:gd name="connsiteX1" fmla="*/ 64843 w 138357"/>
              <a:gd name="connsiteY1" fmla="*/ 125532 h 133846"/>
              <a:gd name="connsiteX2" fmla="*/ 0 w 138357"/>
              <a:gd name="connsiteY2" fmla="*/ 71200 h 133846"/>
              <a:gd name="connsiteX3" fmla="*/ 80395 w 138357"/>
              <a:gd name="connsiteY3" fmla="*/ 0 h 133846"/>
              <a:gd name="connsiteX4" fmla="*/ 138357 w 138357"/>
              <a:gd name="connsiteY4" fmla="*/ 129709 h 133846"/>
              <a:gd name="connsiteX0" fmla="*/ 133035 w 133035"/>
              <a:gd name="connsiteY0" fmla="*/ 129709 h 133853"/>
              <a:gd name="connsiteX1" fmla="*/ 59521 w 133035"/>
              <a:gd name="connsiteY1" fmla="*/ 125532 h 133853"/>
              <a:gd name="connsiteX2" fmla="*/ 0 w 133035"/>
              <a:gd name="connsiteY2" fmla="*/ 71083 h 133853"/>
              <a:gd name="connsiteX3" fmla="*/ 75073 w 133035"/>
              <a:gd name="connsiteY3" fmla="*/ 0 h 133853"/>
              <a:gd name="connsiteX4" fmla="*/ 133035 w 133035"/>
              <a:gd name="connsiteY4" fmla="*/ 129709 h 13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035" h="133853">
                <a:moveTo>
                  <a:pt x="133035" y="129709"/>
                </a:moveTo>
                <a:cubicBezTo>
                  <a:pt x="107282" y="136165"/>
                  <a:pt x="81693" y="135303"/>
                  <a:pt x="59521" y="125532"/>
                </a:cubicBezTo>
                <a:cubicBezTo>
                  <a:pt x="37349" y="115761"/>
                  <a:pt x="13979" y="111078"/>
                  <a:pt x="0" y="71083"/>
                </a:cubicBezTo>
                <a:cubicBezTo>
                  <a:pt x="9559" y="45040"/>
                  <a:pt x="34168" y="4986"/>
                  <a:pt x="75073" y="0"/>
                </a:cubicBezTo>
                <a:lnTo>
                  <a:pt x="133035" y="129709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alpha val="55000"/>
                </a:srgbClr>
              </a:gs>
              <a:gs pos="57000">
                <a:srgbClr val="C00000">
                  <a:alpha val="2000"/>
                </a:srgbClr>
              </a:gs>
              <a:gs pos="39000">
                <a:srgbClr val="C00000">
                  <a:alpha val="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3" name="TextBox 42"/>
          <p:cNvSpPr txBox="1"/>
          <p:nvPr/>
        </p:nvSpPr>
        <p:spPr>
          <a:xfrm>
            <a:off x="4084583" y="3861251"/>
            <a:ext cx="1629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969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</a:t>
            </a:r>
            <a:r>
              <a:rPr lang="en-US" sz="1600" b="1" baseline="-25000" dirty="0" smtClean="0">
                <a:solidFill>
                  <a:srgbClr val="00969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r>
              <a:rPr lang="en-US" sz="1600" b="1" dirty="0" smtClean="0">
                <a:solidFill>
                  <a:srgbClr val="00969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  <a:r>
              <a:rPr lang="en-US" sz="1600" b="1" baseline="-25000" dirty="0" smtClean="0">
                <a:solidFill>
                  <a:srgbClr val="00969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r>
              <a:rPr lang="en-US" sz="1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</a:t>
            </a:r>
            <a:r>
              <a:rPr lang="en-US" sz="1600" b="1" dirty="0" err="1" smtClean="0">
                <a:solidFill>
                  <a:srgbClr val="1829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SiN</a:t>
            </a:r>
            <a:r>
              <a:rPr lang="en-US" sz="1600" b="1" baseline="-25000" dirty="0" err="1" smtClean="0">
                <a:solidFill>
                  <a:srgbClr val="1829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  <a:r>
              <a:rPr lang="en-US" sz="1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stacks</a:t>
            </a:r>
            <a:endParaRPr lang="en-US" sz="1600" b="1" baseline="-25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Rectangle 5"/>
          <p:cNvSpPr/>
          <p:nvPr/>
        </p:nvSpPr>
        <p:spPr>
          <a:xfrm rot="120000">
            <a:off x="993781" y="3581839"/>
            <a:ext cx="2928839" cy="230252"/>
          </a:xfrm>
          <a:custGeom>
            <a:avLst/>
            <a:gdLst>
              <a:gd name="connsiteX0" fmla="*/ 0 w 7543745"/>
              <a:gd name="connsiteY0" fmla="*/ 0 h 403781"/>
              <a:gd name="connsiteX1" fmla="*/ 7543745 w 7543745"/>
              <a:gd name="connsiteY1" fmla="*/ 0 h 403781"/>
              <a:gd name="connsiteX2" fmla="*/ 7543745 w 7543745"/>
              <a:gd name="connsiteY2" fmla="*/ 403781 h 403781"/>
              <a:gd name="connsiteX3" fmla="*/ 0 w 7543745"/>
              <a:gd name="connsiteY3" fmla="*/ 403781 h 403781"/>
              <a:gd name="connsiteX4" fmla="*/ 0 w 7543745"/>
              <a:gd name="connsiteY4" fmla="*/ 0 h 403781"/>
              <a:gd name="connsiteX0" fmla="*/ 0 w 7568128"/>
              <a:gd name="connsiteY0" fmla="*/ 0 h 411734"/>
              <a:gd name="connsiteX1" fmla="*/ 7543745 w 7568128"/>
              <a:gd name="connsiteY1" fmla="*/ 0 h 411734"/>
              <a:gd name="connsiteX2" fmla="*/ 7568128 w 7568128"/>
              <a:gd name="connsiteY2" fmla="*/ 411734 h 411734"/>
              <a:gd name="connsiteX3" fmla="*/ 0 w 7568128"/>
              <a:gd name="connsiteY3" fmla="*/ 403781 h 411734"/>
              <a:gd name="connsiteX4" fmla="*/ 0 w 7568128"/>
              <a:gd name="connsiteY4" fmla="*/ 0 h 411734"/>
              <a:gd name="connsiteX0" fmla="*/ 0 w 7568128"/>
              <a:gd name="connsiteY0" fmla="*/ 0 h 411734"/>
              <a:gd name="connsiteX1" fmla="*/ 7543745 w 7568128"/>
              <a:gd name="connsiteY1" fmla="*/ 0 h 411734"/>
              <a:gd name="connsiteX2" fmla="*/ 7568128 w 7568128"/>
              <a:gd name="connsiteY2" fmla="*/ 411734 h 411734"/>
              <a:gd name="connsiteX3" fmla="*/ 67154 w 7568128"/>
              <a:gd name="connsiteY3" fmla="*/ 408940 h 411734"/>
              <a:gd name="connsiteX4" fmla="*/ 0 w 7568128"/>
              <a:gd name="connsiteY4" fmla="*/ 0 h 411734"/>
              <a:gd name="connsiteX0" fmla="*/ 0 w 7568128"/>
              <a:gd name="connsiteY0" fmla="*/ 12673 h 424407"/>
              <a:gd name="connsiteX1" fmla="*/ 7542917 w 7568128"/>
              <a:gd name="connsiteY1" fmla="*/ 0 h 424407"/>
              <a:gd name="connsiteX2" fmla="*/ 7568128 w 7568128"/>
              <a:gd name="connsiteY2" fmla="*/ 424407 h 424407"/>
              <a:gd name="connsiteX3" fmla="*/ 67154 w 7568128"/>
              <a:gd name="connsiteY3" fmla="*/ 421613 h 424407"/>
              <a:gd name="connsiteX4" fmla="*/ 0 w 7568128"/>
              <a:gd name="connsiteY4" fmla="*/ 12673 h 424407"/>
              <a:gd name="connsiteX0" fmla="*/ 0 w 7568128"/>
              <a:gd name="connsiteY0" fmla="*/ 26785 h 438519"/>
              <a:gd name="connsiteX1" fmla="*/ 7534351 w 7568128"/>
              <a:gd name="connsiteY1" fmla="*/ 0 h 438519"/>
              <a:gd name="connsiteX2" fmla="*/ 7568128 w 7568128"/>
              <a:gd name="connsiteY2" fmla="*/ 438519 h 438519"/>
              <a:gd name="connsiteX3" fmla="*/ 67154 w 7568128"/>
              <a:gd name="connsiteY3" fmla="*/ 435725 h 438519"/>
              <a:gd name="connsiteX4" fmla="*/ 0 w 7568128"/>
              <a:gd name="connsiteY4" fmla="*/ 26785 h 438519"/>
              <a:gd name="connsiteX0" fmla="*/ 0 w 7568128"/>
              <a:gd name="connsiteY0" fmla="*/ 26785 h 438519"/>
              <a:gd name="connsiteX1" fmla="*/ 7534351 w 7568128"/>
              <a:gd name="connsiteY1" fmla="*/ 0 h 438519"/>
              <a:gd name="connsiteX2" fmla="*/ 7568128 w 7568128"/>
              <a:gd name="connsiteY2" fmla="*/ 438519 h 438519"/>
              <a:gd name="connsiteX3" fmla="*/ 128920 w 7568128"/>
              <a:gd name="connsiteY3" fmla="*/ 429636 h 438519"/>
              <a:gd name="connsiteX4" fmla="*/ 0 w 7568128"/>
              <a:gd name="connsiteY4" fmla="*/ 26785 h 438519"/>
              <a:gd name="connsiteX0" fmla="*/ 0 w 7552619"/>
              <a:gd name="connsiteY0" fmla="*/ 26452 h 438519"/>
              <a:gd name="connsiteX1" fmla="*/ 7518842 w 7552619"/>
              <a:gd name="connsiteY1" fmla="*/ 0 h 438519"/>
              <a:gd name="connsiteX2" fmla="*/ 7552619 w 7552619"/>
              <a:gd name="connsiteY2" fmla="*/ 438519 h 438519"/>
              <a:gd name="connsiteX3" fmla="*/ 113411 w 7552619"/>
              <a:gd name="connsiteY3" fmla="*/ 429636 h 438519"/>
              <a:gd name="connsiteX4" fmla="*/ 0 w 7552619"/>
              <a:gd name="connsiteY4" fmla="*/ 26452 h 438519"/>
              <a:gd name="connsiteX0" fmla="*/ 0 w 7552619"/>
              <a:gd name="connsiteY0" fmla="*/ 26452 h 438519"/>
              <a:gd name="connsiteX1" fmla="*/ 7518842 w 7552619"/>
              <a:gd name="connsiteY1" fmla="*/ 0 h 438519"/>
              <a:gd name="connsiteX2" fmla="*/ 7552619 w 7552619"/>
              <a:gd name="connsiteY2" fmla="*/ 438519 h 438519"/>
              <a:gd name="connsiteX3" fmla="*/ 2942 w 7552619"/>
              <a:gd name="connsiteY3" fmla="*/ 422915 h 438519"/>
              <a:gd name="connsiteX4" fmla="*/ 0 w 7552619"/>
              <a:gd name="connsiteY4" fmla="*/ 26452 h 438519"/>
              <a:gd name="connsiteX0" fmla="*/ 0 w 7525120"/>
              <a:gd name="connsiteY0" fmla="*/ 26452 h 439170"/>
              <a:gd name="connsiteX1" fmla="*/ 7518842 w 7525120"/>
              <a:gd name="connsiteY1" fmla="*/ 0 h 439170"/>
              <a:gd name="connsiteX2" fmla="*/ 7525121 w 7525120"/>
              <a:gd name="connsiteY2" fmla="*/ 439170 h 439170"/>
              <a:gd name="connsiteX3" fmla="*/ 2942 w 7525120"/>
              <a:gd name="connsiteY3" fmla="*/ 422915 h 439170"/>
              <a:gd name="connsiteX4" fmla="*/ 0 w 7525120"/>
              <a:gd name="connsiteY4" fmla="*/ 26452 h 439170"/>
              <a:gd name="connsiteX0" fmla="*/ 0 w 7603777"/>
              <a:gd name="connsiteY0" fmla="*/ 8787 h 421505"/>
              <a:gd name="connsiteX1" fmla="*/ 7603777 w 7603777"/>
              <a:gd name="connsiteY1" fmla="*/ 0 h 421505"/>
              <a:gd name="connsiteX2" fmla="*/ 7525121 w 7603777"/>
              <a:gd name="connsiteY2" fmla="*/ 421505 h 421505"/>
              <a:gd name="connsiteX3" fmla="*/ 2942 w 7603777"/>
              <a:gd name="connsiteY3" fmla="*/ 405250 h 421505"/>
              <a:gd name="connsiteX4" fmla="*/ 0 w 7603777"/>
              <a:gd name="connsiteY4" fmla="*/ 8787 h 421505"/>
              <a:gd name="connsiteX0" fmla="*/ 0 w 7603777"/>
              <a:gd name="connsiteY0" fmla="*/ 8788 h 421505"/>
              <a:gd name="connsiteX1" fmla="*/ 7603777 w 7603777"/>
              <a:gd name="connsiteY1" fmla="*/ 0 h 421505"/>
              <a:gd name="connsiteX2" fmla="*/ 7525121 w 7603777"/>
              <a:gd name="connsiteY2" fmla="*/ 421505 h 421505"/>
              <a:gd name="connsiteX3" fmla="*/ 2942 w 7603777"/>
              <a:gd name="connsiteY3" fmla="*/ 405250 h 421505"/>
              <a:gd name="connsiteX4" fmla="*/ 0 w 7603777"/>
              <a:gd name="connsiteY4" fmla="*/ 8788 h 42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3777" h="421505">
                <a:moveTo>
                  <a:pt x="0" y="8788"/>
                </a:moveTo>
                <a:lnTo>
                  <a:pt x="7603777" y="0"/>
                </a:lnTo>
                <a:lnTo>
                  <a:pt x="7525121" y="421505"/>
                </a:lnTo>
                <a:lnTo>
                  <a:pt x="2942" y="405250"/>
                </a:lnTo>
                <a:cubicBezTo>
                  <a:pt x="1961" y="273096"/>
                  <a:pt x="981" y="140942"/>
                  <a:pt x="0" y="8788"/>
                </a:cubicBezTo>
                <a:close/>
              </a:path>
            </a:pathLst>
          </a:custGeom>
          <a:gradFill>
            <a:gsLst>
              <a:gs pos="100000">
                <a:srgbClr val="6D6D6D">
                  <a:alpha val="0"/>
                </a:srgbClr>
              </a:gs>
              <a:gs pos="16000">
                <a:srgbClr val="238E26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5" name="TextBox 44"/>
          <p:cNvSpPr txBox="1"/>
          <p:nvPr/>
        </p:nvSpPr>
        <p:spPr>
          <a:xfrm>
            <a:off x="315853" y="3370419"/>
            <a:ext cx="7102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238E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</a:t>
            </a:r>
            <a:r>
              <a:rPr lang="en-US" sz="1400" b="1" baseline="30000" dirty="0" smtClean="0">
                <a:solidFill>
                  <a:srgbClr val="238E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+</a:t>
            </a:r>
            <a:r>
              <a:rPr lang="en-US" sz="1400" b="1" dirty="0" smtClean="0">
                <a:solidFill>
                  <a:srgbClr val="238E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</a:t>
            </a:r>
            <a:endParaRPr lang="en-US" sz="1400" b="1" dirty="0">
              <a:solidFill>
                <a:srgbClr val="238E2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777060" y="3530802"/>
            <a:ext cx="161635" cy="49744"/>
          </a:xfrm>
          <a:prstGeom prst="line">
            <a:avLst/>
          </a:prstGeom>
          <a:ln w="28575">
            <a:solidFill>
              <a:srgbClr val="238E26"/>
            </a:solidFill>
            <a:headEnd type="oval" w="med" len="med"/>
            <a:tailEnd type="oval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6" descr="800k2"/>
          <p:cNvPicPr>
            <a:picLocks noChangeAspect="1" noChangeArrowheads="1"/>
          </p:cNvPicPr>
          <p:nvPr/>
        </p:nvPicPr>
        <p:blipFill>
          <a:blip r:embed="rId7" cstate="print"/>
          <a:srcRect t="38492" r="23046"/>
          <a:stretch>
            <a:fillRect/>
          </a:stretch>
        </p:blipFill>
        <p:spPr bwMode="auto">
          <a:xfrm>
            <a:off x="4158052" y="2668531"/>
            <a:ext cx="1482417" cy="11843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1" name="TextBox 50"/>
          <p:cNvSpPr txBox="1"/>
          <p:nvPr/>
        </p:nvSpPr>
        <p:spPr>
          <a:xfrm>
            <a:off x="4489714" y="2799758"/>
            <a:ext cx="623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Al</a:t>
            </a:r>
            <a:r>
              <a:rPr lang="en-US" sz="1600" baseline="-25000" dirty="0" smtClean="0">
                <a:solidFill>
                  <a:schemeClr val="bg1"/>
                </a:solidFill>
              </a:rPr>
              <a:t>2</a:t>
            </a:r>
            <a:r>
              <a:rPr lang="en-US" sz="1600" dirty="0" smtClean="0">
                <a:solidFill>
                  <a:schemeClr val="bg1"/>
                </a:solidFill>
              </a:rPr>
              <a:t>O</a:t>
            </a:r>
            <a:r>
              <a:rPr lang="en-US" sz="1600" baseline="-25000" dirty="0" smtClean="0">
                <a:solidFill>
                  <a:schemeClr val="bg1"/>
                </a:solidFill>
              </a:rPr>
              <a:t>3</a:t>
            </a:r>
            <a:endParaRPr lang="en-US" sz="1600" baseline="-25000" dirty="0">
              <a:solidFill>
                <a:schemeClr val="bg1"/>
              </a:solidFill>
            </a:endParaRPr>
          </a:p>
        </p:txBody>
      </p:sp>
      <p:cxnSp>
        <p:nvCxnSpPr>
          <p:cNvPr id="52" name="Straight Connector 51"/>
          <p:cNvCxnSpPr>
            <a:stCxn id="47" idx="1"/>
          </p:cNvCxnSpPr>
          <p:nvPr/>
        </p:nvCxnSpPr>
        <p:spPr>
          <a:xfrm flipH="1">
            <a:off x="3911700" y="3260726"/>
            <a:ext cx="246352" cy="841605"/>
          </a:xfrm>
          <a:prstGeom prst="line">
            <a:avLst/>
          </a:prstGeom>
          <a:ln w="28575">
            <a:solidFill>
              <a:srgbClr val="009695"/>
            </a:solidFill>
            <a:headEnd type="oval" w="med" len="med"/>
            <a:tailEnd type="oval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00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case of ALD Al-doped ZnO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50" y="809625"/>
            <a:ext cx="7922712" cy="1619250"/>
          </a:xfrm>
        </p:spPr>
        <p:txBody>
          <a:bodyPr/>
          <a:lstStyle/>
          <a:p>
            <a:r>
              <a:rPr lang="nl-NL" dirty="0" err="1" smtClean="0">
                <a:latin typeface="+mj-lt"/>
              </a:rPr>
              <a:t>Achieve</a:t>
            </a:r>
            <a:r>
              <a:rPr lang="nl-NL" dirty="0" smtClean="0">
                <a:latin typeface="+mj-lt"/>
              </a:rPr>
              <a:t> </a:t>
            </a:r>
            <a:r>
              <a:rPr lang="nl-NL" dirty="0" err="1" smtClean="0">
                <a:latin typeface="+mj-lt"/>
              </a:rPr>
              <a:t>less</a:t>
            </a:r>
            <a:r>
              <a:rPr lang="nl-NL" dirty="0">
                <a:latin typeface="+mj-lt"/>
              </a:rPr>
              <a:t> </a:t>
            </a:r>
            <a:r>
              <a:rPr lang="nl-NL" dirty="0" smtClean="0">
                <a:latin typeface="+mj-lt"/>
              </a:rPr>
              <a:t>Al/</a:t>
            </a:r>
            <a:r>
              <a:rPr lang="nl-NL" dirty="0" err="1" smtClean="0">
                <a:latin typeface="+mj-lt"/>
              </a:rPr>
              <a:t>cycle</a:t>
            </a:r>
            <a:r>
              <a:rPr lang="nl-NL" dirty="0" smtClean="0">
                <a:latin typeface="+mj-lt"/>
              </a:rPr>
              <a:t> </a:t>
            </a:r>
            <a:r>
              <a:rPr lang="nl-NL" dirty="0" err="1" smtClean="0">
                <a:latin typeface="+mj-lt"/>
              </a:rPr>
              <a:t>by</a:t>
            </a:r>
            <a:r>
              <a:rPr lang="nl-NL" dirty="0" smtClean="0">
                <a:latin typeface="+mj-lt"/>
              </a:rPr>
              <a:t> </a:t>
            </a:r>
            <a:r>
              <a:rPr lang="nl-NL" dirty="0" err="1" smtClean="0">
                <a:latin typeface="+mj-lt"/>
              </a:rPr>
              <a:t>cycle</a:t>
            </a:r>
            <a:r>
              <a:rPr lang="nl-NL" dirty="0" smtClean="0">
                <a:latin typeface="+mj-lt"/>
              </a:rPr>
              <a:t> </a:t>
            </a:r>
            <a:r>
              <a:rPr lang="nl-NL" dirty="0" err="1" smtClean="0">
                <a:latin typeface="+mj-lt"/>
              </a:rPr>
              <a:t>modifications</a:t>
            </a:r>
            <a:r>
              <a:rPr lang="nl-NL" dirty="0" smtClean="0">
                <a:latin typeface="+mj-lt"/>
              </a:rPr>
              <a:t>:</a:t>
            </a:r>
            <a:endParaRPr lang="nl-NL" dirty="0">
              <a:latin typeface="+mj-lt"/>
            </a:endParaRPr>
          </a:p>
          <a:p>
            <a:pPr marL="457200" indent="-457200">
              <a:buAutoNum type="arabicPeriod"/>
            </a:pPr>
            <a:r>
              <a:rPr lang="nl-NL" dirty="0" err="1" smtClean="0">
                <a:latin typeface="+mj-lt"/>
              </a:rPr>
              <a:t>Partially</a:t>
            </a:r>
            <a:r>
              <a:rPr lang="nl-NL" dirty="0" smtClean="0">
                <a:latin typeface="+mj-lt"/>
              </a:rPr>
              <a:t> </a:t>
            </a:r>
            <a:r>
              <a:rPr lang="nl-NL" b="1" dirty="0" smtClean="0">
                <a:latin typeface="+mj-lt"/>
              </a:rPr>
              <a:t>block</a:t>
            </a:r>
            <a:r>
              <a:rPr lang="nl-NL" dirty="0" smtClean="0">
                <a:latin typeface="+mj-lt"/>
              </a:rPr>
              <a:t> TMA </a:t>
            </a:r>
            <a:r>
              <a:rPr lang="nl-NL" dirty="0" err="1" smtClean="0">
                <a:latin typeface="+mj-lt"/>
              </a:rPr>
              <a:t>absorption</a:t>
            </a:r>
            <a:r>
              <a:rPr lang="nl-NL" dirty="0" smtClean="0">
                <a:latin typeface="+mj-lt"/>
              </a:rPr>
              <a:t> </a:t>
            </a:r>
            <a:r>
              <a:rPr lang="nl-NL" dirty="0" err="1" smtClean="0">
                <a:latin typeface="+mj-lt"/>
              </a:rPr>
              <a:t>by</a:t>
            </a:r>
            <a:r>
              <a:rPr lang="nl-NL" dirty="0" smtClean="0">
                <a:latin typeface="+mj-lt"/>
              </a:rPr>
              <a:t> </a:t>
            </a:r>
            <a:r>
              <a:rPr lang="nl-NL" dirty="0" err="1" smtClean="0">
                <a:latin typeface="+mj-lt"/>
              </a:rPr>
              <a:t>dosing</a:t>
            </a:r>
            <a:r>
              <a:rPr lang="nl-NL" dirty="0" smtClean="0">
                <a:latin typeface="+mj-lt"/>
              </a:rPr>
              <a:t> </a:t>
            </a:r>
            <a:r>
              <a:rPr lang="nl-NL" dirty="0" err="1" smtClean="0">
                <a:latin typeface="+mj-lt"/>
              </a:rPr>
              <a:t>alcohols</a:t>
            </a:r>
            <a:r>
              <a:rPr lang="nl-NL" dirty="0" smtClean="0">
                <a:latin typeface="+mj-lt"/>
              </a:rPr>
              <a:t> prior </a:t>
            </a:r>
            <a:r>
              <a:rPr lang="nl-NL" dirty="0" err="1" smtClean="0">
                <a:latin typeface="+mj-lt"/>
              </a:rPr>
              <a:t>to</a:t>
            </a:r>
            <a:r>
              <a:rPr lang="nl-NL" dirty="0" smtClean="0">
                <a:latin typeface="+mj-lt"/>
              </a:rPr>
              <a:t> TMA</a:t>
            </a:r>
            <a:r>
              <a:rPr lang="nl-NL" baseline="30000" dirty="0" smtClean="0">
                <a:latin typeface="+mj-lt"/>
              </a:rPr>
              <a:t>1</a:t>
            </a:r>
          </a:p>
          <a:p>
            <a:pPr marL="457200" indent="-457200">
              <a:buAutoNum type="arabicPeriod"/>
            </a:pPr>
            <a:endParaRPr lang="nl-NL" dirty="0" smtClean="0">
              <a:latin typeface="+mj-lt"/>
            </a:endParaRPr>
          </a:p>
          <a:p>
            <a:pPr marL="457200" indent="-457200">
              <a:buAutoNum type="arabicPeriod"/>
            </a:pPr>
            <a:endParaRPr lang="nl-NL" dirty="0">
              <a:latin typeface="+mj-lt"/>
            </a:endParaRPr>
          </a:p>
          <a:p>
            <a:pPr marL="457200" indent="-457200">
              <a:buAutoNum type="arabicPeriod"/>
            </a:pPr>
            <a:endParaRPr lang="nl-NL" dirty="0" smtClean="0">
              <a:latin typeface="+mj-lt"/>
            </a:endParaRPr>
          </a:p>
          <a:p>
            <a:pPr marL="457200" indent="-457200">
              <a:buAutoNum type="arabicPeriod"/>
            </a:pPr>
            <a:endParaRPr lang="nl-NL" dirty="0">
              <a:latin typeface="+mj-lt"/>
            </a:endParaRPr>
          </a:p>
          <a:p>
            <a:pPr marL="457200" indent="-457200">
              <a:buAutoNum type="arabicPeriod"/>
            </a:pPr>
            <a:r>
              <a:rPr lang="nl-NL" dirty="0" err="1" smtClean="0">
                <a:latin typeface="+mj-lt"/>
              </a:rPr>
              <a:t>Omit</a:t>
            </a:r>
            <a:r>
              <a:rPr lang="nl-NL" dirty="0" smtClean="0">
                <a:latin typeface="+mj-lt"/>
              </a:rPr>
              <a:t> H</a:t>
            </a:r>
            <a:r>
              <a:rPr lang="nl-NL" baseline="-25000" dirty="0" smtClean="0">
                <a:latin typeface="+mj-lt"/>
              </a:rPr>
              <a:t>2</a:t>
            </a:r>
            <a:r>
              <a:rPr lang="nl-NL" dirty="0" smtClean="0">
                <a:latin typeface="+mj-lt"/>
              </a:rPr>
              <a:t>O </a:t>
            </a:r>
            <a:r>
              <a:rPr lang="nl-NL" dirty="0" err="1" smtClean="0">
                <a:latin typeface="+mj-lt"/>
              </a:rPr>
              <a:t>dose</a:t>
            </a:r>
            <a:r>
              <a:rPr lang="nl-NL" dirty="0" smtClean="0">
                <a:latin typeface="+mj-lt"/>
              </a:rPr>
              <a:t> </a:t>
            </a:r>
            <a:r>
              <a:rPr lang="nl-NL" dirty="0" err="1" smtClean="0">
                <a:latin typeface="+mj-lt"/>
              </a:rPr>
              <a:t>before</a:t>
            </a:r>
            <a:r>
              <a:rPr lang="nl-NL" dirty="0" smtClean="0">
                <a:latin typeface="+mj-lt"/>
              </a:rPr>
              <a:t> TMA</a:t>
            </a:r>
            <a:r>
              <a:rPr lang="nl-NL" baseline="30000" dirty="0" smtClean="0"/>
              <a:t>2</a:t>
            </a:r>
            <a:endParaRPr lang="nl-NL" dirty="0" smtClean="0">
              <a:latin typeface="+mj-lt"/>
            </a:endParaRPr>
          </a:p>
          <a:p>
            <a:endParaRPr lang="nl-NL" dirty="0" smtClean="0">
              <a:latin typeface="+mj-lt"/>
            </a:endParaRPr>
          </a:p>
          <a:p>
            <a:r>
              <a:rPr lang="nl-NL" dirty="0" smtClean="0">
                <a:latin typeface="+mj-lt"/>
              </a:rPr>
              <a:t>3.     Introduce a </a:t>
            </a:r>
            <a:r>
              <a:rPr lang="nl-NL" u="sng" dirty="0" smtClean="0">
                <a:latin typeface="+mj-lt"/>
              </a:rPr>
              <a:t>long</a:t>
            </a:r>
            <a:r>
              <a:rPr lang="nl-NL" dirty="0" smtClean="0">
                <a:latin typeface="+mj-lt"/>
              </a:rPr>
              <a:t> </a:t>
            </a:r>
            <a:r>
              <a:rPr lang="nl-NL" dirty="0" err="1" smtClean="0">
                <a:latin typeface="+mj-lt"/>
              </a:rPr>
              <a:t>wait</a:t>
            </a:r>
            <a:r>
              <a:rPr lang="nl-NL" dirty="0" smtClean="0">
                <a:latin typeface="+mj-lt"/>
              </a:rPr>
              <a:t> step </a:t>
            </a:r>
            <a:r>
              <a:rPr lang="nl-NL" dirty="0" err="1" smtClean="0">
                <a:latin typeface="+mj-lt"/>
              </a:rPr>
              <a:t>before</a:t>
            </a:r>
            <a:r>
              <a:rPr lang="nl-NL" dirty="0" smtClean="0">
                <a:latin typeface="+mj-lt"/>
              </a:rPr>
              <a:t> TMA =&gt; dehydroxylation</a:t>
            </a:r>
            <a:r>
              <a:rPr lang="nl-NL" baseline="30000" dirty="0" smtClean="0"/>
              <a:t>13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>
                <a:latin typeface="+mj-lt"/>
              </a:rPr>
              <a:pPr/>
              <a:t>30</a:t>
            </a:fld>
            <a:endParaRPr lang="en-US" dirty="0">
              <a:latin typeface="+mj-lt"/>
            </a:endParaRPr>
          </a:p>
        </p:txBody>
      </p:sp>
      <p:sp>
        <p:nvSpPr>
          <p:cNvPr id="163" name="Rectangle 24"/>
          <p:cNvSpPr/>
          <p:nvPr/>
        </p:nvSpPr>
        <p:spPr>
          <a:xfrm>
            <a:off x="729548" y="2036545"/>
            <a:ext cx="1483761" cy="288032"/>
          </a:xfrm>
          <a:prstGeom prst="rect">
            <a:avLst/>
          </a:prstGeom>
          <a:gradFill flip="none" rotWithShape="1">
            <a:gsLst>
              <a:gs pos="1000">
                <a:sysClr val="window" lastClr="FFFFFF"/>
              </a:gs>
              <a:gs pos="74000">
                <a:srgbClr val="4BACC6"/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ZnO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cxnSp>
        <p:nvCxnSpPr>
          <p:cNvPr id="164" name="Straight Connector 25"/>
          <p:cNvCxnSpPr/>
          <p:nvPr/>
        </p:nvCxnSpPr>
        <p:spPr>
          <a:xfrm>
            <a:off x="734311" y="2036545"/>
            <a:ext cx="1480377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65" name="Straight Connector 26"/>
          <p:cNvCxnSpPr/>
          <p:nvPr/>
        </p:nvCxnSpPr>
        <p:spPr>
          <a:xfrm flipV="1">
            <a:off x="878327" y="1943081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66" name="TextBox 27"/>
          <p:cNvSpPr txBox="1"/>
          <p:nvPr/>
        </p:nvSpPr>
        <p:spPr>
          <a:xfrm>
            <a:off x="691417" y="1754743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rgbClr val="00B0F0"/>
                </a:solidFill>
                <a:latin typeface="Ubuntu" panose="020B0504030602030204" pitchFamily="34" charset="0"/>
              </a:rPr>
              <a:t>OH</a:t>
            </a:r>
            <a:endParaRPr lang="en-GB" sz="1050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cxnSp>
        <p:nvCxnSpPr>
          <p:cNvPr id="167" name="Straight Connector 28"/>
          <p:cNvCxnSpPr/>
          <p:nvPr/>
        </p:nvCxnSpPr>
        <p:spPr>
          <a:xfrm flipV="1">
            <a:off x="1162139" y="1943081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68" name="TextBox 29"/>
          <p:cNvSpPr txBox="1"/>
          <p:nvPr/>
        </p:nvSpPr>
        <p:spPr>
          <a:xfrm>
            <a:off x="975229" y="1754743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rgbClr val="00B0F0"/>
                </a:solidFill>
                <a:latin typeface="Ubuntu" panose="020B0504030602030204" pitchFamily="34" charset="0"/>
              </a:rPr>
              <a:t>OH</a:t>
            </a:r>
            <a:endParaRPr lang="en-GB" sz="1050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cxnSp>
        <p:nvCxnSpPr>
          <p:cNvPr id="169" name="Straight Connector 30"/>
          <p:cNvCxnSpPr/>
          <p:nvPr/>
        </p:nvCxnSpPr>
        <p:spPr>
          <a:xfrm flipV="1">
            <a:off x="1445951" y="1943081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70" name="TextBox 31"/>
          <p:cNvSpPr txBox="1"/>
          <p:nvPr/>
        </p:nvSpPr>
        <p:spPr>
          <a:xfrm>
            <a:off x="1259041" y="1754743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rgbClr val="00B0F0"/>
                </a:solidFill>
                <a:latin typeface="Ubuntu" panose="020B0504030602030204" pitchFamily="34" charset="0"/>
              </a:rPr>
              <a:t>OH</a:t>
            </a:r>
            <a:endParaRPr lang="en-GB" sz="1050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cxnSp>
        <p:nvCxnSpPr>
          <p:cNvPr id="171" name="Straight Connector 32"/>
          <p:cNvCxnSpPr/>
          <p:nvPr/>
        </p:nvCxnSpPr>
        <p:spPr>
          <a:xfrm flipV="1">
            <a:off x="1729763" y="1943081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72" name="TextBox 33"/>
          <p:cNvSpPr txBox="1"/>
          <p:nvPr/>
        </p:nvSpPr>
        <p:spPr>
          <a:xfrm>
            <a:off x="1542853" y="1754743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rgbClr val="00B0F0"/>
                </a:solidFill>
                <a:latin typeface="Ubuntu" panose="020B0504030602030204" pitchFamily="34" charset="0"/>
              </a:rPr>
              <a:t>OH</a:t>
            </a:r>
            <a:endParaRPr lang="en-GB" sz="1050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cxnSp>
        <p:nvCxnSpPr>
          <p:cNvPr id="173" name="Straight Connector 34"/>
          <p:cNvCxnSpPr/>
          <p:nvPr/>
        </p:nvCxnSpPr>
        <p:spPr>
          <a:xfrm flipV="1">
            <a:off x="2013575" y="1943081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74" name="TextBox 35"/>
          <p:cNvSpPr txBox="1"/>
          <p:nvPr/>
        </p:nvSpPr>
        <p:spPr>
          <a:xfrm>
            <a:off x="1826665" y="1754743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rgbClr val="00B0F0"/>
                </a:solidFill>
                <a:latin typeface="Ubuntu" panose="020B0504030602030204" pitchFamily="34" charset="0"/>
              </a:rPr>
              <a:t>OH</a:t>
            </a:r>
            <a:endParaRPr lang="en-GB" sz="1050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sp>
        <p:nvSpPr>
          <p:cNvPr id="175" name="Right Arrow 52"/>
          <p:cNvSpPr/>
          <p:nvPr/>
        </p:nvSpPr>
        <p:spPr>
          <a:xfrm>
            <a:off x="2357325" y="1754743"/>
            <a:ext cx="464792" cy="304800"/>
          </a:xfrm>
          <a:prstGeom prst="rightArrow">
            <a:avLst/>
          </a:prstGeom>
          <a:gradFill>
            <a:gsLst>
              <a:gs pos="0">
                <a:srgbClr val="00B050"/>
              </a:gs>
              <a:gs pos="100000">
                <a:srgbClr val="92D050"/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6" name="TextBox 53"/>
          <p:cNvSpPr txBox="1"/>
          <p:nvPr/>
        </p:nvSpPr>
        <p:spPr>
          <a:xfrm>
            <a:off x="2233655" y="1980483"/>
            <a:ext cx="66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rgbClr val="00B050"/>
                </a:solidFill>
              </a:rPr>
              <a:t>EtOH</a:t>
            </a:r>
            <a:endParaRPr lang="nl-NL" dirty="0">
              <a:solidFill>
                <a:srgbClr val="00B050"/>
              </a:solidFill>
            </a:endParaRPr>
          </a:p>
        </p:txBody>
      </p:sp>
      <p:sp>
        <p:nvSpPr>
          <p:cNvPr id="177" name="Rectangle 60"/>
          <p:cNvSpPr/>
          <p:nvPr/>
        </p:nvSpPr>
        <p:spPr>
          <a:xfrm>
            <a:off x="2943896" y="2036545"/>
            <a:ext cx="1483761" cy="288032"/>
          </a:xfrm>
          <a:prstGeom prst="rect">
            <a:avLst/>
          </a:prstGeom>
          <a:gradFill flip="none" rotWithShape="1">
            <a:gsLst>
              <a:gs pos="1000">
                <a:sysClr val="window" lastClr="FFFFFF"/>
              </a:gs>
              <a:gs pos="74000">
                <a:srgbClr val="4BACC6"/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cxnSp>
        <p:nvCxnSpPr>
          <p:cNvPr id="178" name="Straight Connector 61"/>
          <p:cNvCxnSpPr/>
          <p:nvPr/>
        </p:nvCxnSpPr>
        <p:spPr>
          <a:xfrm>
            <a:off x="2948659" y="2036545"/>
            <a:ext cx="1480377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79" name="Straight Connector 62"/>
          <p:cNvCxnSpPr/>
          <p:nvPr/>
        </p:nvCxnSpPr>
        <p:spPr>
          <a:xfrm flipV="1">
            <a:off x="3092675" y="1943081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80" name="TextBox 63"/>
          <p:cNvSpPr txBox="1"/>
          <p:nvPr/>
        </p:nvSpPr>
        <p:spPr>
          <a:xfrm>
            <a:off x="2905765" y="1754743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rgbClr val="00B0F0"/>
                </a:solidFill>
                <a:latin typeface="Ubuntu" panose="020B0504030602030204" pitchFamily="34" charset="0"/>
              </a:rPr>
              <a:t>OH</a:t>
            </a:r>
            <a:endParaRPr lang="en-GB" sz="1050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cxnSp>
        <p:nvCxnSpPr>
          <p:cNvPr id="181" name="Straight Connector 64"/>
          <p:cNvCxnSpPr/>
          <p:nvPr/>
        </p:nvCxnSpPr>
        <p:spPr>
          <a:xfrm flipV="1">
            <a:off x="3376487" y="1943081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82" name="TextBox 65"/>
          <p:cNvSpPr txBox="1"/>
          <p:nvPr/>
        </p:nvSpPr>
        <p:spPr>
          <a:xfrm rot="16200000">
            <a:off x="3115993" y="1621556"/>
            <a:ext cx="5132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 err="1" smtClean="0">
                <a:solidFill>
                  <a:srgbClr val="00B050"/>
                </a:solidFill>
                <a:latin typeface="Ubuntu" panose="020B0504030602030204" pitchFamily="34" charset="0"/>
              </a:rPr>
              <a:t>EtOH</a:t>
            </a:r>
            <a:endParaRPr lang="en-GB" sz="1050" dirty="0">
              <a:solidFill>
                <a:srgbClr val="00B050"/>
              </a:solidFill>
              <a:latin typeface="Ubuntu" panose="020B0504030602030204" pitchFamily="34" charset="0"/>
            </a:endParaRPr>
          </a:p>
        </p:txBody>
      </p:sp>
      <p:cxnSp>
        <p:nvCxnSpPr>
          <p:cNvPr id="183" name="Straight Connector 66"/>
          <p:cNvCxnSpPr/>
          <p:nvPr/>
        </p:nvCxnSpPr>
        <p:spPr>
          <a:xfrm flipV="1">
            <a:off x="3660299" y="1943081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84" name="TextBox 67"/>
          <p:cNvSpPr txBox="1"/>
          <p:nvPr/>
        </p:nvSpPr>
        <p:spPr>
          <a:xfrm>
            <a:off x="3473389" y="1754743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rgbClr val="00B0F0"/>
                </a:solidFill>
                <a:latin typeface="Ubuntu" panose="020B0504030602030204" pitchFamily="34" charset="0"/>
              </a:rPr>
              <a:t>OH</a:t>
            </a:r>
            <a:endParaRPr lang="en-GB" sz="1050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cxnSp>
        <p:nvCxnSpPr>
          <p:cNvPr id="185" name="Straight Connector 68"/>
          <p:cNvCxnSpPr/>
          <p:nvPr/>
        </p:nvCxnSpPr>
        <p:spPr>
          <a:xfrm flipV="1">
            <a:off x="3944111" y="1943081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86" name="Straight Connector 70"/>
          <p:cNvCxnSpPr/>
          <p:nvPr/>
        </p:nvCxnSpPr>
        <p:spPr>
          <a:xfrm flipV="1">
            <a:off x="4227923" y="1943081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87" name="TextBox 71"/>
          <p:cNvSpPr txBox="1"/>
          <p:nvPr/>
        </p:nvSpPr>
        <p:spPr>
          <a:xfrm>
            <a:off x="4041013" y="1754743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rgbClr val="00B0F0"/>
                </a:solidFill>
                <a:latin typeface="Ubuntu" panose="020B0504030602030204" pitchFamily="34" charset="0"/>
              </a:rPr>
              <a:t>OH</a:t>
            </a:r>
            <a:endParaRPr lang="en-GB" sz="1050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sp>
        <p:nvSpPr>
          <p:cNvPr id="188" name="TextBox 72"/>
          <p:cNvSpPr txBox="1"/>
          <p:nvPr/>
        </p:nvSpPr>
        <p:spPr>
          <a:xfrm rot="16200000">
            <a:off x="3674382" y="1625060"/>
            <a:ext cx="5132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 err="1" smtClean="0">
                <a:solidFill>
                  <a:srgbClr val="00B050"/>
                </a:solidFill>
                <a:latin typeface="Ubuntu" panose="020B0504030602030204" pitchFamily="34" charset="0"/>
              </a:rPr>
              <a:t>EtOH</a:t>
            </a:r>
            <a:endParaRPr lang="en-GB" sz="1050" dirty="0">
              <a:solidFill>
                <a:srgbClr val="00B050"/>
              </a:solidFill>
              <a:latin typeface="Ubuntu" panose="020B0504030602030204" pitchFamily="34" charset="0"/>
            </a:endParaRPr>
          </a:p>
        </p:txBody>
      </p:sp>
      <p:sp>
        <p:nvSpPr>
          <p:cNvPr id="189" name="Rectangle 76"/>
          <p:cNvSpPr/>
          <p:nvPr/>
        </p:nvSpPr>
        <p:spPr>
          <a:xfrm>
            <a:off x="5339936" y="2061783"/>
            <a:ext cx="1483761" cy="288032"/>
          </a:xfrm>
          <a:prstGeom prst="rect">
            <a:avLst/>
          </a:prstGeom>
          <a:gradFill flip="none" rotWithShape="1">
            <a:gsLst>
              <a:gs pos="1000">
                <a:sysClr val="window" lastClr="FFFFFF"/>
              </a:gs>
              <a:gs pos="74000">
                <a:srgbClr val="4BACC6"/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cxnSp>
        <p:nvCxnSpPr>
          <p:cNvPr id="190" name="Straight Connector 77"/>
          <p:cNvCxnSpPr/>
          <p:nvPr/>
        </p:nvCxnSpPr>
        <p:spPr>
          <a:xfrm>
            <a:off x="5344699" y="2061783"/>
            <a:ext cx="1480377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91" name="Straight Connector 78"/>
          <p:cNvCxnSpPr/>
          <p:nvPr/>
        </p:nvCxnSpPr>
        <p:spPr>
          <a:xfrm flipV="1">
            <a:off x="5488715" y="1968319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92" name="TextBox 79"/>
          <p:cNvSpPr txBox="1"/>
          <p:nvPr/>
        </p:nvSpPr>
        <p:spPr>
          <a:xfrm rot="16200000">
            <a:off x="5170188" y="1574453"/>
            <a:ext cx="6575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 smtClean="0">
                <a:solidFill>
                  <a:srgbClr val="FF0000"/>
                </a:solidFill>
                <a:latin typeface="Ubuntu" panose="020B0504030602030204" pitchFamily="34" charset="0"/>
              </a:rPr>
              <a:t>Al(CH)</a:t>
            </a:r>
            <a:r>
              <a:rPr lang="nl-NL" sz="1050" baseline="-25000" dirty="0" smtClean="0">
                <a:solidFill>
                  <a:srgbClr val="FF0000"/>
                </a:solidFill>
                <a:latin typeface="Ubuntu" panose="020B0504030602030204" pitchFamily="34" charset="0"/>
              </a:rPr>
              <a:t>x</a:t>
            </a:r>
            <a:endParaRPr lang="en-GB" sz="1050" baseline="-25000" dirty="0">
              <a:solidFill>
                <a:srgbClr val="FF0000"/>
              </a:solidFill>
              <a:latin typeface="Ubuntu" panose="020B0504030602030204" pitchFamily="34" charset="0"/>
            </a:endParaRPr>
          </a:p>
        </p:txBody>
      </p:sp>
      <p:cxnSp>
        <p:nvCxnSpPr>
          <p:cNvPr id="193" name="Straight Connector 80"/>
          <p:cNvCxnSpPr/>
          <p:nvPr/>
        </p:nvCxnSpPr>
        <p:spPr>
          <a:xfrm flipV="1">
            <a:off x="5772527" y="1968319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94" name="TextBox 81"/>
          <p:cNvSpPr txBox="1"/>
          <p:nvPr/>
        </p:nvSpPr>
        <p:spPr>
          <a:xfrm rot="16200000">
            <a:off x="5512033" y="1646794"/>
            <a:ext cx="5132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 err="1" smtClean="0">
                <a:solidFill>
                  <a:srgbClr val="00B050"/>
                </a:solidFill>
                <a:latin typeface="Ubuntu" panose="020B0504030602030204" pitchFamily="34" charset="0"/>
              </a:rPr>
              <a:t>EtOH</a:t>
            </a:r>
            <a:endParaRPr lang="en-GB" sz="1050" dirty="0">
              <a:solidFill>
                <a:srgbClr val="00B050"/>
              </a:solidFill>
              <a:latin typeface="Ubuntu" panose="020B0504030602030204" pitchFamily="34" charset="0"/>
            </a:endParaRPr>
          </a:p>
        </p:txBody>
      </p:sp>
      <p:cxnSp>
        <p:nvCxnSpPr>
          <p:cNvPr id="195" name="Straight Connector 82"/>
          <p:cNvCxnSpPr/>
          <p:nvPr/>
        </p:nvCxnSpPr>
        <p:spPr>
          <a:xfrm flipV="1">
            <a:off x="6056339" y="1968319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96" name="Straight Connector 84"/>
          <p:cNvCxnSpPr/>
          <p:nvPr/>
        </p:nvCxnSpPr>
        <p:spPr>
          <a:xfrm flipV="1">
            <a:off x="6340151" y="1968319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97" name="Straight Connector 85"/>
          <p:cNvCxnSpPr/>
          <p:nvPr/>
        </p:nvCxnSpPr>
        <p:spPr>
          <a:xfrm flipV="1">
            <a:off x="6623963" y="1968319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98" name="TextBox 87"/>
          <p:cNvSpPr txBox="1"/>
          <p:nvPr/>
        </p:nvSpPr>
        <p:spPr>
          <a:xfrm rot="16200000">
            <a:off x="6070422" y="1650298"/>
            <a:ext cx="5132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 err="1" smtClean="0">
                <a:solidFill>
                  <a:srgbClr val="00B050"/>
                </a:solidFill>
                <a:latin typeface="Ubuntu" panose="020B0504030602030204" pitchFamily="34" charset="0"/>
              </a:rPr>
              <a:t>EtOH</a:t>
            </a:r>
            <a:endParaRPr lang="en-GB" sz="1050" dirty="0">
              <a:solidFill>
                <a:srgbClr val="00B050"/>
              </a:solidFill>
              <a:latin typeface="Ubuntu" panose="020B0504030602030204" pitchFamily="34" charset="0"/>
            </a:endParaRPr>
          </a:p>
        </p:txBody>
      </p:sp>
      <p:sp>
        <p:nvSpPr>
          <p:cNvPr id="199" name="TextBox 88"/>
          <p:cNvSpPr txBox="1"/>
          <p:nvPr/>
        </p:nvSpPr>
        <p:spPr>
          <a:xfrm rot="16200000">
            <a:off x="5716760" y="1580696"/>
            <a:ext cx="6575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 smtClean="0">
                <a:solidFill>
                  <a:srgbClr val="FF0000"/>
                </a:solidFill>
                <a:latin typeface="Ubuntu" panose="020B0504030602030204" pitchFamily="34" charset="0"/>
              </a:rPr>
              <a:t>Al(CH)</a:t>
            </a:r>
            <a:r>
              <a:rPr lang="nl-NL" sz="1050" baseline="-25000" dirty="0" smtClean="0">
                <a:solidFill>
                  <a:srgbClr val="FF0000"/>
                </a:solidFill>
                <a:latin typeface="Ubuntu" panose="020B0504030602030204" pitchFamily="34" charset="0"/>
              </a:rPr>
              <a:t>x</a:t>
            </a:r>
            <a:endParaRPr lang="en-GB" sz="1050" baseline="-25000" dirty="0">
              <a:solidFill>
                <a:srgbClr val="FF0000"/>
              </a:solidFill>
              <a:latin typeface="Ubuntu" panose="020B0504030602030204" pitchFamily="34" charset="0"/>
            </a:endParaRPr>
          </a:p>
        </p:txBody>
      </p:sp>
      <p:sp>
        <p:nvSpPr>
          <p:cNvPr id="200" name="TextBox 89"/>
          <p:cNvSpPr txBox="1"/>
          <p:nvPr/>
        </p:nvSpPr>
        <p:spPr>
          <a:xfrm rot="16200000">
            <a:off x="6295187" y="1575950"/>
            <a:ext cx="6575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 smtClean="0">
                <a:solidFill>
                  <a:srgbClr val="FF0000"/>
                </a:solidFill>
                <a:latin typeface="Ubuntu" panose="020B0504030602030204" pitchFamily="34" charset="0"/>
              </a:rPr>
              <a:t>Al(CH)</a:t>
            </a:r>
            <a:r>
              <a:rPr lang="nl-NL" sz="1050" baseline="-25000" dirty="0" smtClean="0">
                <a:solidFill>
                  <a:srgbClr val="FF0000"/>
                </a:solidFill>
                <a:latin typeface="Ubuntu" panose="020B0504030602030204" pitchFamily="34" charset="0"/>
              </a:rPr>
              <a:t>x</a:t>
            </a:r>
            <a:endParaRPr lang="en-GB" sz="1050" baseline="-25000" dirty="0">
              <a:solidFill>
                <a:srgbClr val="FF0000"/>
              </a:solidFill>
              <a:latin typeface="Ubuntu" panose="020B0504030602030204" pitchFamily="34" charset="0"/>
            </a:endParaRPr>
          </a:p>
        </p:txBody>
      </p:sp>
      <p:sp>
        <p:nvSpPr>
          <p:cNvPr id="201" name="TextBox 74"/>
          <p:cNvSpPr txBox="1"/>
          <p:nvPr/>
        </p:nvSpPr>
        <p:spPr>
          <a:xfrm>
            <a:off x="4578418" y="2041044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TMA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202" name="Right Arrow 75"/>
          <p:cNvSpPr/>
          <p:nvPr/>
        </p:nvSpPr>
        <p:spPr>
          <a:xfrm>
            <a:off x="4659570" y="1734111"/>
            <a:ext cx="464792" cy="304800"/>
          </a:xfrm>
          <a:prstGeom prst="rightArrow">
            <a:avLst/>
          </a:prstGeom>
          <a:gradFill>
            <a:gsLst>
              <a:gs pos="0">
                <a:srgbClr val="C00000"/>
              </a:gs>
              <a:gs pos="100000">
                <a:srgbClr val="FF0000"/>
              </a:gs>
            </a:gsLst>
          </a:gra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7" name="Rectangle 60"/>
          <p:cNvSpPr/>
          <p:nvPr/>
        </p:nvSpPr>
        <p:spPr>
          <a:xfrm>
            <a:off x="4380725" y="3019538"/>
            <a:ext cx="1483761" cy="288032"/>
          </a:xfrm>
          <a:prstGeom prst="rect">
            <a:avLst/>
          </a:prstGeom>
          <a:gradFill flip="none" rotWithShape="1">
            <a:gsLst>
              <a:gs pos="1000">
                <a:sysClr val="window" lastClr="FFFFFF"/>
              </a:gs>
              <a:gs pos="74000">
                <a:srgbClr val="4BACC6"/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cxnSp>
        <p:nvCxnSpPr>
          <p:cNvPr id="258" name="Straight Connector 61"/>
          <p:cNvCxnSpPr/>
          <p:nvPr/>
        </p:nvCxnSpPr>
        <p:spPr>
          <a:xfrm>
            <a:off x="4385488" y="3019538"/>
            <a:ext cx="1480377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59" name="Straight Connector 62"/>
          <p:cNvCxnSpPr/>
          <p:nvPr/>
        </p:nvCxnSpPr>
        <p:spPr>
          <a:xfrm flipV="1">
            <a:off x="4529504" y="2926074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60" name="TextBox 63"/>
          <p:cNvSpPr txBox="1"/>
          <p:nvPr/>
        </p:nvSpPr>
        <p:spPr>
          <a:xfrm>
            <a:off x="4342594" y="2737736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rgbClr val="00B0F0"/>
                </a:solidFill>
                <a:latin typeface="Ubuntu" panose="020B0504030602030204" pitchFamily="34" charset="0"/>
              </a:rPr>
              <a:t>OH</a:t>
            </a:r>
            <a:endParaRPr lang="en-GB" sz="1050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cxnSp>
        <p:nvCxnSpPr>
          <p:cNvPr id="261" name="Straight Connector 64"/>
          <p:cNvCxnSpPr/>
          <p:nvPr/>
        </p:nvCxnSpPr>
        <p:spPr>
          <a:xfrm flipV="1">
            <a:off x="4813316" y="2926074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62" name="TextBox 65"/>
          <p:cNvSpPr txBox="1"/>
          <p:nvPr/>
        </p:nvSpPr>
        <p:spPr>
          <a:xfrm rot="16200000">
            <a:off x="4574463" y="2604549"/>
            <a:ext cx="4700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 err="1" smtClean="0">
                <a:solidFill>
                  <a:srgbClr val="00B050"/>
                </a:solidFill>
                <a:latin typeface="Ubuntu" panose="020B0504030602030204" pitchFamily="34" charset="0"/>
              </a:rPr>
              <a:t>ZnEt</a:t>
            </a:r>
            <a:endParaRPr lang="en-GB" sz="1050" dirty="0">
              <a:solidFill>
                <a:srgbClr val="00B050"/>
              </a:solidFill>
              <a:latin typeface="Ubuntu" panose="020B0504030602030204" pitchFamily="34" charset="0"/>
            </a:endParaRPr>
          </a:p>
        </p:txBody>
      </p:sp>
      <p:cxnSp>
        <p:nvCxnSpPr>
          <p:cNvPr id="263" name="Straight Connector 66"/>
          <p:cNvCxnSpPr/>
          <p:nvPr/>
        </p:nvCxnSpPr>
        <p:spPr>
          <a:xfrm flipV="1">
            <a:off x="5097128" y="2926074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64" name="TextBox 67"/>
          <p:cNvSpPr txBox="1"/>
          <p:nvPr/>
        </p:nvSpPr>
        <p:spPr>
          <a:xfrm>
            <a:off x="4910218" y="2737736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rgbClr val="00B0F0"/>
                </a:solidFill>
                <a:latin typeface="Ubuntu" panose="020B0504030602030204" pitchFamily="34" charset="0"/>
              </a:rPr>
              <a:t>OH</a:t>
            </a:r>
            <a:endParaRPr lang="en-GB" sz="1050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cxnSp>
        <p:nvCxnSpPr>
          <p:cNvPr id="265" name="Straight Connector 68"/>
          <p:cNvCxnSpPr/>
          <p:nvPr/>
        </p:nvCxnSpPr>
        <p:spPr>
          <a:xfrm flipV="1">
            <a:off x="5380940" y="2926074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66" name="Straight Connector 70"/>
          <p:cNvCxnSpPr/>
          <p:nvPr/>
        </p:nvCxnSpPr>
        <p:spPr>
          <a:xfrm flipV="1">
            <a:off x="5664752" y="2926074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67" name="TextBox 71"/>
          <p:cNvSpPr txBox="1"/>
          <p:nvPr/>
        </p:nvSpPr>
        <p:spPr>
          <a:xfrm>
            <a:off x="5477842" y="2737736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rgbClr val="00B0F0"/>
                </a:solidFill>
                <a:latin typeface="Ubuntu" panose="020B0504030602030204" pitchFamily="34" charset="0"/>
              </a:rPr>
              <a:t>OH</a:t>
            </a:r>
            <a:endParaRPr lang="en-GB" sz="1050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sp>
        <p:nvSpPr>
          <p:cNvPr id="268" name="TextBox 72"/>
          <p:cNvSpPr txBox="1"/>
          <p:nvPr/>
        </p:nvSpPr>
        <p:spPr>
          <a:xfrm rot="16200000">
            <a:off x="5132852" y="2608053"/>
            <a:ext cx="4700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 err="1" smtClean="0">
                <a:solidFill>
                  <a:srgbClr val="00B050"/>
                </a:solidFill>
                <a:latin typeface="Ubuntu" panose="020B0504030602030204" pitchFamily="34" charset="0"/>
              </a:rPr>
              <a:t>ZnEt</a:t>
            </a:r>
            <a:endParaRPr lang="en-GB" sz="1050" dirty="0">
              <a:solidFill>
                <a:srgbClr val="00B050"/>
              </a:solidFill>
              <a:latin typeface="Ubuntu" panose="020B0504030602030204" pitchFamily="34" charset="0"/>
            </a:endParaRPr>
          </a:p>
        </p:txBody>
      </p:sp>
      <p:sp>
        <p:nvSpPr>
          <p:cNvPr id="278" name="TextBox 74"/>
          <p:cNvSpPr txBox="1"/>
          <p:nvPr/>
        </p:nvSpPr>
        <p:spPr>
          <a:xfrm>
            <a:off x="6015247" y="3024037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TMA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279" name="Right Arrow 75"/>
          <p:cNvSpPr/>
          <p:nvPr/>
        </p:nvSpPr>
        <p:spPr>
          <a:xfrm>
            <a:off x="6096399" y="2717104"/>
            <a:ext cx="464792" cy="304800"/>
          </a:xfrm>
          <a:prstGeom prst="rightArrow">
            <a:avLst/>
          </a:prstGeom>
          <a:gradFill>
            <a:gsLst>
              <a:gs pos="0">
                <a:srgbClr val="C00000"/>
              </a:gs>
              <a:gs pos="100000">
                <a:srgbClr val="FF0000"/>
              </a:gs>
            </a:gsLst>
          </a:gra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0" name="Rectangle 76"/>
          <p:cNvSpPr/>
          <p:nvPr/>
        </p:nvSpPr>
        <p:spPr>
          <a:xfrm>
            <a:off x="6807127" y="3138693"/>
            <a:ext cx="1483761" cy="288032"/>
          </a:xfrm>
          <a:prstGeom prst="rect">
            <a:avLst/>
          </a:prstGeom>
          <a:gradFill flip="none" rotWithShape="1">
            <a:gsLst>
              <a:gs pos="1000">
                <a:sysClr val="window" lastClr="FFFFFF"/>
              </a:gs>
              <a:gs pos="74000">
                <a:srgbClr val="4BACC6"/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cxnSp>
        <p:nvCxnSpPr>
          <p:cNvPr id="281" name="Straight Connector 77"/>
          <p:cNvCxnSpPr/>
          <p:nvPr/>
        </p:nvCxnSpPr>
        <p:spPr>
          <a:xfrm>
            <a:off x="6811890" y="3138693"/>
            <a:ext cx="1480377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82" name="Straight Connector 78"/>
          <p:cNvCxnSpPr/>
          <p:nvPr/>
        </p:nvCxnSpPr>
        <p:spPr>
          <a:xfrm flipV="1">
            <a:off x="6955906" y="3045229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83" name="TextBox 79"/>
          <p:cNvSpPr txBox="1"/>
          <p:nvPr/>
        </p:nvSpPr>
        <p:spPr>
          <a:xfrm rot="16200000">
            <a:off x="6637379" y="2651363"/>
            <a:ext cx="6575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 smtClean="0">
                <a:solidFill>
                  <a:srgbClr val="FF0000"/>
                </a:solidFill>
                <a:latin typeface="Ubuntu" panose="020B0504030602030204" pitchFamily="34" charset="0"/>
              </a:rPr>
              <a:t>Al(CH)</a:t>
            </a:r>
            <a:r>
              <a:rPr lang="nl-NL" sz="1050" baseline="-25000" dirty="0" smtClean="0">
                <a:solidFill>
                  <a:srgbClr val="FF0000"/>
                </a:solidFill>
                <a:latin typeface="Ubuntu" panose="020B0504030602030204" pitchFamily="34" charset="0"/>
              </a:rPr>
              <a:t>x</a:t>
            </a:r>
            <a:endParaRPr lang="en-GB" sz="1050" baseline="-25000" dirty="0">
              <a:solidFill>
                <a:srgbClr val="FF0000"/>
              </a:solidFill>
              <a:latin typeface="Ubuntu" panose="020B0504030602030204" pitchFamily="34" charset="0"/>
            </a:endParaRPr>
          </a:p>
        </p:txBody>
      </p:sp>
      <p:cxnSp>
        <p:nvCxnSpPr>
          <p:cNvPr id="284" name="Straight Connector 80"/>
          <p:cNvCxnSpPr/>
          <p:nvPr/>
        </p:nvCxnSpPr>
        <p:spPr>
          <a:xfrm flipV="1">
            <a:off x="7239718" y="3045229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85" name="TextBox 81"/>
          <p:cNvSpPr txBox="1"/>
          <p:nvPr/>
        </p:nvSpPr>
        <p:spPr>
          <a:xfrm rot="16200000">
            <a:off x="7000865" y="2723704"/>
            <a:ext cx="4700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 err="1">
                <a:solidFill>
                  <a:srgbClr val="00B050"/>
                </a:solidFill>
                <a:latin typeface="Ubuntu" panose="020B0504030602030204" pitchFamily="34" charset="0"/>
              </a:rPr>
              <a:t>ZnEt</a:t>
            </a:r>
            <a:endParaRPr lang="en-GB" sz="1050" dirty="0">
              <a:solidFill>
                <a:srgbClr val="00B050"/>
              </a:solidFill>
              <a:latin typeface="Ubuntu" panose="020B0504030602030204" pitchFamily="34" charset="0"/>
            </a:endParaRPr>
          </a:p>
        </p:txBody>
      </p:sp>
      <p:cxnSp>
        <p:nvCxnSpPr>
          <p:cNvPr id="286" name="Straight Connector 82"/>
          <p:cNvCxnSpPr/>
          <p:nvPr/>
        </p:nvCxnSpPr>
        <p:spPr>
          <a:xfrm flipV="1">
            <a:off x="7523530" y="3045229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87" name="Straight Connector 84"/>
          <p:cNvCxnSpPr/>
          <p:nvPr/>
        </p:nvCxnSpPr>
        <p:spPr>
          <a:xfrm flipV="1">
            <a:off x="7807342" y="3045229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88" name="Straight Connector 85"/>
          <p:cNvCxnSpPr/>
          <p:nvPr/>
        </p:nvCxnSpPr>
        <p:spPr>
          <a:xfrm flipV="1">
            <a:off x="8091154" y="3045229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89" name="TextBox 87"/>
          <p:cNvSpPr txBox="1"/>
          <p:nvPr/>
        </p:nvSpPr>
        <p:spPr>
          <a:xfrm rot="16200000">
            <a:off x="7559254" y="2727208"/>
            <a:ext cx="4700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 err="1">
                <a:solidFill>
                  <a:srgbClr val="00B050"/>
                </a:solidFill>
                <a:latin typeface="Ubuntu" panose="020B0504030602030204" pitchFamily="34" charset="0"/>
              </a:rPr>
              <a:t>ZnEt</a:t>
            </a:r>
            <a:endParaRPr lang="en-GB" sz="1050" dirty="0">
              <a:solidFill>
                <a:srgbClr val="00B050"/>
              </a:solidFill>
              <a:latin typeface="Ubuntu" panose="020B0504030602030204" pitchFamily="34" charset="0"/>
            </a:endParaRPr>
          </a:p>
        </p:txBody>
      </p:sp>
      <p:sp>
        <p:nvSpPr>
          <p:cNvPr id="290" name="TextBox 88"/>
          <p:cNvSpPr txBox="1"/>
          <p:nvPr/>
        </p:nvSpPr>
        <p:spPr>
          <a:xfrm rot="16200000">
            <a:off x="7183951" y="2657606"/>
            <a:ext cx="6575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 smtClean="0">
                <a:solidFill>
                  <a:srgbClr val="FF0000"/>
                </a:solidFill>
                <a:latin typeface="Ubuntu" panose="020B0504030602030204" pitchFamily="34" charset="0"/>
              </a:rPr>
              <a:t>Al(CH)</a:t>
            </a:r>
            <a:r>
              <a:rPr lang="nl-NL" sz="1050" baseline="-25000" dirty="0" smtClean="0">
                <a:solidFill>
                  <a:srgbClr val="FF0000"/>
                </a:solidFill>
                <a:latin typeface="Ubuntu" panose="020B0504030602030204" pitchFamily="34" charset="0"/>
              </a:rPr>
              <a:t>x</a:t>
            </a:r>
            <a:endParaRPr lang="en-GB" sz="1050" baseline="-25000" dirty="0">
              <a:solidFill>
                <a:srgbClr val="FF0000"/>
              </a:solidFill>
              <a:latin typeface="Ubuntu" panose="020B0504030602030204" pitchFamily="34" charset="0"/>
            </a:endParaRPr>
          </a:p>
        </p:txBody>
      </p:sp>
      <p:sp>
        <p:nvSpPr>
          <p:cNvPr id="291" name="TextBox 89"/>
          <p:cNvSpPr txBox="1"/>
          <p:nvPr/>
        </p:nvSpPr>
        <p:spPr>
          <a:xfrm rot="16200000">
            <a:off x="7762378" y="2652860"/>
            <a:ext cx="6575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 smtClean="0">
                <a:solidFill>
                  <a:srgbClr val="FF0000"/>
                </a:solidFill>
                <a:latin typeface="Ubuntu" panose="020B0504030602030204" pitchFamily="34" charset="0"/>
              </a:rPr>
              <a:t>Al(CH)</a:t>
            </a:r>
            <a:r>
              <a:rPr lang="nl-NL" sz="1050" baseline="-25000" dirty="0" smtClean="0">
                <a:solidFill>
                  <a:srgbClr val="FF0000"/>
                </a:solidFill>
                <a:latin typeface="Ubuntu" panose="020B0504030602030204" pitchFamily="34" charset="0"/>
              </a:rPr>
              <a:t>x</a:t>
            </a:r>
            <a:endParaRPr lang="en-GB" sz="1050" baseline="-25000" dirty="0">
              <a:solidFill>
                <a:srgbClr val="FF0000"/>
              </a:solidFill>
              <a:latin typeface="Ubuntu" panose="020B0504030602030204" pitchFamily="34" charset="0"/>
            </a:endParaRPr>
          </a:p>
        </p:txBody>
      </p:sp>
      <p:sp>
        <p:nvSpPr>
          <p:cNvPr id="292" name="Rectangle 24"/>
          <p:cNvSpPr/>
          <p:nvPr/>
        </p:nvSpPr>
        <p:spPr>
          <a:xfrm>
            <a:off x="929413" y="4416078"/>
            <a:ext cx="1483761" cy="288032"/>
          </a:xfrm>
          <a:prstGeom prst="rect">
            <a:avLst/>
          </a:prstGeom>
          <a:gradFill flip="none" rotWithShape="1">
            <a:gsLst>
              <a:gs pos="1000">
                <a:sysClr val="window" lastClr="FFFFFF"/>
              </a:gs>
              <a:gs pos="74000">
                <a:srgbClr val="4BACC6"/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ZnO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cxnSp>
        <p:nvCxnSpPr>
          <p:cNvPr id="293" name="Straight Connector 25"/>
          <p:cNvCxnSpPr/>
          <p:nvPr/>
        </p:nvCxnSpPr>
        <p:spPr>
          <a:xfrm>
            <a:off x="934176" y="4416078"/>
            <a:ext cx="1480377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94" name="Straight Connector 26"/>
          <p:cNvCxnSpPr/>
          <p:nvPr/>
        </p:nvCxnSpPr>
        <p:spPr>
          <a:xfrm flipV="1">
            <a:off x="1078192" y="4322614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95" name="TextBox 27"/>
          <p:cNvSpPr txBox="1"/>
          <p:nvPr/>
        </p:nvSpPr>
        <p:spPr>
          <a:xfrm>
            <a:off x="891282" y="4134276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rgbClr val="00B0F0"/>
                </a:solidFill>
                <a:latin typeface="Ubuntu" panose="020B0504030602030204" pitchFamily="34" charset="0"/>
              </a:rPr>
              <a:t>OH</a:t>
            </a:r>
            <a:endParaRPr lang="en-GB" sz="1050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cxnSp>
        <p:nvCxnSpPr>
          <p:cNvPr id="296" name="Straight Connector 28"/>
          <p:cNvCxnSpPr/>
          <p:nvPr/>
        </p:nvCxnSpPr>
        <p:spPr>
          <a:xfrm flipV="1">
            <a:off x="1362004" y="4322614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97" name="TextBox 29"/>
          <p:cNvSpPr txBox="1"/>
          <p:nvPr/>
        </p:nvSpPr>
        <p:spPr>
          <a:xfrm>
            <a:off x="1175094" y="4134276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rgbClr val="00B0F0"/>
                </a:solidFill>
                <a:latin typeface="Ubuntu" panose="020B0504030602030204" pitchFamily="34" charset="0"/>
              </a:rPr>
              <a:t>OH</a:t>
            </a:r>
            <a:endParaRPr lang="en-GB" sz="1050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cxnSp>
        <p:nvCxnSpPr>
          <p:cNvPr id="298" name="Straight Connector 30"/>
          <p:cNvCxnSpPr/>
          <p:nvPr/>
        </p:nvCxnSpPr>
        <p:spPr>
          <a:xfrm flipV="1">
            <a:off x="1645816" y="4322614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99" name="TextBox 31"/>
          <p:cNvSpPr txBox="1"/>
          <p:nvPr/>
        </p:nvSpPr>
        <p:spPr>
          <a:xfrm>
            <a:off x="1458906" y="4134276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rgbClr val="00B0F0"/>
                </a:solidFill>
                <a:latin typeface="Ubuntu" panose="020B0504030602030204" pitchFamily="34" charset="0"/>
              </a:rPr>
              <a:t>OH</a:t>
            </a:r>
            <a:endParaRPr lang="en-GB" sz="1050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cxnSp>
        <p:nvCxnSpPr>
          <p:cNvPr id="300" name="Straight Connector 32"/>
          <p:cNvCxnSpPr/>
          <p:nvPr/>
        </p:nvCxnSpPr>
        <p:spPr>
          <a:xfrm flipV="1">
            <a:off x="1929628" y="4322614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301" name="TextBox 33"/>
          <p:cNvSpPr txBox="1"/>
          <p:nvPr/>
        </p:nvSpPr>
        <p:spPr>
          <a:xfrm>
            <a:off x="1742718" y="4134276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rgbClr val="00B0F0"/>
                </a:solidFill>
                <a:latin typeface="Ubuntu" panose="020B0504030602030204" pitchFamily="34" charset="0"/>
              </a:rPr>
              <a:t>OH</a:t>
            </a:r>
            <a:endParaRPr lang="en-GB" sz="1050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cxnSp>
        <p:nvCxnSpPr>
          <p:cNvPr id="302" name="Straight Connector 34"/>
          <p:cNvCxnSpPr/>
          <p:nvPr/>
        </p:nvCxnSpPr>
        <p:spPr>
          <a:xfrm flipV="1">
            <a:off x="2213440" y="4322614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303" name="TextBox 35"/>
          <p:cNvSpPr txBox="1"/>
          <p:nvPr/>
        </p:nvSpPr>
        <p:spPr>
          <a:xfrm>
            <a:off x="2026530" y="4134276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rgbClr val="00B0F0"/>
                </a:solidFill>
                <a:latin typeface="Ubuntu" panose="020B0504030602030204" pitchFamily="34" charset="0"/>
              </a:rPr>
              <a:t>OH</a:t>
            </a:r>
            <a:endParaRPr lang="en-GB" sz="1050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sp>
        <p:nvSpPr>
          <p:cNvPr id="318" name="Rectangle 76"/>
          <p:cNvSpPr/>
          <p:nvPr/>
        </p:nvSpPr>
        <p:spPr>
          <a:xfrm>
            <a:off x="5532292" y="4445103"/>
            <a:ext cx="1483761" cy="288032"/>
          </a:xfrm>
          <a:prstGeom prst="rect">
            <a:avLst/>
          </a:prstGeom>
          <a:gradFill flip="none" rotWithShape="1">
            <a:gsLst>
              <a:gs pos="1000">
                <a:sysClr val="window" lastClr="FFFFFF"/>
              </a:gs>
              <a:gs pos="74000">
                <a:srgbClr val="4BACC6"/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cxnSp>
        <p:nvCxnSpPr>
          <p:cNvPr id="319" name="Straight Connector 77"/>
          <p:cNvCxnSpPr/>
          <p:nvPr/>
        </p:nvCxnSpPr>
        <p:spPr>
          <a:xfrm>
            <a:off x="5537055" y="4445103"/>
            <a:ext cx="1480377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320" name="Straight Connector 78"/>
          <p:cNvCxnSpPr/>
          <p:nvPr/>
        </p:nvCxnSpPr>
        <p:spPr>
          <a:xfrm flipV="1">
            <a:off x="5681071" y="4351639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321" name="TextBox 79"/>
          <p:cNvSpPr txBox="1"/>
          <p:nvPr/>
        </p:nvSpPr>
        <p:spPr>
          <a:xfrm rot="16200000">
            <a:off x="5362544" y="3957773"/>
            <a:ext cx="6575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 smtClean="0">
                <a:solidFill>
                  <a:srgbClr val="FF0000"/>
                </a:solidFill>
                <a:latin typeface="Ubuntu" panose="020B0504030602030204" pitchFamily="34" charset="0"/>
              </a:rPr>
              <a:t>Al(CH)</a:t>
            </a:r>
            <a:r>
              <a:rPr lang="nl-NL" sz="1050" baseline="-25000" dirty="0" smtClean="0">
                <a:solidFill>
                  <a:srgbClr val="FF0000"/>
                </a:solidFill>
                <a:latin typeface="Ubuntu" panose="020B0504030602030204" pitchFamily="34" charset="0"/>
              </a:rPr>
              <a:t>x</a:t>
            </a:r>
            <a:endParaRPr lang="en-GB" sz="1050" baseline="-25000" dirty="0">
              <a:solidFill>
                <a:srgbClr val="FF0000"/>
              </a:solidFill>
              <a:latin typeface="Ubuntu" panose="020B0504030602030204" pitchFamily="34" charset="0"/>
            </a:endParaRPr>
          </a:p>
        </p:txBody>
      </p:sp>
      <p:cxnSp>
        <p:nvCxnSpPr>
          <p:cNvPr id="324" name="Straight Connector 82"/>
          <p:cNvCxnSpPr/>
          <p:nvPr/>
        </p:nvCxnSpPr>
        <p:spPr>
          <a:xfrm flipV="1">
            <a:off x="6248695" y="4351639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326" name="Straight Connector 85"/>
          <p:cNvCxnSpPr/>
          <p:nvPr/>
        </p:nvCxnSpPr>
        <p:spPr>
          <a:xfrm flipV="1">
            <a:off x="6816319" y="4351639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328" name="TextBox 88"/>
          <p:cNvSpPr txBox="1"/>
          <p:nvPr/>
        </p:nvSpPr>
        <p:spPr>
          <a:xfrm rot="16200000">
            <a:off x="5909116" y="3964016"/>
            <a:ext cx="6575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 smtClean="0">
                <a:solidFill>
                  <a:srgbClr val="FF0000"/>
                </a:solidFill>
                <a:latin typeface="Ubuntu" panose="020B0504030602030204" pitchFamily="34" charset="0"/>
              </a:rPr>
              <a:t>Al(CH)</a:t>
            </a:r>
            <a:r>
              <a:rPr lang="nl-NL" sz="1050" baseline="-25000" dirty="0" smtClean="0">
                <a:solidFill>
                  <a:srgbClr val="FF0000"/>
                </a:solidFill>
                <a:latin typeface="Ubuntu" panose="020B0504030602030204" pitchFamily="34" charset="0"/>
              </a:rPr>
              <a:t>x</a:t>
            </a:r>
            <a:endParaRPr lang="en-GB" sz="1050" baseline="-25000" dirty="0">
              <a:solidFill>
                <a:srgbClr val="FF0000"/>
              </a:solidFill>
              <a:latin typeface="Ubuntu" panose="020B0504030602030204" pitchFamily="34" charset="0"/>
            </a:endParaRPr>
          </a:p>
        </p:txBody>
      </p:sp>
      <p:sp>
        <p:nvSpPr>
          <p:cNvPr id="329" name="TextBox 89"/>
          <p:cNvSpPr txBox="1"/>
          <p:nvPr/>
        </p:nvSpPr>
        <p:spPr>
          <a:xfrm rot="16200000">
            <a:off x="6487543" y="3959270"/>
            <a:ext cx="6575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 smtClean="0">
                <a:solidFill>
                  <a:srgbClr val="FF0000"/>
                </a:solidFill>
                <a:latin typeface="Ubuntu" panose="020B0504030602030204" pitchFamily="34" charset="0"/>
              </a:rPr>
              <a:t>Al(CH)</a:t>
            </a:r>
            <a:r>
              <a:rPr lang="nl-NL" sz="1050" baseline="-25000" dirty="0" smtClean="0">
                <a:solidFill>
                  <a:srgbClr val="FF0000"/>
                </a:solidFill>
                <a:latin typeface="Ubuntu" panose="020B0504030602030204" pitchFamily="34" charset="0"/>
              </a:rPr>
              <a:t>x</a:t>
            </a:r>
            <a:endParaRPr lang="en-GB" sz="1050" baseline="-25000" dirty="0">
              <a:solidFill>
                <a:srgbClr val="FF0000"/>
              </a:solidFill>
              <a:latin typeface="Ubuntu" panose="020B0504030602030204" pitchFamily="34" charset="0"/>
            </a:endParaRPr>
          </a:p>
        </p:txBody>
      </p:sp>
      <p:sp>
        <p:nvSpPr>
          <p:cNvPr id="330" name="TextBox 74"/>
          <p:cNvSpPr txBox="1"/>
          <p:nvPr/>
        </p:nvSpPr>
        <p:spPr>
          <a:xfrm>
            <a:off x="4770774" y="4424364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TMA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31" name="Right Arrow 75"/>
          <p:cNvSpPr/>
          <p:nvPr/>
        </p:nvSpPr>
        <p:spPr>
          <a:xfrm>
            <a:off x="4851926" y="4117431"/>
            <a:ext cx="464792" cy="304800"/>
          </a:xfrm>
          <a:prstGeom prst="rightArrow">
            <a:avLst/>
          </a:prstGeom>
          <a:gradFill>
            <a:gsLst>
              <a:gs pos="0">
                <a:srgbClr val="C00000"/>
              </a:gs>
              <a:gs pos="100000">
                <a:srgbClr val="FF0000"/>
              </a:gs>
            </a:gsLst>
          </a:gra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0" name="Rectangle 42"/>
          <p:cNvSpPr/>
          <p:nvPr/>
        </p:nvSpPr>
        <p:spPr>
          <a:xfrm>
            <a:off x="3081000" y="4441316"/>
            <a:ext cx="1664741" cy="288032"/>
          </a:xfrm>
          <a:prstGeom prst="rect">
            <a:avLst/>
          </a:prstGeom>
          <a:gradFill flip="none" rotWithShape="1">
            <a:gsLst>
              <a:gs pos="1000">
                <a:sysClr val="window" lastClr="FFFFFF"/>
              </a:gs>
              <a:gs pos="74000">
                <a:srgbClr val="4BACC6"/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dirty="0">
              <a:solidFill>
                <a:prstClr val="black"/>
              </a:solidFill>
              <a:latin typeface="Ubuntu" panose="020B0504030602030204" pitchFamily="34" charset="0"/>
              <a:ea typeface="+mn-ea"/>
            </a:endParaRPr>
          </a:p>
        </p:txBody>
      </p:sp>
      <p:cxnSp>
        <p:nvCxnSpPr>
          <p:cNvPr id="351" name="Straight Connector 43"/>
          <p:cNvCxnSpPr/>
          <p:nvPr/>
        </p:nvCxnSpPr>
        <p:spPr>
          <a:xfrm>
            <a:off x="3085763" y="4441316"/>
            <a:ext cx="1643475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352" name="Straight Connector 44"/>
          <p:cNvCxnSpPr/>
          <p:nvPr/>
        </p:nvCxnSpPr>
        <p:spPr>
          <a:xfrm flipV="1">
            <a:off x="3229779" y="4347852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353" name="TextBox 45"/>
          <p:cNvSpPr txBox="1"/>
          <p:nvPr/>
        </p:nvSpPr>
        <p:spPr>
          <a:xfrm>
            <a:off x="3042869" y="4159514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50" dirty="0">
                <a:solidFill>
                  <a:srgbClr val="00B0F0"/>
                </a:solidFill>
                <a:latin typeface="Ubuntu" panose="020B0504030602030204" pitchFamily="34" charset="0"/>
                <a:ea typeface="+mn-ea"/>
              </a:rPr>
              <a:t>OH</a:t>
            </a:r>
            <a:endParaRPr lang="en-GB" sz="1050" dirty="0">
              <a:solidFill>
                <a:srgbClr val="00B0F0"/>
              </a:solidFill>
              <a:latin typeface="Ubuntu" panose="020B0504030602030204" pitchFamily="34" charset="0"/>
              <a:ea typeface="+mn-ea"/>
            </a:endParaRPr>
          </a:p>
        </p:txBody>
      </p:sp>
      <p:cxnSp>
        <p:nvCxnSpPr>
          <p:cNvPr id="354" name="Straight Connector 46"/>
          <p:cNvCxnSpPr/>
          <p:nvPr/>
        </p:nvCxnSpPr>
        <p:spPr>
          <a:xfrm flipV="1">
            <a:off x="3513591" y="4344646"/>
            <a:ext cx="97044" cy="9667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355" name="TextBox 47"/>
          <p:cNvSpPr txBox="1"/>
          <p:nvPr/>
        </p:nvSpPr>
        <p:spPr>
          <a:xfrm>
            <a:off x="3245676" y="3761673"/>
            <a:ext cx="4363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50" dirty="0" smtClean="0">
                <a:solidFill>
                  <a:srgbClr val="00B0F0"/>
                </a:solidFill>
                <a:latin typeface="Ubuntu" panose="020B0504030602030204" pitchFamily="34" charset="0"/>
                <a:ea typeface="+mn-ea"/>
              </a:rPr>
              <a:t>H</a:t>
            </a:r>
            <a:r>
              <a:rPr lang="nl-NL" sz="1050" baseline="-25000" dirty="0" smtClean="0">
                <a:solidFill>
                  <a:srgbClr val="00B0F0"/>
                </a:solidFill>
                <a:latin typeface="Ubuntu" panose="020B0504030602030204" pitchFamily="34" charset="0"/>
                <a:ea typeface="+mn-ea"/>
              </a:rPr>
              <a:t>2</a:t>
            </a:r>
            <a:r>
              <a:rPr lang="nl-NL" sz="1050" dirty="0" smtClean="0">
                <a:solidFill>
                  <a:srgbClr val="00B0F0"/>
                </a:solidFill>
                <a:latin typeface="Ubuntu" panose="020B0504030602030204" pitchFamily="34" charset="0"/>
                <a:ea typeface="+mn-ea"/>
              </a:rPr>
              <a:t>O</a:t>
            </a:r>
            <a:endParaRPr lang="en-GB" sz="1050" dirty="0">
              <a:solidFill>
                <a:srgbClr val="00B0F0"/>
              </a:solidFill>
              <a:latin typeface="Ubuntu" panose="020B0504030602030204" pitchFamily="34" charset="0"/>
              <a:ea typeface="+mn-ea"/>
            </a:endParaRPr>
          </a:p>
        </p:txBody>
      </p:sp>
      <p:cxnSp>
        <p:nvCxnSpPr>
          <p:cNvPr id="356" name="Straight Connector 48"/>
          <p:cNvCxnSpPr/>
          <p:nvPr/>
        </p:nvCxnSpPr>
        <p:spPr>
          <a:xfrm flipH="1" flipV="1">
            <a:off x="3715410" y="4344646"/>
            <a:ext cx="81993" cy="9667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357" name="TextBox 49"/>
          <p:cNvSpPr txBox="1"/>
          <p:nvPr/>
        </p:nvSpPr>
        <p:spPr>
          <a:xfrm>
            <a:off x="3519997" y="4159514"/>
            <a:ext cx="2888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50" dirty="0" smtClean="0">
                <a:solidFill>
                  <a:srgbClr val="00B0F0"/>
                </a:solidFill>
                <a:latin typeface="Ubuntu" panose="020B0504030602030204" pitchFamily="34" charset="0"/>
                <a:ea typeface="+mn-ea"/>
              </a:rPr>
              <a:t>O</a:t>
            </a:r>
            <a:endParaRPr lang="en-GB" sz="1050" dirty="0">
              <a:solidFill>
                <a:srgbClr val="00B0F0"/>
              </a:solidFill>
              <a:latin typeface="Ubuntu" panose="020B0504030602030204" pitchFamily="34" charset="0"/>
              <a:ea typeface="+mn-ea"/>
            </a:endParaRPr>
          </a:p>
        </p:txBody>
      </p:sp>
      <p:cxnSp>
        <p:nvCxnSpPr>
          <p:cNvPr id="358" name="Straight Connector 50"/>
          <p:cNvCxnSpPr/>
          <p:nvPr/>
        </p:nvCxnSpPr>
        <p:spPr>
          <a:xfrm flipV="1">
            <a:off x="4081215" y="4347852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359" name="TextBox 51"/>
          <p:cNvSpPr txBox="1"/>
          <p:nvPr/>
        </p:nvSpPr>
        <p:spPr>
          <a:xfrm>
            <a:off x="3894305" y="4159514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50" dirty="0">
                <a:solidFill>
                  <a:srgbClr val="00B0F0"/>
                </a:solidFill>
                <a:latin typeface="Ubuntu" panose="020B0504030602030204" pitchFamily="34" charset="0"/>
                <a:ea typeface="+mn-ea"/>
              </a:rPr>
              <a:t>OH</a:t>
            </a:r>
            <a:endParaRPr lang="en-GB" sz="1050" dirty="0">
              <a:solidFill>
                <a:srgbClr val="00B0F0"/>
              </a:solidFill>
              <a:latin typeface="Ubuntu" panose="020B0504030602030204" pitchFamily="34" charset="0"/>
              <a:ea typeface="+mn-ea"/>
            </a:endParaRPr>
          </a:p>
        </p:txBody>
      </p:sp>
      <p:sp>
        <p:nvSpPr>
          <p:cNvPr id="362" name="Right Arrow 58"/>
          <p:cNvSpPr/>
          <p:nvPr/>
        </p:nvSpPr>
        <p:spPr>
          <a:xfrm>
            <a:off x="2551762" y="4388246"/>
            <a:ext cx="464792" cy="304800"/>
          </a:xfrm>
          <a:prstGeom prst="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3" name="TextBox 59"/>
          <p:cNvSpPr txBox="1"/>
          <p:nvPr/>
        </p:nvSpPr>
        <p:spPr>
          <a:xfrm>
            <a:off x="2430995" y="4101806"/>
            <a:ext cx="682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dirty="0" smtClean="0">
                <a:solidFill>
                  <a:prstClr val="black"/>
                </a:solidFill>
                <a:latin typeface="Calibri"/>
                <a:ea typeface="+mn-ea"/>
              </a:rPr>
              <a:t>WAIT</a:t>
            </a:r>
            <a:endParaRPr lang="nl-NL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64" name="TextBox 60"/>
          <p:cNvSpPr txBox="1"/>
          <p:nvPr/>
        </p:nvSpPr>
        <p:spPr>
          <a:xfrm>
            <a:off x="4142080" y="3876249"/>
            <a:ext cx="4363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50" dirty="0" smtClean="0">
                <a:solidFill>
                  <a:srgbClr val="00B0F0"/>
                </a:solidFill>
                <a:latin typeface="Ubuntu" panose="020B0504030602030204" pitchFamily="34" charset="0"/>
                <a:ea typeface="+mn-ea"/>
              </a:rPr>
              <a:t>H</a:t>
            </a:r>
            <a:r>
              <a:rPr lang="nl-NL" sz="1050" baseline="-25000" dirty="0" smtClean="0">
                <a:solidFill>
                  <a:srgbClr val="00B0F0"/>
                </a:solidFill>
                <a:latin typeface="Ubuntu" panose="020B0504030602030204" pitchFamily="34" charset="0"/>
                <a:ea typeface="+mn-ea"/>
              </a:rPr>
              <a:t>2</a:t>
            </a:r>
            <a:r>
              <a:rPr lang="nl-NL" sz="1050" dirty="0" smtClean="0">
                <a:solidFill>
                  <a:srgbClr val="00B0F0"/>
                </a:solidFill>
                <a:latin typeface="Ubuntu" panose="020B0504030602030204" pitchFamily="34" charset="0"/>
                <a:ea typeface="+mn-ea"/>
              </a:rPr>
              <a:t>O</a:t>
            </a:r>
            <a:endParaRPr lang="en-GB" sz="1050" dirty="0">
              <a:solidFill>
                <a:srgbClr val="00B0F0"/>
              </a:solidFill>
              <a:latin typeface="Ubuntu" panose="020B0504030602030204" pitchFamily="34" charset="0"/>
              <a:ea typeface="+mn-ea"/>
            </a:endParaRPr>
          </a:p>
        </p:txBody>
      </p:sp>
      <p:cxnSp>
        <p:nvCxnSpPr>
          <p:cNvPr id="365" name="Straight Connector 63"/>
          <p:cNvCxnSpPr/>
          <p:nvPr/>
        </p:nvCxnSpPr>
        <p:spPr>
          <a:xfrm flipV="1">
            <a:off x="4413924" y="4338417"/>
            <a:ext cx="97044" cy="9667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366" name="Straight Connector 64"/>
          <p:cNvCxnSpPr/>
          <p:nvPr/>
        </p:nvCxnSpPr>
        <p:spPr>
          <a:xfrm flipH="1" flipV="1">
            <a:off x="4615743" y="4338417"/>
            <a:ext cx="81993" cy="9667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367" name="TextBox 65"/>
          <p:cNvSpPr txBox="1"/>
          <p:nvPr/>
        </p:nvSpPr>
        <p:spPr>
          <a:xfrm>
            <a:off x="4420330" y="4153285"/>
            <a:ext cx="2888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50" dirty="0" smtClean="0">
                <a:solidFill>
                  <a:srgbClr val="00B0F0"/>
                </a:solidFill>
                <a:latin typeface="Ubuntu" panose="020B0504030602030204" pitchFamily="34" charset="0"/>
                <a:ea typeface="+mn-ea"/>
              </a:rPr>
              <a:t>O</a:t>
            </a:r>
            <a:endParaRPr lang="en-GB" sz="1050" dirty="0">
              <a:solidFill>
                <a:srgbClr val="00B0F0"/>
              </a:solidFill>
              <a:latin typeface="Ubuntu" panose="020B0504030602030204" pitchFamily="34" charset="0"/>
              <a:ea typeface="+mn-ea"/>
            </a:endParaRPr>
          </a:p>
        </p:txBody>
      </p:sp>
      <p:cxnSp>
        <p:nvCxnSpPr>
          <p:cNvPr id="368" name="Straight Connector 46"/>
          <p:cNvCxnSpPr/>
          <p:nvPr/>
        </p:nvCxnSpPr>
        <p:spPr>
          <a:xfrm flipV="1">
            <a:off x="5852446" y="4355580"/>
            <a:ext cx="97044" cy="9667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369" name="Straight Connector 48"/>
          <p:cNvCxnSpPr/>
          <p:nvPr/>
        </p:nvCxnSpPr>
        <p:spPr>
          <a:xfrm flipH="1" flipV="1">
            <a:off x="6054265" y="4355580"/>
            <a:ext cx="81993" cy="9667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370" name="TextBox 49"/>
          <p:cNvSpPr txBox="1"/>
          <p:nvPr/>
        </p:nvSpPr>
        <p:spPr>
          <a:xfrm>
            <a:off x="5858852" y="4170448"/>
            <a:ext cx="2888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50" dirty="0" smtClean="0">
                <a:solidFill>
                  <a:srgbClr val="00B0F0"/>
                </a:solidFill>
                <a:latin typeface="Ubuntu" panose="020B0504030602030204" pitchFamily="34" charset="0"/>
                <a:ea typeface="+mn-ea"/>
              </a:rPr>
              <a:t>O</a:t>
            </a:r>
            <a:endParaRPr lang="en-GB" sz="1050" dirty="0">
              <a:solidFill>
                <a:srgbClr val="00B0F0"/>
              </a:solidFill>
              <a:latin typeface="Ubuntu" panose="020B0504030602030204" pitchFamily="34" charset="0"/>
              <a:ea typeface="+mn-ea"/>
            </a:endParaRPr>
          </a:p>
        </p:txBody>
      </p:sp>
      <p:cxnSp>
        <p:nvCxnSpPr>
          <p:cNvPr id="371" name="Straight Connector 46"/>
          <p:cNvCxnSpPr/>
          <p:nvPr/>
        </p:nvCxnSpPr>
        <p:spPr>
          <a:xfrm flipV="1">
            <a:off x="6394093" y="4355802"/>
            <a:ext cx="97044" cy="9667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372" name="Straight Connector 48"/>
          <p:cNvCxnSpPr/>
          <p:nvPr/>
        </p:nvCxnSpPr>
        <p:spPr>
          <a:xfrm flipH="1" flipV="1">
            <a:off x="6595912" y="4355802"/>
            <a:ext cx="81993" cy="9667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373" name="TextBox 49"/>
          <p:cNvSpPr txBox="1"/>
          <p:nvPr/>
        </p:nvSpPr>
        <p:spPr>
          <a:xfrm>
            <a:off x="6400499" y="4170670"/>
            <a:ext cx="2888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50" dirty="0" smtClean="0">
                <a:solidFill>
                  <a:srgbClr val="00B0F0"/>
                </a:solidFill>
                <a:latin typeface="Ubuntu" panose="020B0504030602030204" pitchFamily="34" charset="0"/>
                <a:ea typeface="+mn-ea"/>
              </a:rPr>
              <a:t>O</a:t>
            </a:r>
            <a:endParaRPr lang="en-GB" sz="1050" dirty="0">
              <a:solidFill>
                <a:srgbClr val="00B0F0"/>
              </a:solidFill>
              <a:latin typeface="Ubuntu" panose="020B0504030602030204" pitchFamily="34" charset="0"/>
              <a:ea typeface="+mn-ea"/>
            </a:endParaRPr>
          </a:p>
        </p:txBody>
      </p:sp>
      <p:sp>
        <p:nvSpPr>
          <p:cNvPr id="376" name="Rectangle 1"/>
          <p:cNvSpPr/>
          <p:nvPr/>
        </p:nvSpPr>
        <p:spPr>
          <a:xfrm>
            <a:off x="5182853" y="42290"/>
            <a:ext cx="3942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1200" dirty="0" err="1" smtClean="0"/>
              <a:t>Yanguas</a:t>
            </a:r>
            <a:r>
              <a:rPr lang="en-US" sz="1200" dirty="0" smtClean="0"/>
              <a:t>-Gil et al., </a:t>
            </a:r>
            <a:r>
              <a:rPr lang="en-US" sz="1200" i="1" dirty="0" smtClean="0"/>
              <a:t>Chem</a:t>
            </a:r>
            <a:r>
              <a:rPr lang="en-US" sz="1200" i="1" dirty="0"/>
              <a:t>. Mater.</a:t>
            </a:r>
            <a:r>
              <a:rPr lang="en-US" sz="1200" dirty="0"/>
              <a:t> </a:t>
            </a:r>
            <a:r>
              <a:rPr lang="en-US" sz="1200" b="1" dirty="0"/>
              <a:t>2011</a:t>
            </a:r>
            <a:r>
              <a:rPr lang="en-US" sz="1200" dirty="0"/>
              <a:t>, </a:t>
            </a:r>
            <a:r>
              <a:rPr lang="en-US" sz="1200" i="1" dirty="0"/>
              <a:t>23</a:t>
            </a:r>
            <a:r>
              <a:rPr lang="en-US" sz="1200" dirty="0"/>
              <a:t>, 4295–4297</a:t>
            </a:r>
            <a:r>
              <a:rPr lang="en-US" sz="1200" dirty="0" smtClean="0"/>
              <a:t>.</a:t>
            </a:r>
          </a:p>
          <a:p>
            <a:pPr marL="342900" indent="-342900">
              <a:buFontTx/>
              <a:buAutoNum type="arabicPeriod"/>
            </a:pPr>
            <a:r>
              <a:rPr lang="en-US" sz="1200" dirty="0" smtClean="0"/>
              <a:t>Na </a:t>
            </a:r>
            <a:r>
              <a:rPr lang="en-US" sz="1200" dirty="0"/>
              <a:t>et al.  </a:t>
            </a:r>
            <a:r>
              <a:rPr lang="en-US" sz="1200" i="1" dirty="0"/>
              <a:t>Chem. Mater.</a:t>
            </a:r>
            <a:r>
              <a:rPr lang="en-US" sz="1200" dirty="0"/>
              <a:t> </a:t>
            </a:r>
            <a:r>
              <a:rPr lang="en-US" sz="1200" b="1" dirty="0"/>
              <a:t>2009</a:t>
            </a:r>
            <a:r>
              <a:rPr lang="en-US" sz="1200" dirty="0"/>
              <a:t>, </a:t>
            </a:r>
            <a:r>
              <a:rPr lang="en-US" sz="1200" i="1" dirty="0"/>
              <a:t>21</a:t>
            </a:r>
            <a:r>
              <a:rPr lang="en-US" sz="1200" dirty="0"/>
              <a:t> (6), 5585–5593</a:t>
            </a:r>
            <a:r>
              <a:rPr lang="en-US" sz="1200" dirty="0" smtClean="0"/>
              <a:t>.</a:t>
            </a:r>
          </a:p>
          <a:p>
            <a:pPr marL="342900" indent="-342900">
              <a:buFontTx/>
              <a:buAutoNum type="arabicPeriod"/>
            </a:pPr>
            <a:r>
              <a:rPr lang="en-US" sz="1200" dirty="0" smtClean="0"/>
              <a:t>Park </a:t>
            </a:r>
            <a:r>
              <a:rPr lang="en-US" sz="1200" i="1" dirty="0"/>
              <a:t>et al</a:t>
            </a:r>
            <a:r>
              <a:rPr lang="en-US" sz="1200" dirty="0"/>
              <a:t>., </a:t>
            </a:r>
            <a:r>
              <a:rPr lang="en-US" sz="1200" i="1" dirty="0"/>
              <a:t>Appl. Surf. Sci.</a:t>
            </a:r>
            <a:r>
              <a:rPr lang="en-US" sz="1200" dirty="0"/>
              <a:t> </a:t>
            </a:r>
            <a:r>
              <a:rPr lang="en-US" sz="1200" b="1" dirty="0"/>
              <a:t>2014</a:t>
            </a:r>
            <a:r>
              <a:rPr lang="en-US" sz="1200" dirty="0"/>
              <a:t>, </a:t>
            </a:r>
            <a:r>
              <a:rPr lang="en-US" sz="1200" i="1" dirty="0"/>
              <a:t>309</a:t>
            </a:r>
            <a:r>
              <a:rPr lang="en-US" sz="1200" dirty="0"/>
              <a:t>, 133–137</a:t>
            </a:r>
            <a:r>
              <a:rPr lang="en-US" sz="1200" dirty="0" smtClean="0"/>
              <a:t>.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65585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0" animBg="1"/>
      <p:bldP spid="260" grpId="0"/>
      <p:bldP spid="262" grpId="0"/>
      <p:bldP spid="264" grpId="0"/>
      <p:bldP spid="267" grpId="0"/>
      <p:bldP spid="268" grpId="0"/>
      <p:bldP spid="278" grpId="0"/>
      <p:bldP spid="279" grpId="0" animBg="1"/>
      <p:bldP spid="280" grpId="0" animBg="1"/>
      <p:bldP spid="283" grpId="0"/>
      <p:bldP spid="285" grpId="0"/>
      <p:bldP spid="289" grpId="0"/>
      <p:bldP spid="290" grpId="0"/>
      <p:bldP spid="291" grpId="0"/>
      <p:bldP spid="292" grpId="0" animBg="1"/>
      <p:bldP spid="295" grpId="0"/>
      <p:bldP spid="297" grpId="0"/>
      <p:bldP spid="299" grpId="0"/>
      <p:bldP spid="301" grpId="0"/>
      <p:bldP spid="303" grpId="0"/>
      <p:bldP spid="318" grpId="0" animBg="1"/>
      <p:bldP spid="321" grpId="0"/>
      <p:bldP spid="328" grpId="0"/>
      <p:bldP spid="329" grpId="0"/>
      <p:bldP spid="330" grpId="0"/>
      <p:bldP spid="331" grpId="0" animBg="1"/>
      <p:bldP spid="350" grpId="0" animBg="1"/>
      <p:bldP spid="353" grpId="0"/>
      <p:bldP spid="355" grpId="0"/>
      <p:bldP spid="357" grpId="0"/>
      <p:bldP spid="359" grpId="0"/>
      <p:bldP spid="362" grpId="0" animBg="1"/>
      <p:bldP spid="363" grpId="0"/>
      <p:bldP spid="364" grpId="0"/>
      <p:bldP spid="367" grpId="0"/>
      <p:bldP spid="370" grpId="0"/>
      <p:bldP spid="37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case of ALD Al-doped ZnO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>
                <a:latin typeface="+mj-lt"/>
              </a:rPr>
              <a:pPr/>
              <a:t>31</a:t>
            </a:fld>
            <a:endParaRPr lang="en-US" dirty="0">
              <a:latin typeface="+mj-lt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17584" y="785640"/>
            <a:ext cx="7922712" cy="3381619"/>
          </a:xfrm>
        </p:spPr>
        <p:txBody>
          <a:bodyPr/>
          <a:lstStyle/>
          <a:p>
            <a:r>
              <a:rPr lang="nl-NL" dirty="0" smtClean="0"/>
              <a:t>4. </a:t>
            </a:r>
            <a:r>
              <a:rPr lang="nl-NL" dirty="0" err="1" smtClean="0"/>
              <a:t>Use</a:t>
            </a:r>
            <a:r>
              <a:rPr lang="nl-NL" dirty="0" smtClean="0"/>
              <a:t> </a:t>
            </a:r>
            <a:r>
              <a:rPr lang="nl-NL" dirty="0" err="1" smtClean="0"/>
              <a:t>steric</a:t>
            </a:r>
            <a:r>
              <a:rPr lang="nl-NL" dirty="0" smtClean="0"/>
              <a:t> </a:t>
            </a:r>
            <a:r>
              <a:rPr lang="nl-NL" dirty="0" err="1" smtClean="0"/>
              <a:t>hindrance</a:t>
            </a:r>
            <a:r>
              <a:rPr lang="nl-NL" dirty="0" smtClean="0"/>
              <a:t> of </a:t>
            </a:r>
            <a:r>
              <a:rPr lang="nl-NL" dirty="0" err="1" smtClean="0"/>
              <a:t>bulkier</a:t>
            </a:r>
            <a:r>
              <a:rPr lang="nl-NL" dirty="0" smtClean="0"/>
              <a:t> </a:t>
            </a:r>
            <a:r>
              <a:rPr lang="nl-NL" dirty="0" err="1" smtClean="0"/>
              <a:t>dopant</a:t>
            </a:r>
            <a:r>
              <a:rPr lang="nl-NL" dirty="0" smtClean="0"/>
              <a:t> precursors</a:t>
            </a:r>
            <a:endParaRPr lang="en-US" dirty="0"/>
          </a:p>
        </p:txBody>
      </p:sp>
      <p:sp>
        <p:nvSpPr>
          <p:cNvPr id="530" name="Rectangle 5"/>
          <p:cNvSpPr/>
          <p:nvPr/>
        </p:nvSpPr>
        <p:spPr>
          <a:xfrm>
            <a:off x="3548376" y="1599929"/>
            <a:ext cx="2128838" cy="1008112"/>
          </a:xfrm>
          <a:prstGeom prst="rect">
            <a:avLst/>
          </a:prstGeom>
          <a:solidFill>
            <a:srgbClr val="4BACC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31" name="Rectangle 6"/>
          <p:cNvSpPr/>
          <p:nvPr/>
        </p:nvSpPr>
        <p:spPr>
          <a:xfrm>
            <a:off x="3548376" y="3378797"/>
            <a:ext cx="2128838" cy="1008112"/>
          </a:xfrm>
          <a:prstGeom prst="rect">
            <a:avLst/>
          </a:prstGeom>
          <a:solidFill>
            <a:srgbClr val="4BACC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cxnSp>
        <p:nvCxnSpPr>
          <p:cNvPr id="532" name="Straight Connector 7"/>
          <p:cNvCxnSpPr>
            <a:endCxn id="531" idx="3"/>
          </p:cNvCxnSpPr>
          <p:nvPr/>
        </p:nvCxnSpPr>
        <p:spPr>
          <a:xfrm>
            <a:off x="3564052" y="3882853"/>
            <a:ext cx="2113162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533" name="Straight Connector 8"/>
          <p:cNvCxnSpPr/>
          <p:nvPr/>
        </p:nvCxnSpPr>
        <p:spPr>
          <a:xfrm>
            <a:off x="3564052" y="3528917"/>
            <a:ext cx="2113162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534" name="Straight Connector 9"/>
          <p:cNvCxnSpPr/>
          <p:nvPr/>
        </p:nvCxnSpPr>
        <p:spPr>
          <a:xfrm flipV="1">
            <a:off x="3564052" y="2108934"/>
            <a:ext cx="2104328" cy="2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535" name="Straight Connector 10"/>
          <p:cNvCxnSpPr/>
          <p:nvPr/>
        </p:nvCxnSpPr>
        <p:spPr>
          <a:xfrm>
            <a:off x="3564052" y="1749788"/>
            <a:ext cx="2104328" cy="2238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536" name="Oval 11"/>
          <p:cNvSpPr/>
          <p:nvPr/>
        </p:nvSpPr>
        <p:spPr>
          <a:xfrm>
            <a:off x="3684710" y="1693725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37" name="Oval 12"/>
          <p:cNvSpPr/>
          <p:nvPr/>
        </p:nvSpPr>
        <p:spPr>
          <a:xfrm>
            <a:off x="3915104" y="1693725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38" name="Oval 13"/>
          <p:cNvSpPr/>
          <p:nvPr/>
        </p:nvSpPr>
        <p:spPr>
          <a:xfrm>
            <a:off x="4145498" y="1692372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39" name="Oval 14"/>
          <p:cNvSpPr/>
          <p:nvPr/>
        </p:nvSpPr>
        <p:spPr>
          <a:xfrm>
            <a:off x="3611677" y="3825254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40" name="Oval 15"/>
          <p:cNvSpPr/>
          <p:nvPr/>
        </p:nvSpPr>
        <p:spPr>
          <a:xfrm>
            <a:off x="3852628" y="3825253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41" name="Oval 16"/>
          <p:cNvSpPr/>
          <p:nvPr/>
        </p:nvSpPr>
        <p:spPr>
          <a:xfrm>
            <a:off x="4095455" y="3825254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42" name="Oval 17"/>
          <p:cNvSpPr/>
          <p:nvPr/>
        </p:nvSpPr>
        <p:spPr>
          <a:xfrm>
            <a:off x="4337681" y="3824745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43" name="Oval 18"/>
          <p:cNvSpPr/>
          <p:nvPr/>
        </p:nvSpPr>
        <p:spPr>
          <a:xfrm>
            <a:off x="4578632" y="3824744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44" name="Oval 19"/>
          <p:cNvSpPr/>
          <p:nvPr/>
        </p:nvSpPr>
        <p:spPr>
          <a:xfrm>
            <a:off x="4821459" y="3824745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45" name="Oval 20"/>
          <p:cNvSpPr/>
          <p:nvPr/>
        </p:nvSpPr>
        <p:spPr>
          <a:xfrm>
            <a:off x="5064852" y="3825252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46" name="Oval 21"/>
          <p:cNvSpPr/>
          <p:nvPr/>
        </p:nvSpPr>
        <p:spPr>
          <a:xfrm>
            <a:off x="5305803" y="3825251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47" name="Oval 22"/>
          <p:cNvSpPr/>
          <p:nvPr/>
        </p:nvSpPr>
        <p:spPr>
          <a:xfrm>
            <a:off x="5548630" y="3825252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48" name="Oval 23"/>
          <p:cNvSpPr/>
          <p:nvPr/>
        </p:nvSpPr>
        <p:spPr>
          <a:xfrm>
            <a:off x="3558631" y="3471318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49" name="Oval 24"/>
          <p:cNvSpPr/>
          <p:nvPr/>
        </p:nvSpPr>
        <p:spPr>
          <a:xfrm>
            <a:off x="3799582" y="3471317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50" name="Oval 25"/>
          <p:cNvSpPr/>
          <p:nvPr/>
        </p:nvSpPr>
        <p:spPr>
          <a:xfrm>
            <a:off x="4042409" y="3471318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51" name="Oval 26"/>
          <p:cNvSpPr/>
          <p:nvPr/>
        </p:nvSpPr>
        <p:spPr>
          <a:xfrm>
            <a:off x="4284635" y="3470809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52" name="Oval 27"/>
          <p:cNvSpPr/>
          <p:nvPr/>
        </p:nvSpPr>
        <p:spPr>
          <a:xfrm>
            <a:off x="4525586" y="3470808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53" name="Oval 28"/>
          <p:cNvSpPr/>
          <p:nvPr/>
        </p:nvSpPr>
        <p:spPr>
          <a:xfrm>
            <a:off x="4768413" y="3470809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54" name="Oval 29"/>
          <p:cNvSpPr/>
          <p:nvPr/>
        </p:nvSpPr>
        <p:spPr>
          <a:xfrm>
            <a:off x="5011806" y="3471316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55" name="Oval 30"/>
          <p:cNvSpPr/>
          <p:nvPr/>
        </p:nvSpPr>
        <p:spPr>
          <a:xfrm>
            <a:off x="5252757" y="3471315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56" name="Oval 31"/>
          <p:cNvSpPr/>
          <p:nvPr/>
        </p:nvSpPr>
        <p:spPr>
          <a:xfrm>
            <a:off x="5495584" y="3471316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cxnSp>
        <p:nvCxnSpPr>
          <p:cNvPr id="557" name="Straight Connector 32"/>
          <p:cNvCxnSpPr/>
          <p:nvPr/>
        </p:nvCxnSpPr>
        <p:spPr>
          <a:xfrm>
            <a:off x="3564377" y="4223583"/>
            <a:ext cx="2112837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558" name="Oval 33"/>
          <p:cNvSpPr/>
          <p:nvPr/>
        </p:nvSpPr>
        <p:spPr>
          <a:xfrm>
            <a:off x="3558956" y="4165984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59" name="Oval 34"/>
          <p:cNvSpPr/>
          <p:nvPr/>
        </p:nvSpPr>
        <p:spPr>
          <a:xfrm>
            <a:off x="3799907" y="4165983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60" name="Oval 35"/>
          <p:cNvSpPr/>
          <p:nvPr/>
        </p:nvSpPr>
        <p:spPr>
          <a:xfrm>
            <a:off x="4042734" y="4165984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61" name="Oval 36"/>
          <p:cNvSpPr/>
          <p:nvPr/>
        </p:nvSpPr>
        <p:spPr>
          <a:xfrm>
            <a:off x="4284960" y="4165475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62" name="Oval 37"/>
          <p:cNvSpPr/>
          <p:nvPr/>
        </p:nvSpPr>
        <p:spPr>
          <a:xfrm>
            <a:off x="4525911" y="4165474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63" name="Oval 38"/>
          <p:cNvSpPr/>
          <p:nvPr/>
        </p:nvSpPr>
        <p:spPr>
          <a:xfrm>
            <a:off x="4768738" y="4165475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64" name="Oval 39"/>
          <p:cNvSpPr/>
          <p:nvPr/>
        </p:nvSpPr>
        <p:spPr>
          <a:xfrm>
            <a:off x="5012131" y="4165982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65" name="Oval 40"/>
          <p:cNvSpPr/>
          <p:nvPr/>
        </p:nvSpPr>
        <p:spPr>
          <a:xfrm>
            <a:off x="5253082" y="4165981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66" name="Oval 41"/>
          <p:cNvSpPr/>
          <p:nvPr/>
        </p:nvSpPr>
        <p:spPr>
          <a:xfrm>
            <a:off x="5495909" y="4165982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67" name="Oval 42"/>
          <p:cNvSpPr/>
          <p:nvPr/>
        </p:nvSpPr>
        <p:spPr>
          <a:xfrm>
            <a:off x="3564377" y="1692189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68" name="Oval 43"/>
          <p:cNvSpPr/>
          <p:nvPr/>
        </p:nvSpPr>
        <p:spPr>
          <a:xfrm>
            <a:off x="3799907" y="1692372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69" name="Oval 44"/>
          <p:cNvSpPr/>
          <p:nvPr/>
        </p:nvSpPr>
        <p:spPr>
          <a:xfrm>
            <a:off x="4030301" y="1693725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70" name="Oval 45"/>
          <p:cNvSpPr/>
          <p:nvPr/>
        </p:nvSpPr>
        <p:spPr>
          <a:xfrm>
            <a:off x="4384076" y="1693725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71" name="Oval 46"/>
          <p:cNvSpPr/>
          <p:nvPr/>
        </p:nvSpPr>
        <p:spPr>
          <a:xfrm>
            <a:off x="4614470" y="1693725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72" name="Oval 47"/>
          <p:cNvSpPr/>
          <p:nvPr/>
        </p:nvSpPr>
        <p:spPr>
          <a:xfrm>
            <a:off x="4844864" y="1692372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73" name="Oval 48"/>
          <p:cNvSpPr/>
          <p:nvPr/>
        </p:nvSpPr>
        <p:spPr>
          <a:xfrm>
            <a:off x="4263743" y="1692189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74" name="Oval 49"/>
          <p:cNvSpPr/>
          <p:nvPr/>
        </p:nvSpPr>
        <p:spPr>
          <a:xfrm>
            <a:off x="4499273" y="1692372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75" name="Oval 50"/>
          <p:cNvSpPr/>
          <p:nvPr/>
        </p:nvSpPr>
        <p:spPr>
          <a:xfrm>
            <a:off x="4729667" y="1693725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76" name="Oval 51"/>
          <p:cNvSpPr/>
          <p:nvPr/>
        </p:nvSpPr>
        <p:spPr>
          <a:xfrm>
            <a:off x="4960061" y="1694428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77" name="Oval 52"/>
          <p:cNvSpPr/>
          <p:nvPr/>
        </p:nvSpPr>
        <p:spPr>
          <a:xfrm>
            <a:off x="5198639" y="1695781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78" name="Oval 53"/>
          <p:cNvSpPr/>
          <p:nvPr/>
        </p:nvSpPr>
        <p:spPr>
          <a:xfrm>
            <a:off x="5429033" y="1695781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79" name="Oval 54"/>
          <p:cNvSpPr/>
          <p:nvPr/>
        </p:nvSpPr>
        <p:spPr>
          <a:xfrm>
            <a:off x="5078306" y="1694245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80" name="Oval 55"/>
          <p:cNvSpPr/>
          <p:nvPr/>
        </p:nvSpPr>
        <p:spPr>
          <a:xfrm>
            <a:off x="5313836" y="1694428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81" name="Oval 56"/>
          <p:cNvSpPr/>
          <p:nvPr/>
        </p:nvSpPr>
        <p:spPr>
          <a:xfrm>
            <a:off x="5544230" y="1695781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cxnSp>
        <p:nvCxnSpPr>
          <p:cNvPr id="582" name="Straight Connector 57"/>
          <p:cNvCxnSpPr/>
          <p:nvPr/>
        </p:nvCxnSpPr>
        <p:spPr>
          <a:xfrm>
            <a:off x="3564052" y="2105342"/>
            <a:ext cx="2104328" cy="2238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583" name="Oval 58"/>
          <p:cNvSpPr/>
          <p:nvPr/>
        </p:nvSpPr>
        <p:spPr>
          <a:xfrm>
            <a:off x="3684710" y="2049279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84" name="Oval 59"/>
          <p:cNvSpPr/>
          <p:nvPr/>
        </p:nvSpPr>
        <p:spPr>
          <a:xfrm>
            <a:off x="3915104" y="2049279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85" name="Oval 60"/>
          <p:cNvSpPr/>
          <p:nvPr/>
        </p:nvSpPr>
        <p:spPr>
          <a:xfrm>
            <a:off x="4145498" y="2047926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86" name="Oval 61"/>
          <p:cNvSpPr/>
          <p:nvPr/>
        </p:nvSpPr>
        <p:spPr>
          <a:xfrm>
            <a:off x="3564377" y="2047743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87" name="Oval 62"/>
          <p:cNvSpPr/>
          <p:nvPr/>
        </p:nvSpPr>
        <p:spPr>
          <a:xfrm>
            <a:off x="3799907" y="2047926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88" name="Oval 63"/>
          <p:cNvSpPr/>
          <p:nvPr/>
        </p:nvSpPr>
        <p:spPr>
          <a:xfrm>
            <a:off x="4030301" y="2049279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89" name="Oval 64"/>
          <p:cNvSpPr/>
          <p:nvPr/>
        </p:nvSpPr>
        <p:spPr>
          <a:xfrm>
            <a:off x="4384076" y="2049279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90" name="Oval 65"/>
          <p:cNvSpPr/>
          <p:nvPr/>
        </p:nvSpPr>
        <p:spPr>
          <a:xfrm>
            <a:off x="4614470" y="2049279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91" name="Oval 66"/>
          <p:cNvSpPr/>
          <p:nvPr/>
        </p:nvSpPr>
        <p:spPr>
          <a:xfrm>
            <a:off x="4844864" y="2047926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92" name="Oval 67"/>
          <p:cNvSpPr/>
          <p:nvPr/>
        </p:nvSpPr>
        <p:spPr>
          <a:xfrm>
            <a:off x="4263743" y="2047743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93" name="Oval 68"/>
          <p:cNvSpPr/>
          <p:nvPr/>
        </p:nvSpPr>
        <p:spPr>
          <a:xfrm>
            <a:off x="4499273" y="2047926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94" name="Oval 69"/>
          <p:cNvSpPr/>
          <p:nvPr/>
        </p:nvSpPr>
        <p:spPr>
          <a:xfrm>
            <a:off x="4729667" y="2049279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95" name="Oval 70"/>
          <p:cNvSpPr/>
          <p:nvPr/>
        </p:nvSpPr>
        <p:spPr>
          <a:xfrm>
            <a:off x="4960061" y="2049982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96" name="Oval 71"/>
          <p:cNvSpPr/>
          <p:nvPr/>
        </p:nvSpPr>
        <p:spPr>
          <a:xfrm>
            <a:off x="5198639" y="2051335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97" name="Oval 72"/>
          <p:cNvSpPr/>
          <p:nvPr/>
        </p:nvSpPr>
        <p:spPr>
          <a:xfrm>
            <a:off x="5429033" y="2051335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98" name="Oval 73"/>
          <p:cNvSpPr/>
          <p:nvPr/>
        </p:nvSpPr>
        <p:spPr>
          <a:xfrm>
            <a:off x="5078306" y="2049799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599" name="Oval 74"/>
          <p:cNvSpPr/>
          <p:nvPr/>
        </p:nvSpPr>
        <p:spPr>
          <a:xfrm>
            <a:off x="5313836" y="2049982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600" name="Oval 75"/>
          <p:cNvSpPr/>
          <p:nvPr/>
        </p:nvSpPr>
        <p:spPr>
          <a:xfrm>
            <a:off x="5544230" y="2051335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cxnSp>
        <p:nvCxnSpPr>
          <p:cNvPr id="601" name="Straight Connector 76"/>
          <p:cNvCxnSpPr/>
          <p:nvPr/>
        </p:nvCxnSpPr>
        <p:spPr>
          <a:xfrm>
            <a:off x="3564052" y="2459542"/>
            <a:ext cx="2104328" cy="2238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602" name="Oval 77"/>
          <p:cNvSpPr/>
          <p:nvPr/>
        </p:nvSpPr>
        <p:spPr>
          <a:xfrm>
            <a:off x="3684710" y="2403479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603" name="Oval 78"/>
          <p:cNvSpPr/>
          <p:nvPr/>
        </p:nvSpPr>
        <p:spPr>
          <a:xfrm>
            <a:off x="3915104" y="2403479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604" name="Oval 79"/>
          <p:cNvSpPr/>
          <p:nvPr/>
        </p:nvSpPr>
        <p:spPr>
          <a:xfrm>
            <a:off x="4145498" y="2402126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605" name="Oval 80"/>
          <p:cNvSpPr/>
          <p:nvPr/>
        </p:nvSpPr>
        <p:spPr>
          <a:xfrm>
            <a:off x="3564377" y="2401943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606" name="Oval 81"/>
          <p:cNvSpPr/>
          <p:nvPr/>
        </p:nvSpPr>
        <p:spPr>
          <a:xfrm>
            <a:off x="3799907" y="2402126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607" name="Oval 82"/>
          <p:cNvSpPr/>
          <p:nvPr/>
        </p:nvSpPr>
        <p:spPr>
          <a:xfrm>
            <a:off x="4030301" y="2403479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608" name="Oval 83"/>
          <p:cNvSpPr/>
          <p:nvPr/>
        </p:nvSpPr>
        <p:spPr>
          <a:xfrm>
            <a:off x="4384076" y="2403479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609" name="Oval 84"/>
          <p:cNvSpPr/>
          <p:nvPr/>
        </p:nvSpPr>
        <p:spPr>
          <a:xfrm>
            <a:off x="4614470" y="2403479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610" name="Oval 85"/>
          <p:cNvSpPr/>
          <p:nvPr/>
        </p:nvSpPr>
        <p:spPr>
          <a:xfrm>
            <a:off x="4844864" y="2402126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611" name="Oval 86"/>
          <p:cNvSpPr/>
          <p:nvPr/>
        </p:nvSpPr>
        <p:spPr>
          <a:xfrm>
            <a:off x="4263743" y="2401943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612" name="Oval 87"/>
          <p:cNvSpPr/>
          <p:nvPr/>
        </p:nvSpPr>
        <p:spPr>
          <a:xfrm>
            <a:off x="4499273" y="2402126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613" name="Oval 88"/>
          <p:cNvSpPr/>
          <p:nvPr/>
        </p:nvSpPr>
        <p:spPr>
          <a:xfrm>
            <a:off x="4729667" y="2403479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614" name="Oval 89"/>
          <p:cNvSpPr/>
          <p:nvPr/>
        </p:nvSpPr>
        <p:spPr>
          <a:xfrm>
            <a:off x="4960061" y="2404182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615" name="Oval 90"/>
          <p:cNvSpPr/>
          <p:nvPr/>
        </p:nvSpPr>
        <p:spPr>
          <a:xfrm>
            <a:off x="5198639" y="2405535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616" name="Oval 91"/>
          <p:cNvSpPr/>
          <p:nvPr/>
        </p:nvSpPr>
        <p:spPr>
          <a:xfrm>
            <a:off x="5429033" y="2405535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617" name="Oval 92"/>
          <p:cNvSpPr/>
          <p:nvPr/>
        </p:nvSpPr>
        <p:spPr>
          <a:xfrm>
            <a:off x="5078306" y="2403999"/>
            <a:ext cx="115197" cy="115197"/>
          </a:xfrm>
          <a:prstGeom prst="ellipse">
            <a:avLst/>
          </a:prstGeom>
          <a:gradFill flip="none" rotWithShape="1"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618" name="Oval 93"/>
          <p:cNvSpPr/>
          <p:nvPr/>
        </p:nvSpPr>
        <p:spPr>
          <a:xfrm>
            <a:off x="5313836" y="2404182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619" name="Oval 94"/>
          <p:cNvSpPr/>
          <p:nvPr/>
        </p:nvSpPr>
        <p:spPr>
          <a:xfrm>
            <a:off x="5544230" y="2405535"/>
            <a:ext cx="115197" cy="115197"/>
          </a:xfrm>
          <a:prstGeom prst="ellipse">
            <a:avLst/>
          </a:prstGeom>
          <a:gradFill>
            <a:gsLst>
              <a:gs pos="0">
                <a:srgbClr val="C0504D"/>
              </a:gs>
              <a:gs pos="99000">
                <a:srgbClr val="C0504D">
                  <a:lumMod val="5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+mj-lt"/>
              <a:ea typeface="+mn-ea"/>
            </a:endParaRPr>
          </a:p>
        </p:txBody>
      </p:sp>
      <p:sp>
        <p:nvSpPr>
          <p:cNvPr id="620" name="TextBox 95"/>
          <p:cNvSpPr txBox="1"/>
          <p:nvPr/>
        </p:nvSpPr>
        <p:spPr>
          <a:xfrm>
            <a:off x="3480715" y="1138264"/>
            <a:ext cx="1535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200" dirty="0" err="1">
                <a:solidFill>
                  <a:prstClr val="black"/>
                </a:solidFill>
                <a:latin typeface="+mj-lt"/>
                <a:ea typeface="+mn-ea"/>
              </a:rPr>
              <a:t>Clustered</a:t>
            </a:r>
            <a:r>
              <a:rPr lang="nl-NL" sz="1200" dirty="0">
                <a:solidFill>
                  <a:prstClr val="black"/>
                </a:solidFill>
                <a:latin typeface="+mj-lt"/>
                <a:ea typeface="+mn-ea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+mj-lt"/>
                <a:ea typeface="+mn-ea"/>
              </a:rPr>
              <a:t>dopants</a:t>
            </a:r>
            <a:endParaRPr lang="nl-NL" sz="1200" dirty="0">
              <a:solidFill>
                <a:prstClr val="black"/>
              </a:solidFill>
              <a:latin typeface="+mj-lt"/>
              <a:ea typeface="+mn-e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200" dirty="0">
                <a:solidFill>
                  <a:srgbClr val="C0504D"/>
                </a:solidFill>
                <a:latin typeface="+mj-lt"/>
                <a:ea typeface="+mn-ea"/>
              </a:rPr>
              <a:t>Low doping efficiency</a:t>
            </a:r>
            <a:endParaRPr lang="en-GB" sz="1200" dirty="0">
              <a:solidFill>
                <a:srgbClr val="C0504D"/>
              </a:solidFill>
              <a:latin typeface="+mj-lt"/>
              <a:ea typeface="+mn-ea"/>
            </a:endParaRPr>
          </a:p>
        </p:txBody>
      </p:sp>
      <p:sp>
        <p:nvSpPr>
          <p:cNvPr id="621" name="TextBox 96"/>
          <p:cNvSpPr txBox="1"/>
          <p:nvPr/>
        </p:nvSpPr>
        <p:spPr>
          <a:xfrm>
            <a:off x="3480715" y="2910162"/>
            <a:ext cx="1892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200" dirty="0" err="1">
                <a:solidFill>
                  <a:prstClr val="black"/>
                </a:solidFill>
                <a:latin typeface="+mj-lt"/>
                <a:ea typeface="+mn-ea"/>
              </a:rPr>
              <a:t>Dispersed</a:t>
            </a:r>
            <a:r>
              <a:rPr lang="nl-NL" sz="1200" dirty="0">
                <a:solidFill>
                  <a:prstClr val="black"/>
                </a:solidFill>
                <a:latin typeface="+mj-lt"/>
                <a:ea typeface="+mn-ea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+mj-lt"/>
                <a:ea typeface="+mn-ea"/>
              </a:rPr>
              <a:t>dopants</a:t>
            </a:r>
            <a:endParaRPr lang="nl-NL" sz="1200" dirty="0">
              <a:solidFill>
                <a:prstClr val="black"/>
              </a:solidFill>
              <a:latin typeface="+mj-lt"/>
              <a:ea typeface="+mn-e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200" dirty="0" err="1">
                <a:solidFill>
                  <a:srgbClr val="9BBB59">
                    <a:lumMod val="75000"/>
                  </a:srgbClr>
                </a:solidFill>
                <a:latin typeface="+mj-lt"/>
                <a:ea typeface="+mn-ea"/>
              </a:rPr>
              <a:t>Enhanced</a:t>
            </a:r>
            <a:r>
              <a:rPr lang="nl-NL" sz="1200" dirty="0">
                <a:solidFill>
                  <a:srgbClr val="9BBB59">
                    <a:lumMod val="75000"/>
                  </a:srgbClr>
                </a:solidFill>
                <a:latin typeface="+mj-lt"/>
                <a:ea typeface="+mn-ea"/>
              </a:rPr>
              <a:t> doping efficiency</a:t>
            </a:r>
            <a:endParaRPr lang="en-GB" sz="1200" dirty="0">
              <a:solidFill>
                <a:srgbClr val="9BBB59">
                  <a:lumMod val="75000"/>
                </a:srgbClr>
              </a:solidFill>
              <a:latin typeface="+mj-lt"/>
              <a:ea typeface="+mn-ea"/>
            </a:endParaRPr>
          </a:p>
        </p:txBody>
      </p:sp>
      <p:sp>
        <p:nvSpPr>
          <p:cNvPr id="622" name="TextBox 97"/>
          <p:cNvSpPr txBox="1"/>
          <p:nvPr/>
        </p:nvSpPr>
        <p:spPr>
          <a:xfrm>
            <a:off x="6146463" y="1247188"/>
            <a:ext cx="19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200" dirty="0">
                <a:solidFill>
                  <a:prstClr val="black"/>
                </a:solidFill>
                <a:latin typeface="+mj-lt"/>
                <a:ea typeface="+mn-ea"/>
              </a:rPr>
              <a:t>Low </a:t>
            </a:r>
            <a:r>
              <a:rPr lang="nl-NL" sz="1200" dirty="0" err="1">
                <a:solidFill>
                  <a:prstClr val="black"/>
                </a:solidFill>
                <a:latin typeface="+mj-lt"/>
                <a:ea typeface="+mn-ea"/>
              </a:rPr>
              <a:t>steric</a:t>
            </a:r>
            <a:r>
              <a:rPr lang="nl-NL" sz="1200" dirty="0">
                <a:solidFill>
                  <a:prstClr val="black"/>
                </a:solidFill>
                <a:latin typeface="+mj-lt"/>
                <a:ea typeface="+mn-ea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+mj-lt"/>
                <a:ea typeface="+mn-ea"/>
              </a:rPr>
              <a:t>hindrance</a:t>
            </a:r>
            <a:endParaRPr lang="nl-NL" sz="1200" dirty="0">
              <a:solidFill>
                <a:prstClr val="black"/>
              </a:solidFill>
              <a:latin typeface="+mj-lt"/>
              <a:ea typeface="+mn-e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200" dirty="0">
                <a:solidFill>
                  <a:srgbClr val="C0504D"/>
                </a:solidFill>
                <a:latin typeface="+mj-lt"/>
                <a:ea typeface="+mn-ea"/>
              </a:rPr>
              <a:t>High # Al </a:t>
            </a:r>
            <a:r>
              <a:rPr lang="nl-NL" sz="1200" dirty="0" err="1">
                <a:solidFill>
                  <a:srgbClr val="C0504D"/>
                </a:solidFill>
                <a:latin typeface="+mj-lt"/>
                <a:ea typeface="+mn-ea"/>
              </a:rPr>
              <a:t>atoms</a:t>
            </a:r>
            <a:r>
              <a:rPr lang="nl-NL" sz="1200" dirty="0">
                <a:solidFill>
                  <a:srgbClr val="C0504D"/>
                </a:solidFill>
                <a:latin typeface="+mj-lt"/>
                <a:ea typeface="+mn-ea"/>
              </a:rPr>
              <a:t> nm</a:t>
            </a:r>
            <a:r>
              <a:rPr lang="nl-NL" sz="1200" baseline="30000" dirty="0">
                <a:solidFill>
                  <a:srgbClr val="C0504D"/>
                </a:solidFill>
                <a:latin typeface="+mj-lt"/>
                <a:ea typeface="+mn-ea"/>
              </a:rPr>
              <a:t>-2</a:t>
            </a:r>
            <a:r>
              <a:rPr lang="nl-NL" sz="1200" dirty="0">
                <a:solidFill>
                  <a:srgbClr val="C0504D"/>
                </a:solidFill>
                <a:latin typeface="+mj-lt"/>
                <a:ea typeface="+mn-ea"/>
              </a:rPr>
              <a:t> cycle</a:t>
            </a:r>
            <a:r>
              <a:rPr lang="nl-NL" sz="1200" baseline="30000" dirty="0">
                <a:solidFill>
                  <a:srgbClr val="C0504D"/>
                </a:solidFill>
                <a:latin typeface="+mj-lt"/>
                <a:ea typeface="+mn-ea"/>
              </a:rPr>
              <a:t>-1</a:t>
            </a:r>
            <a:endParaRPr lang="en-GB" sz="1200" baseline="30000" dirty="0">
              <a:solidFill>
                <a:srgbClr val="C0504D"/>
              </a:solidFill>
              <a:latin typeface="+mj-lt"/>
              <a:ea typeface="+mn-ea"/>
            </a:endParaRPr>
          </a:p>
        </p:txBody>
      </p:sp>
      <p:sp>
        <p:nvSpPr>
          <p:cNvPr id="623" name="Rectangle 98"/>
          <p:cNvSpPr/>
          <p:nvPr/>
        </p:nvSpPr>
        <p:spPr>
          <a:xfrm>
            <a:off x="6261365" y="2428933"/>
            <a:ext cx="2088232" cy="288032"/>
          </a:xfrm>
          <a:prstGeom prst="rect">
            <a:avLst/>
          </a:prstGeom>
          <a:gradFill flip="none" rotWithShape="1">
            <a:gsLst>
              <a:gs pos="1000">
                <a:sysClr val="window" lastClr="FFFFFF"/>
              </a:gs>
              <a:gs pos="74000">
                <a:srgbClr val="4BACC6"/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dirty="0">
              <a:solidFill>
                <a:prstClr val="black"/>
              </a:solidFill>
              <a:latin typeface="+mj-lt"/>
              <a:ea typeface="+mn-ea"/>
            </a:endParaRPr>
          </a:p>
        </p:txBody>
      </p:sp>
      <p:cxnSp>
        <p:nvCxnSpPr>
          <p:cNvPr id="624" name="Straight Connector 99"/>
          <p:cNvCxnSpPr/>
          <p:nvPr/>
        </p:nvCxnSpPr>
        <p:spPr>
          <a:xfrm>
            <a:off x="6261365" y="2428933"/>
            <a:ext cx="2088232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625" name="Straight Connector 100"/>
          <p:cNvCxnSpPr/>
          <p:nvPr/>
        </p:nvCxnSpPr>
        <p:spPr>
          <a:xfrm flipV="1">
            <a:off x="6405381" y="2335469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26" name="TextBox 101"/>
          <p:cNvSpPr txBox="1"/>
          <p:nvPr/>
        </p:nvSpPr>
        <p:spPr>
          <a:xfrm>
            <a:off x="6218471" y="2147131"/>
            <a:ext cx="3497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00" dirty="0">
                <a:solidFill>
                  <a:srgbClr val="4BACC6"/>
                </a:solidFill>
                <a:latin typeface="+mj-lt"/>
                <a:ea typeface="+mn-ea"/>
              </a:rPr>
              <a:t>OH</a:t>
            </a:r>
            <a:endParaRPr lang="en-GB" sz="1000" dirty="0">
              <a:solidFill>
                <a:srgbClr val="4BACC6"/>
              </a:solidFill>
              <a:latin typeface="+mj-lt"/>
              <a:ea typeface="+mn-ea"/>
            </a:endParaRPr>
          </a:p>
        </p:txBody>
      </p:sp>
      <p:cxnSp>
        <p:nvCxnSpPr>
          <p:cNvPr id="627" name="Straight Connector 102"/>
          <p:cNvCxnSpPr/>
          <p:nvPr/>
        </p:nvCxnSpPr>
        <p:spPr>
          <a:xfrm flipV="1">
            <a:off x="6689193" y="2335469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28" name="TextBox 103"/>
          <p:cNvSpPr txBox="1"/>
          <p:nvPr/>
        </p:nvSpPr>
        <p:spPr>
          <a:xfrm>
            <a:off x="6502283" y="2147131"/>
            <a:ext cx="3497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00" dirty="0">
                <a:solidFill>
                  <a:srgbClr val="4BACC6"/>
                </a:solidFill>
                <a:latin typeface="+mj-lt"/>
                <a:ea typeface="+mn-ea"/>
              </a:rPr>
              <a:t>OH</a:t>
            </a:r>
            <a:endParaRPr lang="en-GB" sz="1000" dirty="0">
              <a:solidFill>
                <a:srgbClr val="4BACC6"/>
              </a:solidFill>
              <a:latin typeface="+mj-lt"/>
              <a:ea typeface="+mn-ea"/>
            </a:endParaRPr>
          </a:p>
        </p:txBody>
      </p:sp>
      <p:cxnSp>
        <p:nvCxnSpPr>
          <p:cNvPr id="629" name="Straight Connector 104"/>
          <p:cNvCxnSpPr/>
          <p:nvPr/>
        </p:nvCxnSpPr>
        <p:spPr>
          <a:xfrm flipV="1">
            <a:off x="6973005" y="2335469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30" name="TextBox 105"/>
          <p:cNvSpPr txBox="1"/>
          <p:nvPr/>
        </p:nvSpPr>
        <p:spPr>
          <a:xfrm>
            <a:off x="6786095" y="2147131"/>
            <a:ext cx="3497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00" dirty="0">
                <a:solidFill>
                  <a:srgbClr val="4BACC6"/>
                </a:solidFill>
                <a:latin typeface="+mj-lt"/>
                <a:ea typeface="+mn-ea"/>
              </a:rPr>
              <a:t>OH</a:t>
            </a:r>
            <a:endParaRPr lang="en-GB" sz="1000" dirty="0">
              <a:solidFill>
                <a:srgbClr val="4BACC6"/>
              </a:solidFill>
              <a:latin typeface="+mj-lt"/>
              <a:ea typeface="+mn-ea"/>
            </a:endParaRPr>
          </a:p>
        </p:txBody>
      </p:sp>
      <p:cxnSp>
        <p:nvCxnSpPr>
          <p:cNvPr id="631" name="Straight Connector 106"/>
          <p:cNvCxnSpPr/>
          <p:nvPr/>
        </p:nvCxnSpPr>
        <p:spPr>
          <a:xfrm flipV="1">
            <a:off x="7256817" y="2335469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32" name="TextBox 107"/>
          <p:cNvSpPr txBox="1"/>
          <p:nvPr/>
        </p:nvSpPr>
        <p:spPr>
          <a:xfrm>
            <a:off x="7069907" y="2147131"/>
            <a:ext cx="3497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00" dirty="0">
                <a:solidFill>
                  <a:srgbClr val="F79646"/>
                </a:solidFill>
                <a:latin typeface="+mj-lt"/>
                <a:ea typeface="+mn-ea"/>
              </a:rPr>
              <a:t>OH</a:t>
            </a:r>
            <a:endParaRPr lang="en-GB" sz="1000" dirty="0">
              <a:solidFill>
                <a:srgbClr val="F79646"/>
              </a:solidFill>
              <a:latin typeface="+mj-lt"/>
              <a:ea typeface="+mn-ea"/>
            </a:endParaRPr>
          </a:p>
        </p:txBody>
      </p:sp>
      <p:cxnSp>
        <p:nvCxnSpPr>
          <p:cNvPr id="633" name="Straight Connector 108"/>
          <p:cNvCxnSpPr/>
          <p:nvPr/>
        </p:nvCxnSpPr>
        <p:spPr>
          <a:xfrm flipV="1">
            <a:off x="7540629" y="2335469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34" name="TextBox 109"/>
          <p:cNvSpPr txBox="1"/>
          <p:nvPr/>
        </p:nvSpPr>
        <p:spPr>
          <a:xfrm>
            <a:off x="7353719" y="2147131"/>
            <a:ext cx="3497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00" dirty="0">
                <a:solidFill>
                  <a:srgbClr val="F79646"/>
                </a:solidFill>
                <a:latin typeface="+mj-lt"/>
                <a:ea typeface="+mn-ea"/>
              </a:rPr>
              <a:t>OH</a:t>
            </a:r>
            <a:endParaRPr lang="en-GB" sz="1000" dirty="0">
              <a:solidFill>
                <a:srgbClr val="F79646"/>
              </a:solidFill>
              <a:latin typeface="+mj-lt"/>
              <a:ea typeface="+mn-ea"/>
            </a:endParaRPr>
          </a:p>
        </p:txBody>
      </p:sp>
      <p:cxnSp>
        <p:nvCxnSpPr>
          <p:cNvPr id="635" name="Straight Connector 110"/>
          <p:cNvCxnSpPr/>
          <p:nvPr/>
        </p:nvCxnSpPr>
        <p:spPr>
          <a:xfrm flipV="1">
            <a:off x="7824441" y="2335468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36" name="TextBox 111"/>
          <p:cNvSpPr txBox="1"/>
          <p:nvPr/>
        </p:nvSpPr>
        <p:spPr>
          <a:xfrm>
            <a:off x="7685156" y="2147130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00" dirty="0">
                <a:solidFill>
                  <a:srgbClr val="C0504D"/>
                </a:solidFill>
                <a:latin typeface="+mj-lt"/>
                <a:ea typeface="+mn-ea"/>
              </a:rPr>
              <a:t>O</a:t>
            </a:r>
            <a:endParaRPr lang="en-GB" sz="1000" dirty="0">
              <a:solidFill>
                <a:srgbClr val="C0504D"/>
              </a:solidFill>
              <a:latin typeface="+mj-lt"/>
              <a:ea typeface="+mn-ea"/>
            </a:endParaRPr>
          </a:p>
        </p:txBody>
      </p:sp>
      <p:cxnSp>
        <p:nvCxnSpPr>
          <p:cNvPr id="637" name="Straight Connector 112"/>
          <p:cNvCxnSpPr/>
          <p:nvPr/>
        </p:nvCxnSpPr>
        <p:spPr>
          <a:xfrm flipV="1">
            <a:off x="8108253" y="2335469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38" name="TextBox 113"/>
          <p:cNvSpPr txBox="1"/>
          <p:nvPr/>
        </p:nvSpPr>
        <p:spPr>
          <a:xfrm>
            <a:off x="7921343" y="2147131"/>
            <a:ext cx="3497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00" dirty="0">
                <a:solidFill>
                  <a:srgbClr val="4BACC6"/>
                </a:solidFill>
                <a:latin typeface="+mj-lt"/>
                <a:ea typeface="+mn-ea"/>
              </a:rPr>
              <a:t>OH</a:t>
            </a:r>
            <a:endParaRPr lang="en-GB" sz="1000" dirty="0">
              <a:solidFill>
                <a:srgbClr val="4BACC6"/>
              </a:solidFill>
              <a:latin typeface="+mj-lt"/>
              <a:ea typeface="+mn-ea"/>
            </a:endParaRPr>
          </a:p>
        </p:txBody>
      </p:sp>
      <p:cxnSp>
        <p:nvCxnSpPr>
          <p:cNvPr id="639" name="Straight Connector 114"/>
          <p:cNvCxnSpPr/>
          <p:nvPr/>
        </p:nvCxnSpPr>
        <p:spPr>
          <a:xfrm flipH="1" flipV="1">
            <a:off x="7738608" y="2116468"/>
            <a:ext cx="50908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40" name="TextBox 115"/>
          <p:cNvSpPr txBox="1"/>
          <p:nvPr/>
        </p:nvSpPr>
        <p:spPr>
          <a:xfrm>
            <a:off x="7538994" y="1913552"/>
            <a:ext cx="2872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00" dirty="0">
                <a:solidFill>
                  <a:srgbClr val="8064A2"/>
                </a:solidFill>
                <a:latin typeface="+mj-lt"/>
                <a:ea typeface="+mn-ea"/>
              </a:rPr>
              <a:t>Al</a:t>
            </a:r>
            <a:endParaRPr lang="en-GB" sz="1000" dirty="0">
              <a:solidFill>
                <a:srgbClr val="8064A2"/>
              </a:solidFill>
              <a:latin typeface="+mj-lt"/>
              <a:ea typeface="+mn-ea"/>
            </a:endParaRPr>
          </a:p>
        </p:txBody>
      </p:sp>
      <p:cxnSp>
        <p:nvCxnSpPr>
          <p:cNvPr id="641" name="Straight Connector 116"/>
          <p:cNvCxnSpPr/>
          <p:nvPr/>
        </p:nvCxnSpPr>
        <p:spPr>
          <a:xfrm flipH="1" flipV="1">
            <a:off x="7485501" y="1960284"/>
            <a:ext cx="122916" cy="46732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42" name="TextBox 117"/>
          <p:cNvSpPr txBox="1"/>
          <p:nvPr/>
        </p:nvSpPr>
        <p:spPr>
          <a:xfrm>
            <a:off x="7159846" y="1830823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00" dirty="0">
                <a:solidFill>
                  <a:prstClr val="black"/>
                </a:solidFill>
                <a:latin typeface="+mj-lt"/>
                <a:ea typeface="+mn-ea"/>
              </a:rPr>
              <a:t>CH</a:t>
            </a:r>
            <a:r>
              <a:rPr lang="nl-NL" sz="1000" baseline="-25000" dirty="0">
                <a:solidFill>
                  <a:prstClr val="black"/>
                </a:solidFill>
                <a:latin typeface="+mj-lt"/>
                <a:ea typeface="+mn-ea"/>
              </a:rPr>
              <a:t>3</a:t>
            </a:r>
            <a:endParaRPr lang="en-GB" sz="1000" baseline="-25000" dirty="0">
              <a:solidFill>
                <a:prstClr val="black"/>
              </a:solidFill>
              <a:latin typeface="+mj-lt"/>
              <a:ea typeface="+mn-ea"/>
            </a:endParaRPr>
          </a:p>
        </p:txBody>
      </p:sp>
      <p:sp>
        <p:nvSpPr>
          <p:cNvPr id="643" name="TextBox 118"/>
          <p:cNvSpPr txBox="1"/>
          <p:nvPr/>
        </p:nvSpPr>
        <p:spPr>
          <a:xfrm>
            <a:off x="7789516" y="1760339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00" dirty="0">
                <a:solidFill>
                  <a:prstClr val="black"/>
                </a:solidFill>
                <a:latin typeface="+mj-lt"/>
                <a:ea typeface="+mn-ea"/>
              </a:rPr>
              <a:t>CH</a:t>
            </a:r>
            <a:r>
              <a:rPr lang="nl-NL" sz="1000" baseline="-25000" dirty="0">
                <a:solidFill>
                  <a:prstClr val="black"/>
                </a:solidFill>
                <a:latin typeface="+mj-lt"/>
                <a:ea typeface="+mn-ea"/>
              </a:rPr>
              <a:t>3</a:t>
            </a:r>
            <a:endParaRPr lang="en-GB" sz="1000" baseline="-25000" dirty="0">
              <a:solidFill>
                <a:prstClr val="black"/>
              </a:solidFill>
              <a:latin typeface="+mj-lt"/>
              <a:ea typeface="+mn-ea"/>
            </a:endParaRPr>
          </a:p>
        </p:txBody>
      </p:sp>
      <p:cxnSp>
        <p:nvCxnSpPr>
          <p:cNvPr id="644" name="Straight Connector 119"/>
          <p:cNvCxnSpPr/>
          <p:nvPr/>
        </p:nvCxnSpPr>
        <p:spPr>
          <a:xfrm flipH="1">
            <a:off x="7772990" y="1950500"/>
            <a:ext cx="97951" cy="62796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45" name="Arc 120"/>
          <p:cNvSpPr/>
          <p:nvPr/>
        </p:nvSpPr>
        <p:spPr>
          <a:xfrm rot="10800000">
            <a:off x="7172545" y="1636844"/>
            <a:ext cx="725619" cy="519897"/>
          </a:xfrm>
          <a:prstGeom prst="arc">
            <a:avLst/>
          </a:prstGeom>
          <a:noFill/>
          <a:ln w="19050" cap="flat" cmpd="sng" algn="ctr">
            <a:solidFill>
              <a:srgbClr val="9BBB59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black"/>
              </a:solidFill>
              <a:latin typeface="+mj-lt"/>
              <a:ea typeface="+mn-ea"/>
            </a:endParaRPr>
          </a:p>
        </p:txBody>
      </p:sp>
      <p:sp>
        <p:nvSpPr>
          <p:cNvPr id="646" name="TextBox 121"/>
          <p:cNvSpPr txBox="1"/>
          <p:nvPr/>
        </p:nvSpPr>
        <p:spPr>
          <a:xfrm>
            <a:off x="6146463" y="3026056"/>
            <a:ext cx="1888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200" dirty="0" err="1">
                <a:solidFill>
                  <a:prstClr val="black"/>
                </a:solidFill>
                <a:latin typeface="+mj-lt"/>
                <a:ea typeface="+mn-ea"/>
              </a:rPr>
              <a:t>Enhanced</a:t>
            </a:r>
            <a:r>
              <a:rPr lang="nl-NL" sz="1200" dirty="0">
                <a:solidFill>
                  <a:prstClr val="black"/>
                </a:solidFill>
                <a:latin typeface="+mj-lt"/>
                <a:ea typeface="+mn-ea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+mj-lt"/>
                <a:ea typeface="+mn-ea"/>
              </a:rPr>
              <a:t>steric</a:t>
            </a:r>
            <a:r>
              <a:rPr lang="nl-NL" sz="1200" dirty="0">
                <a:solidFill>
                  <a:prstClr val="black"/>
                </a:solidFill>
                <a:latin typeface="+mj-lt"/>
                <a:ea typeface="+mn-ea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+mj-lt"/>
                <a:ea typeface="+mn-ea"/>
              </a:rPr>
              <a:t>hindrance</a:t>
            </a:r>
            <a:endParaRPr lang="nl-NL" sz="1200" dirty="0">
              <a:solidFill>
                <a:prstClr val="black"/>
              </a:solidFill>
              <a:latin typeface="+mj-lt"/>
              <a:ea typeface="+mn-e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200" dirty="0">
                <a:solidFill>
                  <a:srgbClr val="9BBB59">
                    <a:lumMod val="75000"/>
                  </a:srgbClr>
                </a:solidFill>
                <a:latin typeface="+mj-lt"/>
                <a:ea typeface="+mn-ea"/>
              </a:rPr>
              <a:t>Low # Al </a:t>
            </a:r>
            <a:r>
              <a:rPr lang="nl-NL" sz="1200" dirty="0" err="1">
                <a:solidFill>
                  <a:srgbClr val="9BBB59">
                    <a:lumMod val="75000"/>
                  </a:srgbClr>
                </a:solidFill>
                <a:latin typeface="+mj-lt"/>
                <a:ea typeface="+mn-ea"/>
              </a:rPr>
              <a:t>atoms</a:t>
            </a:r>
            <a:r>
              <a:rPr lang="nl-NL" sz="1200" dirty="0">
                <a:solidFill>
                  <a:srgbClr val="9BBB59">
                    <a:lumMod val="75000"/>
                  </a:srgbClr>
                </a:solidFill>
                <a:latin typeface="+mj-lt"/>
                <a:ea typeface="+mn-ea"/>
              </a:rPr>
              <a:t> nm</a:t>
            </a:r>
            <a:r>
              <a:rPr lang="nl-NL" sz="1200" baseline="30000" dirty="0">
                <a:solidFill>
                  <a:srgbClr val="9BBB59">
                    <a:lumMod val="75000"/>
                  </a:srgbClr>
                </a:solidFill>
                <a:latin typeface="+mj-lt"/>
                <a:ea typeface="+mn-ea"/>
              </a:rPr>
              <a:t>-2</a:t>
            </a:r>
            <a:r>
              <a:rPr lang="nl-NL" sz="1200" dirty="0">
                <a:solidFill>
                  <a:srgbClr val="9BBB59">
                    <a:lumMod val="75000"/>
                  </a:srgbClr>
                </a:solidFill>
                <a:latin typeface="+mj-lt"/>
                <a:ea typeface="+mn-ea"/>
              </a:rPr>
              <a:t> cycle</a:t>
            </a:r>
            <a:r>
              <a:rPr lang="nl-NL" sz="1200" baseline="30000" dirty="0">
                <a:solidFill>
                  <a:srgbClr val="9BBB59">
                    <a:lumMod val="75000"/>
                  </a:srgbClr>
                </a:solidFill>
                <a:latin typeface="+mj-lt"/>
                <a:ea typeface="+mn-ea"/>
              </a:rPr>
              <a:t>-1</a:t>
            </a:r>
            <a:endParaRPr lang="en-GB" sz="1200" baseline="30000" dirty="0">
              <a:solidFill>
                <a:srgbClr val="9BBB59">
                  <a:lumMod val="75000"/>
                </a:srgbClr>
              </a:solidFill>
              <a:latin typeface="+mj-lt"/>
              <a:ea typeface="+mn-ea"/>
            </a:endParaRPr>
          </a:p>
        </p:txBody>
      </p:sp>
      <p:sp>
        <p:nvSpPr>
          <p:cNvPr id="647" name="Rectangle 122"/>
          <p:cNvSpPr/>
          <p:nvPr/>
        </p:nvSpPr>
        <p:spPr>
          <a:xfrm>
            <a:off x="6261365" y="4207801"/>
            <a:ext cx="2088232" cy="288032"/>
          </a:xfrm>
          <a:prstGeom prst="rect">
            <a:avLst/>
          </a:prstGeom>
          <a:gradFill flip="none" rotWithShape="1">
            <a:gsLst>
              <a:gs pos="1000">
                <a:sysClr val="window" lastClr="FFFFFF"/>
              </a:gs>
              <a:gs pos="74000">
                <a:srgbClr val="4BACC6"/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dirty="0">
              <a:solidFill>
                <a:prstClr val="black"/>
              </a:solidFill>
              <a:latin typeface="+mj-lt"/>
              <a:ea typeface="+mn-ea"/>
            </a:endParaRPr>
          </a:p>
        </p:txBody>
      </p:sp>
      <p:cxnSp>
        <p:nvCxnSpPr>
          <p:cNvPr id="648" name="Straight Connector 123"/>
          <p:cNvCxnSpPr/>
          <p:nvPr/>
        </p:nvCxnSpPr>
        <p:spPr>
          <a:xfrm>
            <a:off x="6261365" y="4207801"/>
            <a:ext cx="2088232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649" name="Straight Connector 124"/>
          <p:cNvCxnSpPr/>
          <p:nvPr/>
        </p:nvCxnSpPr>
        <p:spPr>
          <a:xfrm flipV="1">
            <a:off x="6405381" y="4114337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50" name="TextBox 125"/>
          <p:cNvSpPr txBox="1"/>
          <p:nvPr/>
        </p:nvSpPr>
        <p:spPr>
          <a:xfrm>
            <a:off x="6218471" y="3925999"/>
            <a:ext cx="3497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00" dirty="0">
                <a:solidFill>
                  <a:srgbClr val="4BACC6"/>
                </a:solidFill>
                <a:latin typeface="+mj-lt"/>
                <a:ea typeface="+mn-ea"/>
              </a:rPr>
              <a:t>OH</a:t>
            </a:r>
            <a:endParaRPr lang="en-GB" sz="1000" dirty="0">
              <a:solidFill>
                <a:srgbClr val="4BACC6"/>
              </a:solidFill>
              <a:latin typeface="+mj-lt"/>
              <a:ea typeface="+mn-ea"/>
            </a:endParaRPr>
          </a:p>
        </p:txBody>
      </p:sp>
      <p:cxnSp>
        <p:nvCxnSpPr>
          <p:cNvPr id="651" name="Straight Connector 126"/>
          <p:cNvCxnSpPr/>
          <p:nvPr/>
        </p:nvCxnSpPr>
        <p:spPr>
          <a:xfrm flipV="1">
            <a:off x="6689193" y="4114337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52" name="TextBox 127"/>
          <p:cNvSpPr txBox="1"/>
          <p:nvPr/>
        </p:nvSpPr>
        <p:spPr>
          <a:xfrm>
            <a:off x="6502283" y="3925999"/>
            <a:ext cx="3497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00" dirty="0">
                <a:solidFill>
                  <a:srgbClr val="F79646"/>
                </a:solidFill>
                <a:latin typeface="+mj-lt"/>
                <a:ea typeface="+mn-ea"/>
              </a:rPr>
              <a:t>OH</a:t>
            </a:r>
            <a:endParaRPr lang="en-GB" sz="1000" dirty="0">
              <a:solidFill>
                <a:srgbClr val="F79646"/>
              </a:solidFill>
              <a:latin typeface="+mj-lt"/>
              <a:ea typeface="+mn-ea"/>
            </a:endParaRPr>
          </a:p>
        </p:txBody>
      </p:sp>
      <p:cxnSp>
        <p:nvCxnSpPr>
          <p:cNvPr id="653" name="Straight Connector 128"/>
          <p:cNvCxnSpPr/>
          <p:nvPr/>
        </p:nvCxnSpPr>
        <p:spPr>
          <a:xfrm flipV="1">
            <a:off x="6973005" y="4114337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54" name="TextBox 129"/>
          <p:cNvSpPr txBox="1"/>
          <p:nvPr/>
        </p:nvSpPr>
        <p:spPr>
          <a:xfrm>
            <a:off x="6786095" y="3925999"/>
            <a:ext cx="3497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00" dirty="0">
                <a:solidFill>
                  <a:srgbClr val="F79646"/>
                </a:solidFill>
                <a:latin typeface="+mj-lt"/>
                <a:ea typeface="+mn-ea"/>
              </a:rPr>
              <a:t>OH</a:t>
            </a:r>
            <a:endParaRPr lang="en-GB" sz="1000" dirty="0">
              <a:solidFill>
                <a:srgbClr val="F79646"/>
              </a:solidFill>
              <a:latin typeface="+mj-lt"/>
              <a:ea typeface="+mn-ea"/>
            </a:endParaRPr>
          </a:p>
        </p:txBody>
      </p:sp>
      <p:cxnSp>
        <p:nvCxnSpPr>
          <p:cNvPr id="655" name="Straight Connector 130"/>
          <p:cNvCxnSpPr/>
          <p:nvPr/>
        </p:nvCxnSpPr>
        <p:spPr>
          <a:xfrm flipV="1">
            <a:off x="7256817" y="4114337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56" name="TextBox 131"/>
          <p:cNvSpPr txBox="1"/>
          <p:nvPr/>
        </p:nvSpPr>
        <p:spPr>
          <a:xfrm>
            <a:off x="7069907" y="3925999"/>
            <a:ext cx="3497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00" dirty="0">
                <a:solidFill>
                  <a:srgbClr val="F79646"/>
                </a:solidFill>
                <a:latin typeface="+mj-lt"/>
                <a:ea typeface="+mn-ea"/>
              </a:rPr>
              <a:t>OH</a:t>
            </a:r>
            <a:endParaRPr lang="en-GB" sz="1000" dirty="0">
              <a:solidFill>
                <a:srgbClr val="F79646"/>
              </a:solidFill>
              <a:latin typeface="+mj-lt"/>
              <a:ea typeface="+mn-ea"/>
            </a:endParaRPr>
          </a:p>
        </p:txBody>
      </p:sp>
      <p:cxnSp>
        <p:nvCxnSpPr>
          <p:cNvPr id="657" name="Straight Connector 132"/>
          <p:cNvCxnSpPr/>
          <p:nvPr/>
        </p:nvCxnSpPr>
        <p:spPr>
          <a:xfrm flipV="1">
            <a:off x="7540629" y="4114337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58" name="TextBox 133"/>
          <p:cNvSpPr txBox="1"/>
          <p:nvPr/>
        </p:nvSpPr>
        <p:spPr>
          <a:xfrm>
            <a:off x="7353719" y="3925999"/>
            <a:ext cx="3497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00" dirty="0">
                <a:solidFill>
                  <a:srgbClr val="F79646"/>
                </a:solidFill>
                <a:latin typeface="+mj-lt"/>
                <a:ea typeface="+mn-ea"/>
              </a:rPr>
              <a:t>OH</a:t>
            </a:r>
            <a:endParaRPr lang="en-GB" sz="1000" dirty="0">
              <a:solidFill>
                <a:srgbClr val="F79646"/>
              </a:solidFill>
              <a:latin typeface="+mj-lt"/>
              <a:ea typeface="+mn-ea"/>
            </a:endParaRPr>
          </a:p>
        </p:txBody>
      </p:sp>
      <p:cxnSp>
        <p:nvCxnSpPr>
          <p:cNvPr id="659" name="Straight Connector 134"/>
          <p:cNvCxnSpPr/>
          <p:nvPr/>
        </p:nvCxnSpPr>
        <p:spPr>
          <a:xfrm flipV="1">
            <a:off x="7824441" y="4114336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60" name="TextBox 135"/>
          <p:cNvSpPr txBox="1"/>
          <p:nvPr/>
        </p:nvSpPr>
        <p:spPr>
          <a:xfrm>
            <a:off x="7685156" y="3925998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00" dirty="0">
                <a:solidFill>
                  <a:srgbClr val="C0504D"/>
                </a:solidFill>
                <a:latin typeface="+mj-lt"/>
                <a:ea typeface="+mn-ea"/>
              </a:rPr>
              <a:t>O</a:t>
            </a:r>
            <a:endParaRPr lang="en-GB" sz="1000" dirty="0">
              <a:solidFill>
                <a:srgbClr val="C0504D"/>
              </a:solidFill>
              <a:latin typeface="+mj-lt"/>
              <a:ea typeface="+mn-ea"/>
            </a:endParaRPr>
          </a:p>
        </p:txBody>
      </p:sp>
      <p:cxnSp>
        <p:nvCxnSpPr>
          <p:cNvPr id="661" name="Straight Connector 136"/>
          <p:cNvCxnSpPr/>
          <p:nvPr/>
        </p:nvCxnSpPr>
        <p:spPr>
          <a:xfrm flipV="1">
            <a:off x="8108253" y="4114337"/>
            <a:ext cx="0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62" name="TextBox 137"/>
          <p:cNvSpPr txBox="1"/>
          <p:nvPr/>
        </p:nvSpPr>
        <p:spPr>
          <a:xfrm>
            <a:off x="7921343" y="3925999"/>
            <a:ext cx="3497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00" dirty="0">
                <a:solidFill>
                  <a:srgbClr val="4BACC6"/>
                </a:solidFill>
                <a:latin typeface="+mj-lt"/>
                <a:ea typeface="+mn-ea"/>
              </a:rPr>
              <a:t>OH</a:t>
            </a:r>
            <a:endParaRPr lang="en-GB" sz="1000" dirty="0">
              <a:solidFill>
                <a:srgbClr val="4BACC6"/>
              </a:solidFill>
              <a:latin typeface="+mj-lt"/>
              <a:ea typeface="+mn-ea"/>
            </a:endParaRPr>
          </a:p>
        </p:txBody>
      </p:sp>
      <p:cxnSp>
        <p:nvCxnSpPr>
          <p:cNvPr id="663" name="Straight Connector 138"/>
          <p:cNvCxnSpPr/>
          <p:nvPr/>
        </p:nvCxnSpPr>
        <p:spPr>
          <a:xfrm flipH="1" flipV="1">
            <a:off x="7738608" y="3895336"/>
            <a:ext cx="50908" cy="9346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64" name="TextBox 139"/>
          <p:cNvSpPr txBox="1"/>
          <p:nvPr/>
        </p:nvSpPr>
        <p:spPr>
          <a:xfrm>
            <a:off x="7538994" y="3692420"/>
            <a:ext cx="2872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00" dirty="0">
                <a:solidFill>
                  <a:srgbClr val="8064A2"/>
                </a:solidFill>
                <a:latin typeface="+mj-lt"/>
                <a:ea typeface="+mn-ea"/>
              </a:rPr>
              <a:t>Al</a:t>
            </a:r>
            <a:endParaRPr lang="en-GB" sz="1000" dirty="0">
              <a:solidFill>
                <a:srgbClr val="8064A2"/>
              </a:solidFill>
              <a:latin typeface="+mj-lt"/>
              <a:ea typeface="+mn-ea"/>
            </a:endParaRPr>
          </a:p>
        </p:txBody>
      </p:sp>
      <p:cxnSp>
        <p:nvCxnSpPr>
          <p:cNvPr id="665" name="Straight Connector 140"/>
          <p:cNvCxnSpPr/>
          <p:nvPr/>
        </p:nvCxnSpPr>
        <p:spPr>
          <a:xfrm flipH="1" flipV="1">
            <a:off x="7487305" y="3712625"/>
            <a:ext cx="121112" cy="7326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66" name="TextBox 141"/>
          <p:cNvSpPr txBox="1"/>
          <p:nvPr/>
        </p:nvSpPr>
        <p:spPr>
          <a:xfrm>
            <a:off x="6923835" y="3538893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00" dirty="0">
                <a:solidFill>
                  <a:prstClr val="black"/>
                </a:solidFill>
                <a:latin typeface="+mj-lt"/>
                <a:ea typeface="+mn-ea"/>
              </a:rPr>
              <a:t>HC</a:t>
            </a:r>
            <a:endParaRPr lang="en-GB" sz="1000" baseline="-25000" dirty="0">
              <a:solidFill>
                <a:prstClr val="black"/>
              </a:solidFill>
              <a:latin typeface="+mj-lt"/>
              <a:ea typeface="+mn-ea"/>
            </a:endParaRPr>
          </a:p>
        </p:txBody>
      </p:sp>
      <p:sp>
        <p:nvSpPr>
          <p:cNvPr id="667" name="TextBox 142"/>
          <p:cNvSpPr txBox="1"/>
          <p:nvPr/>
        </p:nvSpPr>
        <p:spPr>
          <a:xfrm>
            <a:off x="7789516" y="3539207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00" dirty="0">
                <a:solidFill>
                  <a:prstClr val="black"/>
                </a:solidFill>
                <a:latin typeface="+mj-lt"/>
                <a:ea typeface="+mn-ea"/>
              </a:rPr>
              <a:t>CH</a:t>
            </a:r>
            <a:r>
              <a:rPr lang="nl-NL" sz="1000" baseline="-25000" dirty="0">
                <a:solidFill>
                  <a:prstClr val="black"/>
                </a:solidFill>
                <a:latin typeface="+mj-lt"/>
                <a:ea typeface="+mn-ea"/>
              </a:rPr>
              <a:t>3</a:t>
            </a:r>
            <a:endParaRPr lang="en-GB" sz="1000" baseline="-25000" dirty="0">
              <a:solidFill>
                <a:prstClr val="black"/>
              </a:solidFill>
              <a:latin typeface="+mj-lt"/>
              <a:ea typeface="+mn-ea"/>
            </a:endParaRPr>
          </a:p>
        </p:txBody>
      </p:sp>
      <p:cxnSp>
        <p:nvCxnSpPr>
          <p:cNvPr id="668" name="Straight Connector 143"/>
          <p:cNvCxnSpPr/>
          <p:nvPr/>
        </p:nvCxnSpPr>
        <p:spPr>
          <a:xfrm flipH="1">
            <a:off x="7772990" y="3729368"/>
            <a:ext cx="97951" cy="62796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69" name="Arc 144"/>
          <p:cNvSpPr/>
          <p:nvPr/>
        </p:nvSpPr>
        <p:spPr>
          <a:xfrm rot="11133241">
            <a:off x="6426850" y="3300059"/>
            <a:ext cx="924382" cy="665456"/>
          </a:xfrm>
          <a:prstGeom prst="arc">
            <a:avLst>
              <a:gd name="adj1" fmla="val 13648684"/>
              <a:gd name="adj2" fmla="val 0"/>
            </a:avLst>
          </a:prstGeom>
          <a:noFill/>
          <a:ln w="19050" cap="flat" cmpd="sng" algn="ctr">
            <a:solidFill>
              <a:srgbClr val="9BBB59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black"/>
              </a:solidFill>
              <a:latin typeface="+mj-lt"/>
              <a:ea typeface="+mn-ea"/>
            </a:endParaRPr>
          </a:p>
        </p:txBody>
      </p:sp>
      <p:sp>
        <p:nvSpPr>
          <p:cNvPr id="670" name="TextBox 145"/>
          <p:cNvSpPr txBox="1"/>
          <p:nvPr/>
        </p:nvSpPr>
        <p:spPr>
          <a:xfrm>
            <a:off x="6561061" y="3707456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00" dirty="0">
                <a:solidFill>
                  <a:prstClr val="black"/>
                </a:solidFill>
                <a:latin typeface="+mj-lt"/>
                <a:ea typeface="+mn-ea"/>
              </a:rPr>
              <a:t>CH</a:t>
            </a:r>
            <a:r>
              <a:rPr lang="nl-NL" sz="1000" baseline="-25000" dirty="0">
                <a:solidFill>
                  <a:prstClr val="black"/>
                </a:solidFill>
                <a:latin typeface="+mj-lt"/>
                <a:ea typeface="+mn-ea"/>
              </a:rPr>
              <a:t>3</a:t>
            </a:r>
            <a:endParaRPr lang="en-GB" sz="1000" baseline="-25000" dirty="0">
              <a:solidFill>
                <a:prstClr val="black"/>
              </a:solidFill>
              <a:latin typeface="+mj-lt"/>
              <a:ea typeface="+mn-ea"/>
            </a:endParaRPr>
          </a:p>
        </p:txBody>
      </p:sp>
      <p:sp>
        <p:nvSpPr>
          <p:cNvPr id="671" name="TextBox 146"/>
          <p:cNvSpPr txBox="1"/>
          <p:nvPr/>
        </p:nvSpPr>
        <p:spPr>
          <a:xfrm>
            <a:off x="6525975" y="3419399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00" dirty="0">
                <a:solidFill>
                  <a:prstClr val="black"/>
                </a:solidFill>
                <a:latin typeface="+mj-lt"/>
                <a:ea typeface="+mn-ea"/>
              </a:rPr>
              <a:t>CH</a:t>
            </a:r>
            <a:r>
              <a:rPr lang="nl-NL" sz="1000" baseline="-25000" dirty="0">
                <a:solidFill>
                  <a:prstClr val="black"/>
                </a:solidFill>
                <a:latin typeface="+mj-lt"/>
                <a:ea typeface="+mn-ea"/>
              </a:rPr>
              <a:t>3</a:t>
            </a:r>
            <a:endParaRPr lang="en-GB" sz="1000" baseline="-25000" dirty="0">
              <a:solidFill>
                <a:prstClr val="black"/>
              </a:solidFill>
              <a:latin typeface="+mj-lt"/>
              <a:ea typeface="+mn-ea"/>
            </a:endParaRPr>
          </a:p>
        </p:txBody>
      </p:sp>
      <p:cxnSp>
        <p:nvCxnSpPr>
          <p:cNvPr id="672" name="Straight Connector 147"/>
          <p:cNvCxnSpPr/>
          <p:nvPr/>
        </p:nvCxnSpPr>
        <p:spPr>
          <a:xfrm flipH="1" flipV="1">
            <a:off x="6856795" y="3585625"/>
            <a:ext cx="133812" cy="4151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673" name="Straight Connector 148"/>
          <p:cNvCxnSpPr/>
          <p:nvPr/>
        </p:nvCxnSpPr>
        <p:spPr>
          <a:xfrm flipH="1">
            <a:off x="6863145" y="3728735"/>
            <a:ext cx="127462" cy="6644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74" name="TextBox 149"/>
          <p:cNvSpPr txBox="1"/>
          <p:nvPr/>
        </p:nvSpPr>
        <p:spPr>
          <a:xfrm>
            <a:off x="7272979" y="3574077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000" dirty="0">
                <a:solidFill>
                  <a:srgbClr val="C0504D"/>
                </a:solidFill>
                <a:latin typeface="+mj-lt"/>
                <a:ea typeface="+mn-ea"/>
              </a:rPr>
              <a:t>O</a:t>
            </a:r>
            <a:endParaRPr lang="en-GB" sz="1000" dirty="0">
              <a:solidFill>
                <a:srgbClr val="C0504D"/>
              </a:solidFill>
              <a:latin typeface="+mj-lt"/>
              <a:ea typeface="+mn-ea"/>
            </a:endParaRPr>
          </a:p>
        </p:txBody>
      </p:sp>
      <p:cxnSp>
        <p:nvCxnSpPr>
          <p:cNvPr id="675" name="Straight Connector 150"/>
          <p:cNvCxnSpPr/>
          <p:nvPr/>
        </p:nvCxnSpPr>
        <p:spPr>
          <a:xfrm flipH="1" flipV="1">
            <a:off x="7195205" y="3674525"/>
            <a:ext cx="139450" cy="1270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76" name="Rectangle 151"/>
          <p:cNvSpPr/>
          <p:nvPr/>
        </p:nvSpPr>
        <p:spPr>
          <a:xfrm>
            <a:off x="755529" y="1158848"/>
            <a:ext cx="20746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b="1" kern="0" dirty="0" smtClean="0">
                <a:solidFill>
                  <a:prstClr val="black"/>
                </a:solidFill>
                <a:latin typeface="+mj-lt"/>
                <a:ea typeface="+mn-ea"/>
              </a:rPr>
              <a:t>TMA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kern="0" dirty="0" smtClean="0">
                <a:solidFill>
                  <a:prstClr val="black"/>
                </a:solidFill>
                <a:latin typeface="+mj-lt"/>
                <a:ea typeface="+mn-ea"/>
              </a:rPr>
              <a:t>as </a:t>
            </a:r>
            <a:r>
              <a:rPr lang="nl-NL" kern="0" dirty="0" err="1" smtClean="0">
                <a:solidFill>
                  <a:prstClr val="black"/>
                </a:solidFill>
                <a:latin typeface="+mj-lt"/>
                <a:ea typeface="+mn-ea"/>
              </a:rPr>
              <a:t>dopant</a:t>
            </a:r>
            <a:r>
              <a:rPr lang="nl-NL" kern="0" dirty="0" smtClean="0">
                <a:solidFill>
                  <a:prstClr val="black"/>
                </a:solidFill>
                <a:latin typeface="+mj-lt"/>
                <a:ea typeface="+mn-ea"/>
              </a:rPr>
              <a:t> precursor</a:t>
            </a:r>
            <a:endParaRPr lang="nl-NL" dirty="0">
              <a:solidFill>
                <a:prstClr val="black"/>
              </a:solidFill>
              <a:latin typeface="+mj-lt"/>
              <a:ea typeface="+mn-ea"/>
            </a:endParaRPr>
          </a:p>
        </p:txBody>
      </p:sp>
      <p:sp>
        <p:nvSpPr>
          <p:cNvPr id="677" name="Rectangle 152"/>
          <p:cNvSpPr/>
          <p:nvPr/>
        </p:nvSpPr>
        <p:spPr>
          <a:xfrm>
            <a:off x="755528" y="2858077"/>
            <a:ext cx="20746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b="1" kern="0" dirty="0" smtClean="0">
                <a:solidFill>
                  <a:prstClr val="black"/>
                </a:solidFill>
                <a:latin typeface="+mj-lt"/>
                <a:ea typeface="+mn-ea"/>
              </a:rPr>
              <a:t>“</a:t>
            </a:r>
            <a:r>
              <a:rPr lang="nl-NL" b="1" kern="0" dirty="0" err="1" smtClean="0">
                <a:solidFill>
                  <a:prstClr val="black"/>
                </a:solidFill>
                <a:latin typeface="+mj-lt"/>
                <a:ea typeface="+mn-ea"/>
              </a:rPr>
              <a:t>Bulkier</a:t>
            </a:r>
            <a:r>
              <a:rPr lang="nl-NL" b="1" kern="0" dirty="0" smtClean="0">
                <a:solidFill>
                  <a:prstClr val="black"/>
                </a:solidFill>
                <a:latin typeface="+mj-lt"/>
                <a:ea typeface="+mn-ea"/>
              </a:rPr>
              <a:t>” DMAI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kern="0" dirty="0" smtClean="0">
                <a:solidFill>
                  <a:prstClr val="black"/>
                </a:solidFill>
                <a:latin typeface="+mj-lt"/>
                <a:ea typeface="+mn-ea"/>
              </a:rPr>
              <a:t>as </a:t>
            </a:r>
            <a:r>
              <a:rPr lang="nl-NL" kern="0" dirty="0" err="1" smtClean="0">
                <a:solidFill>
                  <a:prstClr val="black"/>
                </a:solidFill>
                <a:latin typeface="+mj-lt"/>
                <a:ea typeface="+mn-ea"/>
              </a:rPr>
              <a:t>dopant</a:t>
            </a:r>
            <a:r>
              <a:rPr lang="nl-NL" kern="0" dirty="0" smtClean="0">
                <a:solidFill>
                  <a:prstClr val="black"/>
                </a:solidFill>
                <a:latin typeface="+mj-lt"/>
                <a:ea typeface="+mn-ea"/>
              </a:rPr>
              <a:t> precursor</a:t>
            </a:r>
            <a:endParaRPr lang="nl-NL" dirty="0">
              <a:solidFill>
                <a:prstClr val="black"/>
              </a:solidFill>
              <a:latin typeface="+mj-lt"/>
              <a:ea typeface="+mn-ea"/>
            </a:endParaRPr>
          </a:p>
        </p:txBody>
      </p:sp>
      <p:sp>
        <p:nvSpPr>
          <p:cNvPr id="678" name="Rectangle 4"/>
          <p:cNvSpPr>
            <a:spLocks noChangeArrowheads="1"/>
          </p:cNvSpPr>
          <p:nvPr/>
        </p:nvSpPr>
        <p:spPr bwMode="auto">
          <a:xfrm>
            <a:off x="826793" y="1775077"/>
            <a:ext cx="207127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 fontAlgn="auto">
              <a:spcBef>
                <a:spcPts val="1200"/>
              </a:spcBef>
              <a:spcAft>
                <a:spcPts val="0"/>
              </a:spcAft>
            </a:pPr>
            <a:r>
              <a:rPr lang="nl-NL" altLang="nl-NL" sz="1400" b="1" dirty="0">
                <a:solidFill>
                  <a:srgbClr val="C0504D"/>
                </a:solidFill>
                <a:latin typeface="+mj-lt"/>
                <a:ea typeface="+mn-ea"/>
              </a:rPr>
              <a:t>~</a:t>
            </a:r>
            <a:r>
              <a:rPr lang="nl-NL" altLang="nl-NL" sz="1400" b="1" dirty="0" smtClean="0">
                <a:solidFill>
                  <a:srgbClr val="C0504D"/>
                </a:solidFill>
                <a:latin typeface="+mj-lt"/>
                <a:ea typeface="+mn-ea"/>
              </a:rPr>
              <a:t>11 </a:t>
            </a:r>
            <a:r>
              <a:rPr lang="nl-NL" altLang="nl-NL" sz="1400" b="1" dirty="0">
                <a:solidFill>
                  <a:srgbClr val="C0504D"/>
                </a:solidFill>
                <a:latin typeface="+mj-lt"/>
                <a:ea typeface="+mn-ea"/>
              </a:rPr>
              <a:t>Al </a:t>
            </a:r>
            <a:r>
              <a:rPr lang="nl-NL" altLang="nl-NL" sz="1400" b="1" dirty="0" err="1" smtClean="0">
                <a:solidFill>
                  <a:srgbClr val="C0504D"/>
                </a:solidFill>
                <a:latin typeface="+mj-lt"/>
                <a:ea typeface="+mn-ea"/>
              </a:rPr>
              <a:t>atoms</a:t>
            </a:r>
            <a:r>
              <a:rPr lang="nl-NL" altLang="nl-NL" sz="1400" b="1" dirty="0" smtClean="0">
                <a:solidFill>
                  <a:srgbClr val="C0504D"/>
                </a:solidFill>
                <a:latin typeface="+mj-lt"/>
                <a:ea typeface="+mn-ea"/>
              </a:rPr>
              <a:t>/nm</a:t>
            </a:r>
            <a:r>
              <a:rPr lang="nl-NL" altLang="nl-NL" sz="1400" b="1" baseline="30000" dirty="0" smtClean="0">
                <a:solidFill>
                  <a:srgbClr val="C0504D"/>
                </a:solidFill>
                <a:latin typeface="+mj-lt"/>
                <a:ea typeface="+mn-ea"/>
              </a:rPr>
              <a:t>2</a:t>
            </a:r>
            <a:r>
              <a:rPr lang="nl-NL" altLang="nl-NL" sz="1400" b="1" dirty="0" smtClean="0">
                <a:solidFill>
                  <a:srgbClr val="C0504D"/>
                </a:solidFill>
                <a:latin typeface="+mj-lt"/>
                <a:ea typeface="+mn-ea"/>
              </a:rPr>
              <a:t>·cycle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j-lt"/>
                <a:ea typeface="+mn-ea"/>
              </a:rPr>
              <a:t>Doping efficiency = </a:t>
            </a:r>
            <a:r>
              <a:rPr lang="en-US" sz="1400" b="1" dirty="0">
                <a:solidFill>
                  <a:srgbClr val="C0504D"/>
                </a:solidFill>
                <a:latin typeface="+mj-lt"/>
                <a:ea typeface="+mn-ea"/>
              </a:rPr>
              <a:t>5-10</a:t>
            </a:r>
            <a:r>
              <a:rPr lang="en-US" sz="1400" b="1" dirty="0" smtClean="0">
                <a:solidFill>
                  <a:srgbClr val="C0504D"/>
                </a:solidFill>
                <a:latin typeface="+mj-lt"/>
                <a:ea typeface="+mn-ea"/>
              </a:rPr>
              <a:t>%</a:t>
            </a:r>
            <a:endParaRPr lang="en-US" sz="1000" dirty="0">
              <a:solidFill>
                <a:prstClr val="black"/>
              </a:solidFill>
              <a:latin typeface="+mj-lt"/>
              <a:ea typeface="+mn-ea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j-lt"/>
                <a:ea typeface="+mn-ea"/>
              </a:rPr>
              <a:t>Resistivity = </a:t>
            </a:r>
            <a:r>
              <a:rPr lang="en-US" sz="1400" b="1" dirty="0">
                <a:solidFill>
                  <a:srgbClr val="C0504D"/>
                </a:solidFill>
                <a:latin typeface="+mj-lt"/>
                <a:ea typeface="+mn-ea"/>
              </a:rPr>
              <a:t>2.4 m</a:t>
            </a:r>
            <a:r>
              <a:rPr lang="el-GR" sz="1400" b="1" dirty="0">
                <a:solidFill>
                  <a:srgbClr val="C0504D"/>
                </a:solidFill>
                <a:latin typeface="+mj-lt"/>
                <a:ea typeface="+mn-ea"/>
              </a:rPr>
              <a:t>Ω·</a:t>
            </a:r>
            <a:r>
              <a:rPr lang="en-US" sz="1400" b="1" dirty="0" smtClean="0">
                <a:solidFill>
                  <a:srgbClr val="C0504D"/>
                </a:solidFill>
                <a:latin typeface="+mj-lt"/>
                <a:ea typeface="+mn-ea"/>
              </a:rPr>
              <a:t>cm</a:t>
            </a:r>
            <a:endParaRPr lang="en-US" sz="1400" b="1" dirty="0">
              <a:solidFill>
                <a:srgbClr val="C0504D"/>
              </a:solidFill>
              <a:latin typeface="+mj-lt"/>
              <a:ea typeface="+mn-ea"/>
            </a:endParaRPr>
          </a:p>
        </p:txBody>
      </p:sp>
      <p:sp>
        <p:nvSpPr>
          <p:cNvPr id="679" name="Rectangle 4"/>
          <p:cNvSpPr>
            <a:spLocks noChangeArrowheads="1"/>
          </p:cNvSpPr>
          <p:nvPr/>
        </p:nvSpPr>
        <p:spPr bwMode="auto">
          <a:xfrm>
            <a:off x="858543" y="3469137"/>
            <a:ext cx="201516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 fontAlgn="auto">
              <a:spcBef>
                <a:spcPts val="1200"/>
              </a:spcBef>
              <a:spcAft>
                <a:spcPts val="0"/>
              </a:spcAft>
            </a:pPr>
            <a:r>
              <a:rPr lang="nl-NL" altLang="nl-NL" sz="1400" b="1" dirty="0" smtClean="0">
                <a:solidFill>
                  <a:srgbClr val="00B050"/>
                </a:solidFill>
                <a:latin typeface="+mj-lt"/>
                <a:ea typeface="+mn-ea"/>
              </a:rPr>
              <a:t>~0.3 </a:t>
            </a:r>
            <a:r>
              <a:rPr lang="nl-NL" altLang="nl-NL" sz="1400" b="1" dirty="0">
                <a:solidFill>
                  <a:srgbClr val="00B050"/>
                </a:solidFill>
                <a:latin typeface="+mj-lt"/>
                <a:ea typeface="+mn-ea"/>
              </a:rPr>
              <a:t>Al </a:t>
            </a:r>
            <a:r>
              <a:rPr lang="nl-NL" altLang="nl-NL" sz="1400" b="1" dirty="0" err="1" smtClean="0">
                <a:solidFill>
                  <a:srgbClr val="00B050"/>
                </a:solidFill>
                <a:latin typeface="+mj-lt"/>
                <a:ea typeface="+mn-ea"/>
              </a:rPr>
              <a:t>atoms</a:t>
            </a:r>
            <a:r>
              <a:rPr lang="nl-NL" altLang="nl-NL" sz="1400" b="1" dirty="0" smtClean="0">
                <a:solidFill>
                  <a:srgbClr val="00B050"/>
                </a:solidFill>
                <a:latin typeface="+mj-lt"/>
                <a:ea typeface="+mn-ea"/>
              </a:rPr>
              <a:t>/nm</a:t>
            </a:r>
            <a:r>
              <a:rPr lang="nl-NL" altLang="nl-NL" sz="1400" b="1" baseline="30000" dirty="0" smtClean="0">
                <a:solidFill>
                  <a:srgbClr val="00B050"/>
                </a:solidFill>
                <a:latin typeface="+mj-lt"/>
                <a:ea typeface="+mn-ea"/>
              </a:rPr>
              <a:t>2</a:t>
            </a:r>
            <a:r>
              <a:rPr lang="nl-NL" altLang="nl-NL" sz="1400" b="1" dirty="0" smtClean="0">
                <a:solidFill>
                  <a:srgbClr val="00B050"/>
                </a:solidFill>
                <a:latin typeface="+mj-lt"/>
                <a:ea typeface="+mn-ea"/>
              </a:rPr>
              <a:t>·cycle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j-lt"/>
                <a:ea typeface="+mn-ea"/>
              </a:rPr>
              <a:t>Doping efficiency = </a:t>
            </a:r>
            <a:r>
              <a:rPr lang="en-US" sz="1400" b="1" dirty="0" smtClean="0">
                <a:solidFill>
                  <a:srgbClr val="00B050"/>
                </a:solidFill>
                <a:latin typeface="+mj-lt"/>
                <a:ea typeface="+mn-ea"/>
              </a:rPr>
              <a:t>&gt;30%</a:t>
            </a:r>
            <a:endParaRPr lang="en-US" sz="1000" dirty="0">
              <a:solidFill>
                <a:srgbClr val="00B050"/>
              </a:solidFill>
              <a:latin typeface="+mj-lt"/>
              <a:ea typeface="+mn-ea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j-lt"/>
                <a:ea typeface="+mn-ea"/>
              </a:rPr>
              <a:t>Resistivity = </a:t>
            </a:r>
            <a:r>
              <a:rPr lang="en-US" sz="1400" b="1" dirty="0" smtClean="0">
                <a:solidFill>
                  <a:srgbClr val="00B050"/>
                </a:solidFill>
                <a:latin typeface="+mj-lt"/>
                <a:ea typeface="+mn-ea"/>
              </a:rPr>
              <a:t>0.7 </a:t>
            </a:r>
            <a:r>
              <a:rPr lang="en-US" sz="1400" b="1" dirty="0">
                <a:solidFill>
                  <a:srgbClr val="00B050"/>
                </a:solidFill>
                <a:latin typeface="+mj-lt"/>
                <a:ea typeface="+mn-ea"/>
              </a:rPr>
              <a:t>m</a:t>
            </a:r>
            <a:r>
              <a:rPr lang="el-GR" sz="1400" b="1" dirty="0">
                <a:solidFill>
                  <a:srgbClr val="00B050"/>
                </a:solidFill>
                <a:latin typeface="+mj-lt"/>
                <a:ea typeface="+mn-ea"/>
              </a:rPr>
              <a:t>Ω·</a:t>
            </a:r>
            <a:r>
              <a:rPr lang="en-US" sz="1400" b="1" dirty="0" smtClean="0">
                <a:solidFill>
                  <a:srgbClr val="00B050"/>
                </a:solidFill>
                <a:latin typeface="+mj-lt"/>
                <a:ea typeface="+mn-ea"/>
              </a:rPr>
              <a:t>cm</a:t>
            </a:r>
            <a:endParaRPr lang="en-US" sz="1400" b="1" dirty="0">
              <a:solidFill>
                <a:srgbClr val="00B050"/>
              </a:solidFill>
              <a:latin typeface="+mj-lt"/>
              <a:ea typeface="+mn-ea"/>
            </a:endParaRPr>
          </a:p>
        </p:txBody>
      </p:sp>
      <p:sp>
        <p:nvSpPr>
          <p:cNvPr id="680" name="Rectangle 1"/>
          <p:cNvSpPr/>
          <p:nvPr/>
        </p:nvSpPr>
        <p:spPr>
          <a:xfrm>
            <a:off x="3885588" y="4658293"/>
            <a:ext cx="45461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200" dirty="0" smtClean="0">
                <a:solidFill>
                  <a:prstClr val="black"/>
                </a:solidFill>
                <a:latin typeface="+mj-lt"/>
                <a:ea typeface="+mn-ea"/>
              </a:rPr>
              <a:t>Wu et al., </a:t>
            </a:r>
            <a:r>
              <a:rPr lang="nl-NL" sz="1200" i="1" dirty="0" err="1">
                <a:solidFill>
                  <a:prstClr val="black"/>
                </a:solidFill>
                <a:latin typeface="+mj-lt"/>
                <a:ea typeface="+mn-ea"/>
              </a:rPr>
              <a:t>Chem</a:t>
            </a:r>
            <a:r>
              <a:rPr lang="nl-NL" sz="1200" i="1" dirty="0">
                <a:solidFill>
                  <a:prstClr val="black"/>
                </a:solidFill>
                <a:latin typeface="+mj-lt"/>
                <a:ea typeface="+mn-ea"/>
              </a:rPr>
              <a:t>. Mater.</a:t>
            </a:r>
            <a:r>
              <a:rPr lang="nl-NL" sz="1200" dirty="0">
                <a:solidFill>
                  <a:prstClr val="black"/>
                </a:solidFill>
                <a:latin typeface="+mj-lt"/>
                <a:ea typeface="+mn-ea"/>
              </a:rPr>
              <a:t> </a:t>
            </a:r>
            <a:r>
              <a:rPr lang="nl-NL" sz="1200" b="1" dirty="0">
                <a:solidFill>
                  <a:prstClr val="black"/>
                </a:solidFill>
                <a:latin typeface="+mj-lt"/>
                <a:ea typeface="+mn-ea"/>
              </a:rPr>
              <a:t>2013</a:t>
            </a:r>
            <a:r>
              <a:rPr lang="nl-NL" sz="1200" dirty="0">
                <a:solidFill>
                  <a:prstClr val="black"/>
                </a:solidFill>
                <a:latin typeface="+mj-lt"/>
                <a:ea typeface="+mn-ea"/>
              </a:rPr>
              <a:t>, </a:t>
            </a:r>
            <a:r>
              <a:rPr lang="nl-NL" sz="1200" i="1" dirty="0">
                <a:solidFill>
                  <a:prstClr val="black"/>
                </a:solidFill>
                <a:latin typeface="+mj-lt"/>
                <a:ea typeface="+mn-ea"/>
              </a:rPr>
              <a:t>25</a:t>
            </a:r>
            <a:r>
              <a:rPr lang="nl-NL" sz="1200" dirty="0">
                <a:solidFill>
                  <a:prstClr val="black"/>
                </a:solidFill>
                <a:latin typeface="+mj-lt"/>
                <a:ea typeface="+mn-ea"/>
              </a:rPr>
              <a:t> (22), 4619–4622</a:t>
            </a:r>
            <a:r>
              <a:rPr lang="nl-NL" sz="1200" dirty="0" smtClean="0">
                <a:solidFill>
                  <a:prstClr val="black"/>
                </a:solidFill>
                <a:latin typeface="+mj-lt"/>
                <a:ea typeface="+mn-ea"/>
              </a:rPr>
              <a:t>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200" dirty="0">
                <a:solidFill>
                  <a:prstClr val="black"/>
                </a:solidFill>
                <a:latin typeface="+mj-lt"/>
                <a:ea typeface="+mn-ea"/>
              </a:rPr>
              <a:t>Macco </a:t>
            </a:r>
            <a:r>
              <a:rPr lang="nl-NL" sz="1200" i="1" dirty="0">
                <a:solidFill>
                  <a:prstClr val="black"/>
                </a:solidFill>
                <a:latin typeface="+mj-lt"/>
                <a:ea typeface="+mn-ea"/>
              </a:rPr>
              <a:t>et al</a:t>
            </a:r>
            <a:r>
              <a:rPr lang="nl-NL" sz="1200" dirty="0">
                <a:solidFill>
                  <a:prstClr val="black"/>
                </a:solidFill>
                <a:latin typeface="+mj-lt"/>
                <a:ea typeface="+mn-ea"/>
              </a:rPr>
              <a:t>., </a:t>
            </a:r>
            <a:r>
              <a:rPr lang="nl-NL" sz="1200" i="1" dirty="0" err="1">
                <a:solidFill>
                  <a:prstClr val="black"/>
                </a:solidFill>
                <a:latin typeface="+mj-lt"/>
                <a:ea typeface="+mn-ea"/>
              </a:rPr>
              <a:t>Semicond</a:t>
            </a:r>
            <a:r>
              <a:rPr lang="nl-NL" sz="1200" i="1" dirty="0">
                <a:solidFill>
                  <a:prstClr val="black"/>
                </a:solidFill>
                <a:latin typeface="+mj-lt"/>
                <a:ea typeface="+mn-ea"/>
              </a:rPr>
              <a:t>. </a:t>
            </a:r>
            <a:r>
              <a:rPr lang="nl-NL" sz="1200" i="1" dirty="0" err="1">
                <a:solidFill>
                  <a:prstClr val="black"/>
                </a:solidFill>
                <a:latin typeface="+mj-lt"/>
                <a:ea typeface="+mn-ea"/>
              </a:rPr>
              <a:t>Sci</a:t>
            </a:r>
            <a:r>
              <a:rPr lang="nl-NL" sz="1200" i="1" dirty="0">
                <a:solidFill>
                  <a:prstClr val="black"/>
                </a:solidFill>
                <a:latin typeface="+mj-lt"/>
                <a:ea typeface="+mn-ea"/>
              </a:rPr>
              <a:t>. </a:t>
            </a:r>
            <a:r>
              <a:rPr lang="nl-NL" sz="1200" i="1" dirty="0" err="1">
                <a:solidFill>
                  <a:prstClr val="black"/>
                </a:solidFill>
                <a:latin typeface="+mj-lt"/>
                <a:ea typeface="+mn-ea"/>
              </a:rPr>
              <a:t>Technol</a:t>
            </a:r>
            <a:r>
              <a:rPr lang="nl-NL" sz="1200" i="1" dirty="0">
                <a:solidFill>
                  <a:prstClr val="black"/>
                </a:solidFill>
                <a:latin typeface="+mj-lt"/>
                <a:ea typeface="+mn-ea"/>
              </a:rPr>
              <a:t>.</a:t>
            </a:r>
            <a:r>
              <a:rPr lang="nl-NL" sz="1200" dirty="0">
                <a:solidFill>
                  <a:prstClr val="black"/>
                </a:solidFill>
                <a:latin typeface="+mj-lt"/>
                <a:ea typeface="+mn-ea"/>
              </a:rPr>
              <a:t> </a:t>
            </a:r>
            <a:r>
              <a:rPr lang="nl-NL" sz="1200" b="1" dirty="0">
                <a:solidFill>
                  <a:prstClr val="black"/>
                </a:solidFill>
                <a:latin typeface="+mj-lt"/>
                <a:ea typeface="+mn-ea"/>
              </a:rPr>
              <a:t>2014</a:t>
            </a:r>
            <a:r>
              <a:rPr lang="nl-NL" sz="1200" dirty="0">
                <a:solidFill>
                  <a:prstClr val="black"/>
                </a:solidFill>
                <a:latin typeface="+mj-lt"/>
                <a:ea typeface="+mn-ea"/>
              </a:rPr>
              <a:t>, </a:t>
            </a:r>
            <a:r>
              <a:rPr lang="nl-NL" sz="1200" i="1" dirty="0">
                <a:solidFill>
                  <a:prstClr val="black"/>
                </a:solidFill>
                <a:latin typeface="+mj-lt"/>
                <a:ea typeface="+mn-ea"/>
              </a:rPr>
              <a:t>29</a:t>
            </a:r>
            <a:r>
              <a:rPr lang="nl-NL" sz="1200" dirty="0">
                <a:solidFill>
                  <a:prstClr val="black"/>
                </a:solidFill>
                <a:latin typeface="+mj-lt"/>
                <a:ea typeface="+mn-ea"/>
              </a:rPr>
              <a:t> (12), 122001</a:t>
            </a:r>
            <a:r>
              <a:rPr lang="nl-NL" sz="1200" dirty="0" smtClean="0">
                <a:solidFill>
                  <a:prstClr val="black"/>
                </a:solidFill>
                <a:latin typeface="+mj-lt"/>
                <a:ea typeface="+mn-ea"/>
              </a:rPr>
              <a:t>.</a:t>
            </a:r>
            <a:endParaRPr lang="nl-NL" sz="1200" dirty="0">
              <a:solidFill>
                <a:prstClr val="black"/>
              </a:solidFill>
              <a:latin typeface="+mj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5379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20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" y="1650189"/>
            <a:ext cx="3089462" cy="22067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882" y="288000"/>
            <a:ext cx="7923213" cy="394448"/>
          </a:xfrm>
        </p:spPr>
        <p:txBody>
          <a:bodyPr/>
          <a:lstStyle/>
          <a:p>
            <a:r>
              <a:rPr lang="en-US" dirty="0" smtClean="0"/>
              <a:t>DMAI: Al-doped ZnO in silicon heterojunction cells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>
                <a:latin typeface="+mj-lt"/>
              </a:rPr>
              <a:pPr/>
              <a:t>32</a:t>
            </a:fld>
            <a:endParaRPr lang="en-US" dirty="0">
              <a:latin typeface="+mj-lt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l="-1797" t="13489" r="70266" b="74888"/>
          <a:stretch/>
        </p:blipFill>
        <p:spPr bwMode="auto">
          <a:xfrm>
            <a:off x="7599654" y="288000"/>
            <a:ext cx="1494109" cy="30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6"/>
          <p:cNvSpPr/>
          <p:nvPr/>
        </p:nvSpPr>
        <p:spPr>
          <a:xfrm>
            <a:off x="3049880" y="4804946"/>
            <a:ext cx="54968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+mj-lt"/>
              </a:rPr>
              <a:t>Niemelä</a:t>
            </a:r>
            <a:r>
              <a:rPr lang="en-US" sz="1600" dirty="0" smtClean="0">
                <a:latin typeface="+mj-lt"/>
              </a:rPr>
              <a:t> et al., </a:t>
            </a:r>
            <a:r>
              <a:rPr lang="en-US" sz="1600" i="1" dirty="0" smtClean="0">
                <a:latin typeface="+mj-lt"/>
              </a:rPr>
              <a:t>Sol</a:t>
            </a:r>
            <a:r>
              <a:rPr lang="en-US" sz="1600" i="1" dirty="0">
                <a:latin typeface="+mj-lt"/>
              </a:rPr>
              <a:t>. Energy Mater. Sol. Cells</a:t>
            </a:r>
            <a:r>
              <a:rPr lang="en-US" sz="1600" dirty="0">
                <a:latin typeface="+mj-lt"/>
              </a:rPr>
              <a:t> </a:t>
            </a:r>
            <a:r>
              <a:rPr lang="en-US" sz="1600" b="1" dirty="0">
                <a:latin typeface="+mj-lt"/>
              </a:rPr>
              <a:t>2019</a:t>
            </a:r>
            <a:r>
              <a:rPr lang="en-US" sz="1600" dirty="0">
                <a:latin typeface="+mj-lt"/>
              </a:rPr>
              <a:t>, </a:t>
            </a:r>
            <a:r>
              <a:rPr lang="en-US" sz="1600" i="1" dirty="0" smtClean="0">
                <a:latin typeface="+mj-lt"/>
              </a:rPr>
              <a:t>200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dirty="0">
                <a:latin typeface="+mj-lt"/>
              </a:rPr>
              <a:t>109953.</a:t>
            </a:r>
          </a:p>
        </p:txBody>
      </p:sp>
      <p:grpSp>
        <p:nvGrpSpPr>
          <p:cNvPr id="412" name="Group 3"/>
          <p:cNvGrpSpPr/>
          <p:nvPr/>
        </p:nvGrpSpPr>
        <p:grpSpPr>
          <a:xfrm>
            <a:off x="4071534" y="615738"/>
            <a:ext cx="4819029" cy="3622816"/>
            <a:chOff x="3563888" y="1342096"/>
            <a:chExt cx="5567449" cy="4185458"/>
          </a:xfrm>
        </p:grpSpPr>
        <p:pic>
          <p:nvPicPr>
            <p:cNvPr id="413" name="Content Placeholder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63888" y="1342096"/>
              <a:ext cx="5567449" cy="4185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4" name="Rectangle 2"/>
            <p:cNvSpPr/>
            <p:nvPr/>
          </p:nvSpPr>
          <p:spPr>
            <a:xfrm>
              <a:off x="5730842" y="1827786"/>
              <a:ext cx="998879" cy="290464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15" name="Rectangle 52"/>
            <p:cNvSpPr/>
            <p:nvPr/>
          </p:nvSpPr>
          <p:spPr>
            <a:xfrm>
              <a:off x="6368976" y="2125418"/>
              <a:ext cx="959381" cy="290464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422" name="TextBox 19"/>
          <p:cNvSpPr txBox="1"/>
          <p:nvPr/>
        </p:nvSpPr>
        <p:spPr>
          <a:xfrm>
            <a:off x="2741742" y="1949457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1F33C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ITO</a:t>
            </a:r>
            <a:endParaRPr kumimoji="0" lang="en-GB" sz="1400" b="1" i="0" u="none" strike="noStrike" kern="0" cap="none" spc="0" normalizeH="0" baseline="0" noProof="0" dirty="0" smtClean="0">
              <a:ln>
                <a:noFill/>
              </a:ln>
              <a:solidFill>
                <a:srgbClr val="1F33C6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03" name="Straight Connector 108"/>
          <p:cNvCxnSpPr/>
          <p:nvPr/>
        </p:nvCxnSpPr>
        <p:spPr>
          <a:xfrm flipH="1" flipV="1">
            <a:off x="2921030" y="3716544"/>
            <a:ext cx="215764" cy="131468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headEnd type="none" w="med" len="med"/>
            <a:tailEnd type="oval" w="med" len="med"/>
          </a:ln>
          <a:effectLst>
            <a:outerShdw blurRad="40640" dist="20320" dir="5400000" algn="tl" rotWithShape="0">
              <a:prstClr val="black">
                <a:alpha val="38000"/>
              </a:prstClr>
            </a:outerShdw>
          </a:effectLst>
        </p:spPr>
      </p:cxnSp>
      <p:cxnSp>
        <p:nvCxnSpPr>
          <p:cNvPr id="504" name="Straight Connector 109"/>
          <p:cNvCxnSpPr/>
          <p:nvPr/>
        </p:nvCxnSpPr>
        <p:spPr>
          <a:xfrm flipV="1">
            <a:off x="1506655" y="3635828"/>
            <a:ext cx="79457" cy="354591"/>
          </a:xfrm>
          <a:prstGeom prst="line">
            <a:avLst/>
          </a:prstGeom>
          <a:noFill/>
          <a:ln w="28575" cap="flat" cmpd="sng" algn="ctr">
            <a:solidFill>
              <a:srgbClr val="1F497D"/>
            </a:solidFill>
            <a:prstDash val="solid"/>
            <a:headEnd type="none" w="med" len="med"/>
            <a:tailEnd type="oval" w="med" len="med"/>
          </a:ln>
          <a:effectLst>
            <a:outerShdw blurRad="40640" dist="20320" dir="5400000" algn="tl" rotWithShape="0">
              <a:prstClr val="black">
                <a:alpha val="38000"/>
              </a:prstClr>
            </a:outerShdw>
          </a:effectLst>
        </p:spPr>
      </p:cxnSp>
      <p:sp>
        <p:nvSpPr>
          <p:cNvPr id="508" name="TextBox 113"/>
          <p:cNvSpPr txBox="1"/>
          <p:nvPr/>
        </p:nvSpPr>
        <p:spPr>
          <a:xfrm>
            <a:off x="3116753" y="3720179"/>
            <a:ext cx="97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a-Si:H</a:t>
            </a:r>
            <a:r>
              <a:rPr kumimoji="0" lang="nl-NL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(</a:t>
            </a:r>
            <a:r>
              <a:rPr kumimoji="0" lang="nl-NL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i</a:t>
            </a:r>
            <a:r>
              <a:rPr kumimoji="0" lang="nl-NL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/</a:t>
            </a:r>
            <a:r>
              <a:rPr kumimoji="0" lang="nl-NL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n</a:t>
            </a:r>
            <a:r>
              <a:rPr kumimoji="0" lang="nl-NL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)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09" name="TextBox 114"/>
          <p:cNvSpPr txBox="1"/>
          <p:nvPr/>
        </p:nvSpPr>
        <p:spPr>
          <a:xfrm>
            <a:off x="2888430" y="2460254"/>
            <a:ext cx="97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a-Si:H</a:t>
            </a:r>
            <a:r>
              <a:rPr kumimoji="0" lang="nl-NL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(</a:t>
            </a:r>
            <a:r>
              <a:rPr kumimoji="0" lang="nl-NL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i</a:t>
            </a:r>
            <a:r>
              <a:rPr kumimoji="0" lang="nl-NL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/</a:t>
            </a:r>
            <a:r>
              <a:rPr kumimoji="0" lang="nl-NL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p</a:t>
            </a:r>
            <a:r>
              <a:rPr kumimoji="0" lang="nl-NL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)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10" name="Straight Connector 115"/>
          <p:cNvCxnSpPr/>
          <p:nvPr/>
        </p:nvCxnSpPr>
        <p:spPr>
          <a:xfrm flipH="1">
            <a:off x="2824402" y="2606278"/>
            <a:ext cx="96627" cy="153035"/>
          </a:xfrm>
          <a:prstGeom prst="line">
            <a:avLst/>
          </a:prstGeom>
          <a:noFill/>
          <a:ln w="28575" cap="flat" cmpd="sng" algn="ctr">
            <a:solidFill>
              <a:srgbClr val="A80000"/>
            </a:solidFill>
            <a:prstDash val="solid"/>
            <a:headEnd type="none" w="med" len="med"/>
            <a:tailEnd type="oval" w="med" len="med"/>
          </a:ln>
          <a:effectLst>
            <a:outerShdw blurRad="40640" dist="20320" dir="5400000" algn="tl" rotWithShape="0">
              <a:prstClr val="black">
                <a:alpha val="38000"/>
              </a:prstClr>
            </a:outerShdw>
          </a:effectLst>
        </p:spPr>
      </p:cxnSp>
      <p:cxnSp>
        <p:nvCxnSpPr>
          <p:cNvPr id="512" name="Straight Connector 117"/>
          <p:cNvCxnSpPr/>
          <p:nvPr/>
        </p:nvCxnSpPr>
        <p:spPr>
          <a:xfrm flipH="1">
            <a:off x="2724808" y="2217155"/>
            <a:ext cx="169584" cy="243099"/>
          </a:xfrm>
          <a:prstGeom prst="line">
            <a:avLst/>
          </a:prstGeom>
          <a:noFill/>
          <a:ln w="28575" cap="flat" cmpd="sng" algn="ctr">
            <a:solidFill>
              <a:srgbClr val="1F497D"/>
            </a:solidFill>
            <a:prstDash val="solid"/>
            <a:headEnd type="none" w="med" len="med"/>
            <a:tailEnd type="oval" w="med" len="med"/>
          </a:ln>
          <a:effectLst>
            <a:outerShdw blurRad="40640" dist="20320" dir="5400000" algn="tl" rotWithShape="0">
              <a:prstClr val="black">
                <a:alpha val="38000"/>
              </a:prstClr>
            </a:outerShdw>
          </a:effectLst>
        </p:spPr>
      </p:cxnSp>
      <p:sp>
        <p:nvSpPr>
          <p:cNvPr id="513" name="TextBox 118"/>
          <p:cNvSpPr txBox="1"/>
          <p:nvPr/>
        </p:nvSpPr>
        <p:spPr>
          <a:xfrm>
            <a:off x="1027688" y="3158992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c-Si(</a:t>
            </a:r>
            <a:r>
              <a:rPr kumimoji="0" lang="nl-NL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n</a:t>
            </a:r>
            <a:r>
              <a:rPr kumimoji="0" lang="nl-NL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)</a:t>
            </a:r>
            <a:endParaRPr kumimoji="0" lang="en-GB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12" name="TextBox 219"/>
          <p:cNvSpPr txBox="1"/>
          <p:nvPr/>
        </p:nvSpPr>
        <p:spPr>
          <a:xfrm>
            <a:off x="31220" y="998019"/>
            <a:ext cx="3909375" cy="1072822"/>
          </a:xfrm>
          <a:prstGeom prst="rect">
            <a:avLst/>
          </a:prstGeom>
        </p:spPr>
        <p:txBody>
          <a:bodyPr wrap="none" rtlCol="0" anchor="t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+mj-lt"/>
                <a:ea typeface="+mn-ea"/>
              </a:rPr>
              <a:t>Replace </a:t>
            </a:r>
            <a:r>
              <a:rPr lang="en-US" b="1" dirty="0" smtClean="0">
                <a:solidFill>
                  <a:srgbClr val="C00000"/>
                </a:solidFill>
                <a:latin typeface="+mj-lt"/>
                <a:ea typeface="+mn-ea"/>
              </a:rPr>
              <a:t>scarce</a:t>
            </a:r>
            <a:r>
              <a:rPr lang="en-US" dirty="0" smtClean="0">
                <a:solidFill>
                  <a:prstClr val="black"/>
                </a:solidFill>
                <a:latin typeface="+mj-lt"/>
                <a:ea typeface="+mn-ea"/>
              </a:rPr>
              <a:t> indium-tin-oxide (ITO)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+mj-lt"/>
                <a:ea typeface="+mn-ea"/>
              </a:rPr>
              <a:t>with </a:t>
            </a:r>
            <a:r>
              <a:rPr lang="en-US" b="1" dirty="0" smtClean="0">
                <a:solidFill>
                  <a:srgbClr val="00B050"/>
                </a:solidFill>
                <a:latin typeface="+mj-lt"/>
                <a:ea typeface="+mn-ea"/>
              </a:rPr>
              <a:t>abundant</a:t>
            </a:r>
            <a:r>
              <a:rPr lang="en-US" dirty="0" smtClean="0">
                <a:solidFill>
                  <a:prstClr val="black"/>
                </a:solidFill>
                <a:latin typeface="+mj-lt"/>
                <a:ea typeface="+mn-ea"/>
              </a:rPr>
              <a:t> ALD </a:t>
            </a:r>
            <a:r>
              <a:rPr lang="nl-NL" b="1" dirty="0" smtClean="0">
                <a:latin typeface="+mj-lt"/>
                <a:ea typeface="+mn-ea"/>
              </a:rPr>
              <a:t>ZnO:Al</a:t>
            </a:r>
            <a:r>
              <a:rPr lang="nl-NL" b="1" dirty="0" smtClean="0">
                <a:solidFill>
                  <a:srgbClr val="00B050"/>
                </a:solidFill>
                <a:latin typeface="+mj-lt"/>
                <a:ea typeface="+mn-ea"/>
              </a:rPr>
              <a:t> </a:t>
            </a:r>
            <a:r>
              <a:rPr lang="nl-NL" dirty="0" smtClean="0">
                <a:latin typeface="+mj-lt"/>
                <a:ea typeface="+mn-ea"/>
              </a:rPr>
              <a:t>at </a:t>
            </a:r>
            <a:r>
              <a:rPr lang="nl-NL" dirty="0" err="1" smtClean="0">
                <a:latin typeface="+mj-lt"/>
                <a:ea typeface="+mn-ea"/>
              </a:rPr>
              <a:t>the</a:t>
            </a:r>
            <a:r>
              <a:rPr lang="nl-NL" dirty="0" smtClean="0">
                <a:latin typeface="+mj-lt"/>
                <a:ea typeface="+mn-ea"/>
              </a:rPr>
              <a:t> </a:t>
            </a:r>
            <a:r>
              <a:rPr lang="nl-NL" dirty="0" err="1" smtClean="0">
                <a:latin typeface="+mj-lt"/>
                <a:ea typeface="+mn-ea"/>
              </a:rPr>
              <a:t>rear</a:t>
            </a:r>
            <a:endParaRPr lang="nl-NL" dirty="0" smtClean="0">
              <a:latin typeface="+mj-lt"/>
              <a:ea typeface="+mn-ea"/>
            </a:endParaRPr>
          </a:p>
        </p:txBody>
      </p:sp>
      <p:sp>
        <p:nvSpPr>
          <p:cNvPr id="613" name="TextBox 220"/>
          <p:cNvSpPr txBox="1"/>
          <p:nvPr/>
        </p:nvSpPr>
        <p:spPr>
          <a:xfrm>
            <a:off x="180605" y="3968918"/>
            <a:ext cx="2412763" cy="750243"/>
          </a:xfrm>
          <a:prstGeom prst="rect">
            <a:avLst/>
          </a:prstGeom>
        </p:spPr>
        <p:txBody>
          <a:bodyPr wrap="none" rtlCol="0" anchor="t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latin typeface="+mj-lt"/>
                <a:ea typeface="+mn-ea"/>
              </a:rPr>
              <a:t>ITO </a:t>
            </a:r>
            <a:r>
              <a:rPr lang="en-US" b="1" dirty="0" smtClean="0">
                <a:latin typeface="+mj-lt"/>
                <a:ea typeface="+mn-ea"/>
                <a:sym typeface="Wingdings" panose="05000000000000000000" pitchFamily="2" charset="2"/>
              </a:rPr>
              <a:t> </a:t>
            </a:r>
            <a:r>
              <a:rPr lang="en-US" b="1" dirty="0" smtClean="0">
                <a:latin typeface="+mj-lt"/>
                <a:ea typeface="+mn-ea"/>
              </a:rPr>
              <a:t>ZnO:Al</a:t>
            </a:r>
            <a:endParaRPr lang="nl-NL" baseline="-25000" dirty="0" smtClean="0">
              <a:latin typeface="+mj-lt"/>
              <a:ea typeface="+mn-ea"/>
            </a:endParaRPr>
          </a:p>
        </p:txBody>
      </p:sp>
      <p:sp>
        <p:nvSpPr>
          <p:cNvPr id="615" name="Tekstvak 614"/>
          <p:cNvSpPr txBox="1"/>
          <p:nvPr/>
        </p:nvSpPr>
        <p:spPr>
          <a:xfrm>
            <a:off x="4995842" y="2287363"/>
            <a:ext cx="2134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Both ITO </a:t>
            </a:r>
            <a:r>
              <a:rPr lang="nl-NL" b="1" dirty="0" err="1" smtClean="0"/>
              <a:t>and</a:t>
            </a:r>
            <a:r>
              <a:rPr lang="nl-NL" b="1" dirty="0" smtClean="0"/>
              <a:t> </a:t>
            </a:r>
            <a:r>
              <a:rPr lang="nl-NL" b="1" dirty="0" err="1" smtClean="0"/>
              <a:t>ZnO:Al</a:t>
            </a:r>
            <a:endParaRPr lang="nl-NL" b="1" dirty="0" smtClean="0"/>
          </a:p>
          <a:p>
            <a:r>
              <a:rPr lang="nl-NL" b="1" dirty="0" smtClean="0"/>
              <a:t>efficiency of  </a:t>
            </a:r>
            <a:r>
              <a:rPr lang="nl-NL" b="1" dirty="0" smtClean="0">
                <a:solidFill>
                  <a:srgbClr val="00B050"/>
                </a:solidFill>
              </a:rPr>
              <a:t>21.3%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6" name="Picture 2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946" y="3989544"/>
            <a:ext cx="1332936" cy="49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6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High-mobility ALD TCOs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580" y="2627826"/>
            <a:ext cx="5250220" cy="813724"/>
          </a:xfrm>
        </p:spPr>
        <p:txBody>
          <a:bodyPr/>
          <a:lstStyle/>
          <a:p>
            <a:r>
              <a:rPr lang="nl-NL" b="1" dirty="0" smtClean="0">
                <a:solidFill>
                  <a:srgbClr val="C00000"/>
                </a:solidFill>
              </a:rPr>
              <a:t>Scattering</a:t>
            </a:r>
            <a:r>
              <a:rPr lang="nl-NL" dirty="0" smtClean="0"/>
              <a:t> at </a:t>
            </a:r>
            <a:r>
              <a:rPr lang="nl-NL" b="1" dirty="0" err="1" smtClean="0">
                <a:solidFill>
                  <a:srgbClr val="C00000"/>
                </a:solidFill>
              </a:rPr>
              <a:t>grain</a:t>
            </a:r>
            <a:r>
              <a:rPr lang="nl-NL" b="1" dirty="0" smtClean="0">
                <a:solidFill>
                  <a:srgbClr val="C00000"/>
                </a:solidFill>
              </a:rPr>
              <a:t> </a:t>
            </a:r>
            <a:r>
              <a:rPr lang="nl-NL" b="1" dirty="0" err="1" smtClean="0">
                <a:solidFill>
                  <a:srgbClr val="C00000"/>
                </a:solidFill>
              </a:rPr>
              <a:t>boundaries</a:t>
            </a:r>
            <a:r>
              <a:rPr lang="nl-NL" b="1" dirty="0" smtClean="0">
                <a:solidFill>
                  <a:srgbClr val="C00000"/>
                </a:solidFill>
              </a:rPr>
              <a:t> </a:t>
            </a:r>
            <a:r>
              <a:rPr lang="nl-NL" dirty="0" err="1" smtClean="0"/>
              <a:t>limits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mobility</a:t>
            </a:r>
            <a:r>
              <a:rPr lang="nl-NL" dirty="0" smtClean="0"/>
              <a:t>.</a:t>
            </a:r>
          </a:p>
          <a:p>
            <a:r>
              <a:rPr lang="nl-NL" dirty="0" err="1" smtClean="0"/>
              <a:t>Mitigate</a:t>
            </a:r>
            <a:r>
              <a:rPr lang="nl-NL" dirty="0" smtClean="0"/>
              <a:t> </a:t>
            </a:r>
            <a:r>
              <a:rPr lang="nl-NL" dirty="0" err="1" smtClean="0"/>
              <a:t>grain</a:t>
            </a:r>
            <a:r>
              <a:rPr lang="nl-NL" dirty="0" smtClean="0"/>
              <a:t> </a:t>
            </a:r>
            <a:r>
              <a:rPr lang="nl-NL" dirty="0" err="1" smtClean="0"/>
              <a:t>boundary</a:t>
            </a:r>
            <a:r>
              <a:rPr lang="nl-NL" dirty="0" smtClean="0"/>
              <a:t> scattering </a:t>
            </a:r>
            <a:r>
              <a:rPr lang="nl-NL" dirty="0" err="1" smtClean="0"/>
              <a:t>by</a:t>
            </a:r>
            <a:r>
              <a:rPr lang="nl-NL" dirty="0" smtClean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nl-NL" b="1" dirty="0" err="1" smtClean="0">
                <a:solidFill>
                  <a:srgbClr val="00B050"/>
                </a:solidFill>
              </a:rPr>
              <a:t>Enhancing</a:t>
            </a:r>
            <a:r>
              <a:rPr lang="nl-NL" dirty="0" smtClean="0"/>
              <a:t> </a:t>
            </a:r>
            <a:r>
              <a:rPr lang="nl-NL" dirty="0" err="1" smtClean="0"/>
              <a:t>grain</a:t>
            </a:r>
            <a:r>
              <a:rPr lang="nl-NL" dirty="0" smtClean="0"/>
              <a:t> </a:t>
            </a:r>
            <a:r>
              <a:rPr lang="nl-NL" dirty="0" err="1" smtClean="0"/>
              <a:t>size</a:t>
            </a:r>
            <a:endParaRPr lang="nl-NL" dirty="0" smtClean="0"/>
          </a:p>
          <a:p>
            <a:pPr marL="457200" indent="-457200">
              <a:buFont typeface="+mj-lt"/>
              <a:buAutoNum type="arabicPeriod"/>
            </a:pPr>
            <a:r>
              <a:rPr lang="nl-NL" b="1" dirty="0" smtClean="0">
                <a:solidFill>
                  <a:srgbClr val="00B050"/>
                </a:solidFill>
              </a:rPr>
              <a:t>Passivating</a:t>
            </a:r>
            <a:r>
              <a:rPr lang="nl-NL" dirty="0" smtClean="0"/>
              <a:t> </a:t>
            </a:r>
            <a:r>
              <a:rPr lang="nl-NL" dirty="0" err="1" smtClean="0"/>
              <a:t>boundaries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hydrogen</a:t>
            </a:r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33</a:t>
            </a:fld>
            <a:endParaRPr lang="en-US" dirty="0"/>
          </a:p>
        </p:txBody>
      </p:sp>
      <p:grpSp>
        <p:nvGrpSpPr>
          <p:cNvPr id="15" name="Group 13"/>
          <p:cNvGrpSpPr/>
          <p:nvPr/>
        </p:nvGrpSpPr>
        <p:grpSpPr>
          <a:xfrm>
            <a:off x="7078367" y="3420943"/>
            <a:ext cx="1852705" cy="1252190"/>
            <a:chOff x="375065" y="1124157"/>
            <a:chExt cx="3195638" cy="2159840"/>
          </a:xfrm>
        </p:grpSpPr>
        <p:sp>
          <p:nvSpPr>
            <p:cNvPr id="16" name="Freeform 5"/>
            <p:cNvSpPr/>
            <p:nvPr/>
          </p:nvSpPr>
          <p:spPr>
            <a:xfrm>
              <a:off x="375065" y="1124157"/>
              <a:ext cx="1771650" cy="2124075"/>
            </a:xfrm>
            <a:custGeom>
              <a:avLst/>
              <a:gdLst>
                <a:gd name="connsiteX0" fmla="*/ 66675 w 1771650"/>
                <a:gd name="connsiteY0" fmla="*/ 171450 h 2124075"/>
                <a:gd name="connsiteX1" fmla="*/ 866775 w 1771650"/>
                <a:gd name="connsiteY1" fmla="*/ 0 h 2124075"/>
                <a:gd name="connsiteX2" fmla="*/ 1704975 w 1771650"/>
                <a:gd name="connsiteY2" fmla="*/ 219075 h 2124075"/>
                <a:gd name="connsiteX3" fmla="*/ 1771650 w 1771650"/>
                <a:gd name="connsiteY3" fmla="*/ 981075 h 2124075"/>
                <a:gd name="connsiteX4" fmla="*/ 1609725 w 1771650"/>
                <a:gd name="connsiteY4" fmla="*/ 1828800 h 2124075"/>
                <a:gd name="connsiteX5" fmla="*/ 1581150 w 1771650"/>
                <a:gd name="connsiteY5" fmla="*/ 2085975 h 2124075"/>
                <a:gd name="connsiteX6" fmla="*/ 257175 w 1771650"/>
                <a:gd name="connsiteY6" fmla="*/ 2124075 h 2124075"/>
                <a:gd name="connsiteX7" fmla="*/ 0 w 1771650"/>
                <a:gd name="connsiteY7" fmla="*/ 1371600 h 2124075"/>
                <a:gd name="connsiteX8" fmla="*/ 66675 w 1771650"/>
                <a:gd name="connsiteY8" fmla="*/ 171450 h 21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71650" h="2124075">
                  <a:moveTo>
                    <a:pt x="66675" y="171450"/>
                  </a:moveTo>
                  <a:lnTo>
                    <a:pt x="866775" y="0"/>
                  </a:lnTo>
                  <a:lnTo>
                    <a:pt x="1704975" y="219075"/>
                  </a:lnTo>
                  <a:lnTo>
                    <a:pt x="1771650" y="981075"/>
                  </a:lnTo>
                  <a:lnTo>
                    <a:pt x="1609725" y="1828800"/>
                  </a:lnTo>
                  <a:lnTo>
                    <a:pt x="1581150" y="2085975"/>
                  </a:lnTo>
                  <a:lnTo>
                    <a:pt x="257175" y="2124075"/>
                  </a:lnTo>
                  <a:lnTo>
                    <a:pt x="0" y="1371600"/>
                  </a:lnTo>
                  <a:lnTo>
                    <a:pt x="66675" y="171450"/>
                  </a:lnTo>
                  <a:close/>
                </a:path>
              </a:pathLst>
            </a:custGeom>
            <a:pattFill prst="wdDnDiag">
              <a:fgClr>
                <a:srgbClr val="009EE0">
                  <a:lumMod val="60000"/>
                  <a:lumOff val="40000"/>
                </a:srgbClr>
              </a:fgClr>
              <a:bgClr>
                <a:srgbClr val="FFFFFF"/>
              </a:bgClr>
            </a:pattFill>
            <a:ln w="9525" cap="flat" cmpd="sng" algn="ctr">
              <a:solidFill>
                <a:srgbClr val="009EE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6"/>
            <p:cNvSpPr/>
            <p:nvPr/>
          </p:nvSpPr>
          <p:spPr>
            <a:xfrm>
              <a:off x="1946690" y="1176545"/>
              <a:ext cx="1624013" cy="2043112"/>
            </a:xfrm>
            <a:custGeom>
              <a:avLst/>
              <a:gdLst>
                <a:gd name="connsiteX0" fmla="*/ 133350 w 1624013"/>
                <a:gd name="connsiteY0" fmla="*/ 157162 h 2043112"/>
                <a:gd name="connsiteX1" fmla="*/ 204788 w 1624013"/>
                <a:gd name="connsiteY1" fmla="*/ 942975 h 2043112"/>
                <a:gd name="connsiteX2" fmla="*/ 0 w 1624013"/>
                <a:gd name="connsiteY2" fmla="*/ 2038350 h 2043112"/>
                <a:gd name="connsiteX3" fmla="*/ 1443038 w 1624013"/>
                <a:gd name="connsiteY3" fmla="*/ 2043112 h 2043112"/>
                <a:gd name="connsiteX4" fmla="*/ 1624013 w 1624013"/>
                <a:gd name="connsiteY4" fmla="*/ 857250 h 2043112"/>
                <a:gd name="connsiteX5" fmla="*/ 1314450 w 1624013"/>
                <a:gd name="connsiteY5" fmla="*/ 0 h 2043112"/>
                <a:gd name="connsiteX6" fmla="*/ 376238 w 1624013"/>
                <a:gd name="connsiteY6" fmla="*/ 23812 h 2043112"/>
                <a:gd name="connsiteX7" fmla="*/ 133350 w 1624013"/>
                <a:gd name="connsiteY7" fmla="*/ 157162 h 2043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24013" h="2043112">
                  <a:moveTo>
                    <a:pt x="133350" y="157162"/>
                  </a:moveTo>
                  <a:lnTo>
                    <a:pt x="204788" y="942975"/>
                  </a:lnTo>
                  <a:lnTo>
                    <a:pt x="0" y="2038350"/>
                  </a:lnTo>
                  <a:lnTo>
                    <a:pt x="1443038" y="2043112"/>
                  </a:lnTo>
                  <a:lnTo>
                    <a:pt x="1624013" y="857250"/>
                  </a:lnTo>
                  <a:lnTo>
                    <a:pt x="1314450" y="0"/>
                  </a:lnTo>
                  <a:lnTo>
                    <a:pt x="376238" y="23812"/>
                  </a:lnTo>
                  <a:lnTo>
                    <a:pt x="133350" y="157162"/>
                  </a:lnTo>
                  <a:close/>
                </a:path>
              </a:pathLst>
            </a:custGeom>
            <a:pattFill prst="wdUpDiag">
              <a:fgClr>
                <a:srgbClr val="009EE0">
                  <a:lumMod val="60000"/>
                  <a:lumOff val="40000"/>
                </a:srgbClr>
              </a:fgClr>
              <a:bgClr>
                <a:srgbClr val="FFFFFF"/>
              </a:bgClr>
            </a:pattFill>
            <a:ln w="9525" cap="flat" cmpd="sng" algn="ctr">
              <a:solidFill>
                <a:srgbClr val="009EE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7"/>
            <p:cNvSpPr/>
            <p:nvPr/>
          </p:nvSpPr>
          <p:spPr>
            <a:xfrm>
              <a:off x="1920313" y="1334739"/>
              <a:ext cx="542483" cy="583955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H</a:t>
              </a:r>
              <a:endPara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Rectangle 8"/>
            <p:cNvSpPr/>
            <p:nvPr/>
          </p:nvSpPr>
          <p:spPr>
            <a:xfrm>
              <a:off x="1946691" y="1676683"/>
              <a:ext cx="542483" cy="583955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H</a:t>
              </a:r>
              <a:endPara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Rectangle 9"/>
            <p:cNvSpPr/>
            <p:nvPr/>
          </p:nvSpPr>
          <p:spPr>
            <a:xfrm>
              <a:off x="1918595" y="2032342"/>
              <a:ext cx="542483" cy="583955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H</a:t>
              </a:r>
              <a:endPara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Rectangle 10"/>
            <p:cNvSpPr/>
            <p:nvPr/>
          </p:nvSpPr>
          <p:spPr>
            <a:xfrm>
              <a:off x="1827309" y="2378676"/>
              <a:ext cx="542483" cy="583955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H</a:t>
              </a:r>
              <a:endPara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Rectangle 11"/>
            <p:cNvSpPr/>
            <p:nvPr/>
          </p:nvSpPr>
          <p:spPr>
            <a:xfrm>
              <a:off x="1762401" y="2700042"/>
              <a:ext cx="542483" cy="583955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H</a:t>
              </a:r>
              <a:endPara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23" name="Straight Arrow Connector 14"/>
            <p:cNvCxnSpPr/>
            <p:nvPr/>
          </p:nvCxnSpPr>
          <p:spPr>
            <a:xfrm>
              <a:off x="1301262" y="2106875"/>
              <a:ext cx="1802423" cy="0"/>
            </a:xfrm>
            <a:prstGeom prst="straightConnector1">
              <a:avLst/>
            </a:prstGeom>
            <a:noFill/>
            <a:ln w="44450" cap="flat" cmpd="sng" algn="ctr">
              <a:solidFill>
                <a:srgbClr val="C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4" name="Rectangle 15"/>
            <p:cNvSpPr/>
            <p:nvPr/>
          </p:nvSpPr>
          <p:spPr>
            <a:xfrm>
              <a:off x="703482" y="1804862"/>
              <a:ext cx="597781" cy="637042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alt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e</a:t>
              </a:r>
              <a:r>
                <a:rPr kumimoji="0" lang="nl-NL" altLang="en-US" b="1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-</a:t>
              </a:r>
              <a:endParaRPr kumimoji="0" lang="nl-NL" b="1" i="0" u="none" strike="noStrike" kern="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8" name="TextBox 9"/>
          <p:cNvSpPr txBox="1"/>
          <p:nvPr/>
        </p:nvSpPr>
        <p:spPr>
          <a:xfrm>
            <a:off x="2584174" y="1511036"/>
            <a:ext cx="2534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600" dirty="0" smtClean="0"/>
              <a:t>A </a:t>
            </a:r>
            <a:r>
              <a:rPr lang="nl-NL" sz="1600" b="1" dirty="0" smtClean="0">
                <a:solidFill>
                  <a:srgbClr val="00B050"/>
                </a:solidFill>
              </a:rPr>
              <a:t>high </a:t>
            </a:r>
            <a:r>
              <a:rPr lang="nl-NL" sz="1600" b="1" dirty="0" err="1" smtClean="0">
                <a:solidFill>
                  <a:srgbClr val="00B050"/>
                </a:solidFill>
              </a:rPr>
              <a:t>mobility</a:t>
            </a:r>
            <a:r>
              <a:rPr lang="nl-NL" sz="1600" b="1" dirty="0" smtClean="0">
                <a:solidFill>
                  <a:srgbClr val="00B050"/>
                </a:solidFill>
              </a:rPr>
              <a:t> </a:t>
            </a:r>
            <a:r>
              <a:rPr lang="el-GR" sz="1600" b="1" i="1" dirty="0" smtClean="0">
                <a:solidFill>
                  <a:srgbClr val="00B050"/>
                </a:solidFill>
              </a:rPr>
              <a:t>μ</a:t>
            </a:r>
            <a:r>
              <a:rPr lang="nl-NL" sz="1600" b="1" dirty="0">
                <a:solidFill>
                  <a:srgbClr val="00B050"/>
                </a:solidFill>
              </a:rPr>
              <a:t> </a:t>
            </a:r>
            <a:r>
              <a:rPr lang="nl-NL" sz="1600" dirty="0" err="1" smtClean="0"/>
              <a:t>allows</a:t>
            </a:r>
            <a:r>
              <a:rPr lang="nl-NL" sz="1600" dirty="0" smtClean="0"/>
              <a:t> </a:t>
            </a:r>
            <a:r>
              <a:rPr lang="nl-NL" sz="1600" dirty="0" err="1" smtClean="0"/>
              <a:t>for</a:t>
            </a:r>
            <a:r>
              <a:rPr lang="nl-NL" sz="1600" dirty="0" smtClean="0"/>
              <a:t> </a:t>
            </a:r>
            <a:br>
              <a:rPr lang="nl-NL" sz="1600" dirty="0" smtClean="0"/>
            </a:br>
            <a:r>
              <a:rPr lang="nl-NL" sz="1600" dirty="0" smtClean="0"/>
              <a:t>a </a:t>
            </a:r>
            <a:r>
              <a:rPr lang="nl-NL" sz="1600" b="1" dirty="0" smtClean="0"/>
              <a:t>low carrier </a:t>
            </a:r>
            <a:r>
              <a:rPr lang="nl-NL" sz="1600" b="1" dirty="0" err="1" smtClean="0"/>
              <a:t>density</a:t>
            </a:r>
            <a:r>
              <a:rPr lang="nl-NL" sz="1600" b="1" dirty="0" smtClean="0"/>
              <a:t> </a:t>
            </a:r>
            <a:r>
              <a:rPr lang="nl-NL" sz="1600" b="1" i="1" dirty="0" smtClean="0"/>
              <a:t>N</a:t>
            </a:r>
            <a:r>
              <a:rPr lang="nl-NL" sz="1600" b="1" i="1" baseline="-25000" dirty="0" smtClean="0"/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0"/>
              <p:cNvSpPr txBox="1"/>
              <p:nvPr/>
            </p:nvSpPr>
            <p:spPr>
              <a:xfrm>
                <a:off x="585003" y="1442202"/>
                <a:ext cx="2046612" cy="722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nl-NL" sz="20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nl-NL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nl-NL" sz="20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nl-NL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nl-NL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nl-NL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nl-NL" sz="2000" b="0" i="1" smtClean="0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𝜇</m:t>
                          </m:r>
                          <m:r>
                            <a:rPr lang="nl-NL" sz="20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𝑒</m:t>
                          </m:r>
                        </m:den>
                      </m:f>
                    </m:oMath>
                  </m:oMathPara>
                </a14:m>
                <a:endParaRPr lang="en-GB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03" y="1442202"/>
                <a:ext cx="2046612" cy="72244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Content Placeholder 2"/>
          <p:cNvSpPr txBox="1">
            <a:spLocks/>
          </p:cNvSpPr>
          <p:nvPr/>
        </p:nvSpPr>
        <p:spPr>
          <a:xfrm>
            <a:off x="331430" y="1035340"/>
            <a:ext cx="5141912" cy="8137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385763" rtl="0" eaLnBrk="1" fontAlgn="auto" latinLnBrk="0" hangingPunct="1">
              <a:lnSpc>
                <a:spcPts val="1800"/>
              </a:lnSpc>
              <a:spcBef>
                <a:spcPts val="430"/>
              </a:spcBef>
              <a:spcAft>
                <a:spcPts val="430"/>
              </a:spcAft>
              <a:buClrTx/>
              <a:buSzTx/>
              <a:buFont typeface="Arial" panose="020B0604020202020204" pitchFamily="34" charset="0"/>
              <a:buNone/>
              <a:tabLst/>
              <a:defRPr sz="19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385763" rtl="0" eaLnBrk="1" fontAlgn="auto" latinLnBrk="0" hangingPunct="1">
              <a:lnSpc>
                <a:spcPts val="1350"/>
              </a:lnSpc>
              <a:spcBef>
                <a:spcPts val="310"/>
              </a:spcBef>
              <a:spcAft>
                <a:spcPts val="310"/>
              </a:spcAft>
              <a:buClrTx/>
              <a:buSzTx/>
              <a:buFont typeface="Arial" panose="020B0604020202020204" pitchFamily="34" charset="0"/>
              <a:buNone/>
              <a:tabLst/>
              <a:defRPr sz="165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51875" marR="0" indent="-151875" algn="l" defTabSz="385763" rtl="0" eaLnBrk="1" fontAlgn="auto" latinLnBrk="0" hangingPunct="1">
              <a:lnSpc>
                <a:spcPts val="1350"/>
              </a:lnSpc>
              <a:spcBef>
                <a:spcPts val="310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15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303750" marR="0" indent="-151875" algn="l" defTabSz="385763" rtl="0" eaLnBrk="1" fontAlgn="auto" latinLnBrk="0" hangingPunct="1">
              <a:lnSpc>
                <a:spcPts val="1238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35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55625" marR="0" indent="-151875" algn="l" defTabSz="385763" rtl="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060847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3729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6610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9491" indent="-96441" algn="l" defTabSz="38576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A high carrier </a:t>
            </a:r>
            <a:r>
              <a:rPr lang="nl-NL" dirty="0" err="1" smtClean="0"/>
              <a:t>density</a:t>
            </a:r>
            <a:r>
              <a:rPr lang="nl-NL" dirty="0" smtClean="0"/>
              <a:t> </a:t>
            </a:r>
            <a:r>
              <a:rPr lang="nl-NL" dirty="0" smtClean="0">
                <a:sym typeface="Wingdings" panose="05000000000000000000" pitchFamily="2" charset="2"/>
              </a:rPr>
              <a:t> </a:t>
            </a:r>
            <a:r>
              <a:rPr lang="nl-NL" b="1" dirty="0" smtClean="0">
                <a:solidFill>
                  <a:srgbClr val="C00000"/>
                </a:solidFill>
              </a:rPr>
              <a:t>free carrier </a:t>
            </a:r>
            <a:r>
              <a:rPr lang="nl-NL" b="1" dirty="0" err="1" smtClean="0">
                <a:solidFill>
                  <a:srgbClr val="C00000"/>
                </a:solidFill>
              </a:rPr>
              <a:t>absorption</a:t>
            </a:r>
            <a:endParaRPr lang="en-US" b="1" dirty="0">
              <a:solidFill>
                <a:srgbClr val="C00000"/>
              </a:solidFill>
            </a:endParaRPr>
          </a:p>
        </p:txBody>
      </p:sp>
      <p:grpSp>
        <p:nvGrpSpPr>
          <p:cNvPr id="47" name="Groep 46"/>
          <p:cNvGrpSpPr/>
          <p:nvPr/>
        </p:nvGrpSpPr>
        <p:grpSpPr>
          <a:xfrm>
            <a:off x="5889647" y="2606675"/>
            <a:ext cx="1247753" cy="1068398"/>
            <a:chOff x="5889647" y="2606675"/>
            <a:chExt cx="1247753" cy="1068398"/>
          </a:xfrm>
        </p:grpSpPr>
        <p:sp>
          <p:nvSpPr>
            <p:cNvPr id="32" name="Freeform 5"/>
            <p:cNvSpPr/>
            <p:nvPr/>
          </p:nvSpPr>
          <p:spPr>
            <a:xfrm>
              <a:off x="5889647" y="2627826"/>
              <a:ext cx="419313" cy="502724"/>
            </a:xfrm>
            <a:custGeom>
              <a:avLst/>
              <a:gdLst>
                <a:gd name="connsiteX0" fmla="*/ 66675 w 1771650"/>
                <a:gd name="connsiteY0" fmla="*/ 171450 h 2124075"/>
                <a:gd name="connsiteX1" fmla="*/ 866775 w 1771650"/>
                <a:gd name="connsiteY1" fmla="*/ 0 h 2124075"/>
                <a:gd name="connsiteX2" fmla="*/ 1704975 w 1771650"/>
                <a:gd name="connsiteY2" fmla="*/ 219075 h 2124075"/>
                <a:gd name="connsiteX3" fmla="*/ 1771650 w 1771650"/>
                <a:gd name="connsiteY3" fmla="*/ 981075 h 2124075"/>
                <a:gd name="connsiteX4" fmla="*/ 1609725 w 1771650"/>
                <a:gd name="connsiteY4" fmla="*/ 1828800 h 2124075"/>
                <a:gd name="connsiteX5" fmla="*/ 1581150 w 1771650"/>
                <a:gd name="connsiteY5" fmla="*/ 2085975 h 2124075"/>
                <a:gd name="connsiteX6" fmla="*/ 257175 w 1771650"/>
                <a:gd name="connsiteY6" fmla="*/ 2124075 h 2124075"/>
                <a:gd name="connsiteX7" fmla="*/ 0 w 1771650"/>
                <a:gd name="connsiteY7" fmla="*/ 1371600 h 2124075"/>
                <a:gd name="connsiteX8" fmla="*/ 66675 w 1771650"/>
                <a:gd name="connsiteY8" fmla="*/ 171450 h 21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71650" h="2124075">
                  <a:moveTo>
                    <a:pt x="66675" y="171450"/>
                  </a:moveTo>
                  <a:lnTo>
                    <a:pt x="866775" y="0"/>
                  </a:lnTo>
                  <a:lnTo>
                    <a:pt x="1704975" y="219075"/>
                  </a:lnTo>
                  <a:lnTo>
                    <a:pt x="1771650" y="981075"/>
                  </a:lnTo>
                  <a:lnTo>
                    <a:pt x="1609725" y="1828800"/>
                  </a:lnTo>
                  <a:lnTo>
                    <a:pt x="1581150" y="2085975"/>
                  </a:lnTo>
                  <a:lnTo>
                    <a:pt x="257175" y="2124075"/>
                  </a:lnTo>
                  <a:lnTo>
                    <a:pt x="0" y="1371600"/>
                  </a:lnTo>
                  <a:lnTo>
                    <a:pt x="66675" y="171450"/>
                  </a:lnTo>
                  <a:close/>
                </a:path>
              </a:pathLst>
            </a:custGeom>
            <a:pattFill prst="wdDnDiag">
              <a:fgClr>
                <a:srgbClr val="00AEEF"/>
              </a:fgClr>
              <a:bgClr>
                <a:srgbClr val="FFFFFF"/>
              </a:bgClr>
            </a:pattFill>
            <a:ln w="9525" cap="flat" cmpd="sng" algn="ctr">
              <a:solidFill>
                <a:srgbClr val="009EE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Vrije vorm 33"/>
            <p:cNvSpPr/>
            <p:nvPr/>
          </p:nvSpPr>
          <p:spPr>
            <a:xfrm>
              <a:off x="6264275" y="2628900"/>
              <a:ext cx="247650" cy="539750"/>
            </a:xfrm>
            <a:custGeom>
              <a:avLst/>
              <a:gdLst>
                <a:gd name="connsiteX0" fmla="*/ 25400 w 247650"/>
                <a:gd name="connsiteY0" fmla="*/ 47625 h 539750"/>
                <a:gd name="connsiteX1" fmla="*/ 50800 w 247650"/>
                <a:gd name="connsiteY1" fmla="*/ 238125 h 539750"/>
                <a:gd name="connsiteX2" fmla="*/ 0 w 247650"/>
                <a:gd name="connsiteY2" fmla="*/ 495300 h 539750"/>
                <a:gd name="connsiteX3" fmla="*/ 219075 w 247650"/>
                <a:gd name="connsiteY3" fmla="*/ 539750 h 539750"/>
                <a:gd name="connsiteX4" fmla="*/ 209550 w 247650"/>
                <a:gd name="connsiteY4" fmla="*/ 266700 h 539750"/>
                <a:gd name="connsiteX5" fmla="*/ 247650 w 247650"/>
                <a:gd name="connsiteY5" fmla="*/ 0 h 539750"/>
                <a:gd name="connsiteX6" fmla="*/ 25400 w 247650"/>
                <a:gd name="connsiteY6" fmla="*/ 47625 h 53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539750">
                  <a:moveTo>
                    <a:pt x="25400" y="47625"/>
                  </a:moveTo>
                  <a:lnTo>
                    <a:pt x="50800" y="238125"/>
                  </a:lnTo>
                  <a:lnTo>
                    <a:pt x="0" y="495300"/>
                  </a:lnTo>
                  <a:lnTo>
                    <a:pt x="219075" y="539750"/>
                  </a:lnTo>
                  <a:lnTo>
                    <a:pt x="209550" y="266700"/>
                  </a:lnTo>
                  <a:lnTo>
                    <a:pt x="247650" y="0"/>
                  </a:lnTo>
                  <a:lnTo>
                    <a:pt x="25400" y="47625"/>
                  </a:lnTo>
                  <a:close/>
                </a:path>
              </a:pathLst>
            </a:custGeom>
            <a:pattFill prst="wdUpDiag">
              <a:fgClr>
                <a:srgbClr val="00AEEF"/>
              </a:fgClr>
              <a:bgClr>
                <a:schemeClr val="bg1"/>
              </a:bgClr>
            </a:pattFill>
            <a:ln w="9525">
              <a:solidFill>
                <a:srgbClr val="00A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Vrije vorm 34"/>
            <p:cNvSpPr/>
            <p:nvPr/>
          </p:nvSpPr>
          <p:spPr>
            <a:xfrm>
              <a:off x="5956300" y="3127375"/>
              <a:ext cx="434975" cy="396875"/>
            </a:xfrm>
            <a:custGeom>
              <a:avLst/>
              <a:gdLst>
                <a:gd name="connsiteX0" fmla="*/ 419100 w 434975"/>
                <a:gd name="connsiteY0" fmla="*/ 19050 h 396875"/>
                <a:gd name="connsiteX1" fmla="*/ 434975 w 434975"/>
                <a:gd name="connsiteY1" fmla="*/ 282575 h 396875"/>
                <a:gd name="connsiteX2" fmla="*/ 117475 w 434975"/>
                <a:gd name="connsiteY2" fmla="*/ 396875 h 396875"/>
                <a:gd name="connsiteX3" fmla="*/ 25400 w 434975"/>
                <a:gd name="connsiteY3" fmla="*/ 146050 h 396875"/>
                <a:gd name="connsiteX4" fmla="*/ 0 w 434975"/>
                <a:gd name="connsiteY4" fmla="*/ 6350 h 396875"/>
                <a:gd name="connsiteX5" fmla="*/ 311150 w 434975"/>
                <a:gd name="connsiteY5" fmla="*/ 0 h 396875"/>
                <a:gd name="connsiteX6" fmla="*/ 419100 w 434975"/>
                <a:gd name="connsiteY6" fmla="*/ 19050 h 39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4975" h="396875">
                  <a:moveTo>
                    <a:pt x="419100" y="19050"/>
                  </a:moveTo>
                  <a:lnTo>
                    <a:pt x="434975" y="282575"/>
                  </a:lnTo>
                  <a:lnTo>
                    <a:pt x="117475" y="396875"/>
                  </a:lnTo>
                  <a:lnTo>
                    <a:pt x="25400" y="146050"/>
                  </a:lnTo>
                  <a:lnTo>
                    <a:pt x="0" y="6350"/>
                  </a:lnTo>
                  <a:lnTo>
                    <a:pt x="311150" y="0"/>
                  </a:lnTo>
                  <a:lnTo>
                    <a:pt x="419100" y="19050"/>
                  </a:lnTo>
                  <a:close/>
                </a:path>
              </a:pathLst>
            </a:custGeom>
            <a:pattFill prst="dkVert">
              <a:fgClr>
                <a:srgbClr val="00AEEF"/>
              </a:fgClr>
              <a:bgClr>
                <a:schemeClr val="bg1"/>
              </a:bgClr>
            </a:pattFill>
            <a:ln w="9525">
              <a:solidFill>
                <a:srgbClr val="00A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Vrije vorm 35"/>
            <p:cNvSpPr/>
            <p:nvPr/>
          </p:nvSpPr>
          <p:spPr>
            <a:xfrm>
              <a:off x="6473825" y="2619375"/>
              <a:ext cx="457200" cy="657225"/>
            </a:xfrm>
            <a:custGeom>
              <a:avLst/>
              <a:gdLst>
                <a:gd name="connsiteX0" fmla="*/ 38100 w 457200"/>
                <a:gd name="connsiteY0" fmla="*/ 0 h 657225"/>
                <a:gd name="connsiteX1" fmla="*/ 387350 w 457200"/>
                <a:gd name="connsiteY1" fmla="*/ 79375 h 657225"/>
                <a:gd name="connsiteX2" fmla="*/ 457200 w 457200"/>
                <a:gd name="connsiteY2" fmla="*/ 384175 h 657225"/>
                <a:gd name="connsiteX3" fmla="*/ 349250 w 457200"/>
                <a:gd name="connsiteY3" fmla="*/ 657225 h 657225"/>
                <a:gd name="connsiteX4" fmla="*/ 6350 w 457200"/>
                <a:gd name="connsiteY4" fmla="*/ 552450 h 657225"/>
                <a:gd name="connsiteX5" fmla="*/ 0 w 457200"/>
                <a:gd name="connsiteY5" fmla="*/ 285750 h 657225"/>
                <a:gd name="connsiteX6" fmla="*/ 38100 w 457200"/>
                <a:gd name="connsiteY6" fmla="*/ 0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7200" h="657225">
                  <a:moveTo>
                    <a:pt x="38100" y="0"/>
                  </a:moveTo>
                  <a:lnTo>
                    <a:pt x="387350" y="79375"/>
                  </a:lnTo>
                  <a:lnTo>
                    <a:pt x="457200" y="384175"/>
                  </a:lnTo>
                  <a:lnTo>
                    <a:pt x="349250" y="657225"/>
                  </a:lnTo>
                  <a:lnTo>
                    <a:pt x="6350" y="552450"/>
                  </a:lnTo>
                  <a:lnTo>
                    <a:pt x="0" y="285750"/>
                  </a:lnTo>
                  <a:lnTo>
                    <a:pt x="38100" y="0"/>
                  </a:lnTo>
                  <a:close/>
                </a:path>
              </a:pathLst>
            </a:custGeom>
            <a:pattFill prst="wdDnDiag">
              <a:fgClr>
                <a:srgbClr val="00AEEF"/>
              </a:fgClr>
              <a:bgClr>
                <a:schemeClr val="bg1"/>
              </a:bgClr>
            </a:pattFill>
            <a:ln w="9525">
              <a:solidFill>
                <a:srgbClr val="00A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Vrije vorm 36"/>
            <p:cNvSpPr/>
            <p:nvPr/>
          </p:nvSpPr>
          <p:spPr>
            <a:xfrm>
              <a:off x="6378575" y="3149600"/>
              <a:ext cx="406400" cy="498475"/>
            </a:xfrm>
            <a:custGeom>
              <a:avLst/>
              <a:gdLst>
                <a:gd name="connsiteX0" fmla="*/ 0 w 406400"/>
                <a:gd name="connsiteY0" fmla="*/ 0 h 498475"/>
                <a:gd name="connsiteX1" fmla="*/ 104775 w 406400"/>
                <a:gd name="connsiteY1" fmla="*/ 22225 h 498475"/>
                <a:gd name="connsiteX2" fmla="*/ 304800 w 406400"/>
                <a:gd name="connsiteY2" fmla="*/ 88900 h 498475"/>
                <a:gd name="connsiteX3" fmla="*/ 406400 w 406400"/>
                <a:gd name="connsiteY3" fmla="*/ 330200 h 498475"/>
                <a:gd name="connsiteX4" fmla="*/ 165100 w 406400"/>
                <a:gd name="connsiteY4" fmla="*/ 498475 h 498475"/>
                <a:gd name="connsiteX5" fmla="*/ 15875 w 406400"/>
                <a:gd name="connsiteY5" fmla="*/ 260350 h 498475"/>
                <a:gd name="connsiteX6" fmla="*/ 0 w 406400"/>
                <a:gd name="connsiteY6" fmla="*/ 0 h 498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400" h="498475">
                  <a:moveTo>
                    <a:pt x="0" y="0"/>
                  </a:moveTo>
                  <a:lnTo>
                    <a:pt x="104775" y="22225"/>
                  </a:lnTo>
                  <a:lnTo>
                    <a:pt x="304800" y="88900"/>
                  </a:lnTo>
                  <a:lnTo>
                    <a:pt x="406400" y="330200"/>
                  </a:lnTo>
                  <a:lnTo>
                    <a:pt x="165100" y="498475"/>
                  </a:lnTo>
                  <a:lnTo>
                    <a:pt x="15875" y="260350"/>
                  </a:lnTo>
                  <a:lnTo>
                    <a:pt x="0" y="0"/>
                  </a:lnTo>
                  <a:close/>
                </a:path>
              </a:pathLst>
            </a:custGeom>
            <a:pattFill prst="wdUpDiag">
              <a:fgClr>
                <a:srgbClr val="00AEEF"/>
              </a:fgClr>
              <a:bgClr>
                <a:schemeClr val="bg1"/>
              </a:bgClr>
            </a:pattFill>
            <a:ln w="9525">
              <a:solidFill>
                <a:srgbClr val="00A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Vrije vorm 37"/>
            <p:cNvSpPr/>
            <p:nvPr/>
          </p:nvSpPr>
          <p:spPr>
            <a:xfrm>
              <a:off x="6068820" y="3411932"/>
              <a:ext cx="471761" cy="263141"/>
            </a:xfrm>
            <a:custGeom>
              <a:avLst/>
              <a:gdLst>
                <a:gd name="connsiteX0" fmla="*/ 0 w 471761"/>
                <a:gd name="connsiteY0" fmla="*/ 99011 h 250441"/>
                <a:gd name="connsiteX1" fmla="*/ 11649 w 471761"/>
                <a:gd name="connsiteY1" fmla="*/ 250441 h 250441"/>
                <a:gd name="connsiteX2" fmla="*/ 471761 w 471761"/>
                <a:gd name="connsiteY2" fmla="*/ 215495 h 250441"/>
                <a:gd name="connsiteX3" fmla="*/ 326156 w 471761"/>
                <a:gd name="connsiteY3" fmla="*/ 0 h 250441"/>
                <a:gd name="connsiteX4" fmla="*/ 0 w 471761"/>
                <a:gd name="connsiteY4" fmla="*/ 99011 h 250441"/>
                <a:gd name="connsiteX0" fmla="*/ 0 w 471761"/>
                <a:gd name="connsiteY0" fmla="*/ 111711 h 263141"/>
                <a:gd name="connsiteX1" fmla="*/ 11649 w 471761"/>
                <a:gd name="connsiteY1" fmla="*/ 263141 h 263141"/>
                <a:gd name="connsiteX2" fmla="*/ 471761 w 471761"/>
                <a:gd name="connsiteY2" fmla="*/ 228195 h 263141"/>
                <a:gd name="connsiteX3" fmla="*/ 322981 w 471761"/>
                <a:gd name="connsiteY3" fmla="*/ 0 h 263141"/>
                <a:gd name="connsiteX4" fmla="*/ 0 w 471761"/>
                <a:gd name="connsiteY4" fmla="*/ 111711 h 26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761" h="263141">
                  <a:moveTo>
                    <a:pt x="0" y="111711"/>
                  </a:moveTo>
                  <a:lnTo>
                    <a:pt x="11649" y="263141"/>
                  </a:lnTo>
                  <a:lnTo>
                    <a:pt x="471761" y="228195"/>
                  </a:lnTo>
                  <a:lnTo>
                    <a:pt x="322981" y="0"/>
                  </a:lnTo>
                  <a:lnTo>
                    <a:pt x="0" y="111711"/>
                  </a:lnTo>
                  <a:close/>
                </a:path>
              </a:pathLst>
            </a:custGeom>
            <a:pattFill prst="wdDnDiag">
              <a:fgClr>
                <a:srgbClr val="00AEEF"/>
              </a:fgClr>
              <a:bgClr>
                <a:schemeClr val="bg1"/>
              </a:bgClr>
            </a:pattFill>
            <a:ln w="9525">
              <a:solidFill>
                <a:srgbClr val="00A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Vrije vorm 38"/>
            <p:cNvSpPr/>
            <p:nvPr/>
          </p:nvSpPr>
          <p:spPr>
            <a:xfrm>
              <a:off x="6553200" y="3003550"/>
              <a:ext cx="479425" cy="647700"/>
            </a:xfrm>
            <a:custGeom>
              <a:avLst/>
              <a:gdLst>
                <a:gd name="connsiteX0" fmla="*/ 0 w 479425"/>
                <a:gd name="connsiteY0" fmla="*/ 644525 h 647700"/>
                <a:gd name="connsiteX1" fmla="*/ 479425 w 479425"/>
                <a:gd name="connsiteY1" fmla="*/ 647700 h 647700"/>
                <a:gd name="connsiteX2" fmla="*/ 473075 w 479425"/>
                <a:gd name="connsiteY2" fmla="*/ 222250 h 647700"/>
                <a:gd name="connsiteX3" fmla="*/ 384175 w 479425"/>
                <a:gd name="connsiteY3" fmla="*/ 0 h 647700"/>
                <a:gd name="connsiteX4" fmla="*/ 273050 w 479425"/>
                <a:gd name="connsiteY4" fmla="*/ 273050 h 647700"/>
                <a:gd name="connsiteX5" fmla="*/ 142875 w 479425"/>
                <a:gd name="connsiteY5" fmla="*/ 241300 h 647700"/>
                <a:gd name="connsiteX6" fmla="*/ 231775 w 479425"/>
                <a:gd name="connsiteY6" fmla="*/ 479425 h 647700"/>
                <a:gd name="connsiteX7" fmla="*/ 0 w 479425"/>
                <a:gd name="connsiteY7" fmla="*/ 6445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425" h="647700">
                  <a:moveTo>
                    <a:pt x="0" y="644525"/>
                  </a:moveTo>
                  <a:lnTo>
                    <a:pt x="479425" y="647700"/>
                  </a:lnTo>
                  <a:cubicBezTo>
                    <a:pt x="477308" y="505883"/>
                    <a:pt x="475192" y="364067"/>
                    <a:pt x="473075" y="222250"/>
                  </a:cubicBezTo>
                  <a:lnTo>
                    <a:pt x="384175" y="0"/>
                  </a:lnTo>
                  <a:lnTo>
                    <a:pt x="273050" y="273050"/>
                  </a:lnTo>
                  <a:lnTo>
                    <a:pt x="142875" y="241300"/>
                  </a:lnTo>
                  <a:lnTo>
                    <a:pt x="231775" y="479425"/>
                  </a:lnTo>
                  <a:lnTo>
                    <a:pt x="0" y="644525"/>
                  </a:lnTo>
                  <a:close/>
                </a:path>
              </a:pathLst>
            </a:custGeom>
            <a:pattFill prst="dkVert">
              <a:fgClr>
                <a:srgbClr val="00AEEF"/>
              </a:fgClr>
              <a:bgClr>
                <a:schemeClr val="bg1"/>
              </a:bgClr>
            </a:pattFill>
            <a:ln w="9525">
              <a:solidFill>
                <a:srgbClr val="00A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Vrije vorm 39"/>
            <p:cNvSpPr/>
            <p:nvPr/>
          </p:nvSpPr>
          <p:spPr>
            <a:xfrm>
              <a:off x="6867525" y="2606675"/>
              <a:ext cx="269875" cy="612775"/>
            </a:xfrm>
            <a:custGeom>
              <a:avLst/>
              <a:gdLst>
                <a:gd name="connsiteX0" fmla="*/ 161925 w 269875"/>
                <a:gd name="connsiteY0" fmla="*/ 612775 h 612775"/>
                <a:gd name="connsiteX1" fmla="*/ 269875 w 269875"/>
                <a:gd name="connsiteY1" fmla="*/ 219075 h 612775"/>
                <a:gd name="connsiteX2" fmla="*/ 142875 w 269875"/>
                <a:gd name="connsiteY2" fmla="*/ 0 h 612775"/>
                <a:gd name="connsiteX3" fmla="*/ 0 w 269875"/>
                <a:gd name="connsiteY3" fmla="*/ 95250 h 612775"/>
                <a:gd name="connsiteX4" fmla="*/ 66675 w 269875"/>
                <a:gd name="connsiteY4" fmla="*/ 396875 h 612775"/>
                <a:gd name="connsiteX5" fmla="*/ 161925 w 269875"/>
                <a:gd name="connsiteY5" fmla="*/ 612775 h 61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875" h="612775">
                  <a:moveTo>
                    <a:pt x="161925" y="612775"/>
                  </a:moveTo>
                  <a:lnTo>
                    <a:pt x="269875" y="219075"/>
                  </a:lnTo>
                  <a:lnTo>
                    <a:pt x="142875" y="0"/>
                  </a:lnTo>
                  <a:lnTo>
                    <a:pt x="0" y="95250"/>
                  </a:lnTo>
                  <a:lnTo>
                    <a:pt x="66675" y="396875"/>
                  </a:lnTo>
                  <a:lnTo>
                    <a:pt x="161925" y="612775"/>
                  </a:lnTo>
                  <a:close/>
                </a:path>
              </a:pathLst>
            </a:custGeom>
            <a:pattFill prst="wdDnDiag">
              <a:fgClr>
                <a:srgbClr val="00AEEF"/>
              </a:fgClr>
              <a:bgClr>
                <a:schemeClr val="bg1"/>
              </a:bgClr>
            </a:pattFill>
            <a:ln w="9525">
              <a:solidFill>
                <a:srgbClr val="00A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15"/>
            <p:cNvSpPr/>
            <p:nvPr/>
          </p:nvSpPr>
          <p:spPr>
            <a:xfrm>
              <a:off x="5926018" y="2714109"/>
              <a:ext cx="346570" cy="369332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alt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e</a:t>
              </a:r>
              <a:r>
                <a:rPr kumimoji="0" lang="nl-NL" altLang="en-US" b="1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-</a:t>
              </a:r>
              <a:endParaRPr kumimoji="0" lang="nl-NL" b="1" i="0" u="none" strike="noStrike" kern="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Vrije vorm 42"/>
            <p:cNvSpPr/>
            <p:nvPr/>
          </p:nvSpPr>
          <p:spPr>
            <a:xfrm>
              <a:off x="6181725" y="2835275"/>
              <a:ext cx="863600" cy="454025"/>
            </a:xfrm>
            <a:custGeom>
              <a:avLst/>
              <a:gdLst>
                <a:gd name="connsiteX0" fmla="*/ 0 w 863600"/>
                <a:gd name="connsiteY0" fmla="*/ 107950 h 454025"/>
                <a:gd name="connsiteX1" fmla="*/ 107950 w 863600"/>
                <a:gd name="connsiteY1" fmla="*/ 149225 h 454025"/>
                <a:gd name="connsiteX2" fmla="*/ 139700 w 863600"/>
                <a:gd name="connsiteY2" fmla="*/ 311150 h 454025"/>
                <a:gd name="connsiteX3" fmla="*/ 212725 w 863600"/>
                <a:gd name="connsiteY3" fmla="*/ 454025 h 454025"/>
                <a:gd name="connsiteX4" fmla="*/ 460375 w 863600"/>
                <a:gd name="connsiteY4" fmla="*/ 387350 h 454025"/>
                <a:gd name="connsiteX5" fmla="*/ 717550 w 863600"/>
                <a:gd name="connsiteY5" fmla="*/ 50800 h 454025"/>
                <a:gd name="connsiteX6" fmla="*/ 863600 w 863600"/>
                <a:gd name="connsiteY6" fmla="*/ 0 h 45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3600" h="454025">
                  <a:moveTo>
                    <a:pt x="0" y="107950"/>
                  </a:moveTo>
                  <a:lnTo>
                    <a:pt x="107950" y="149225"/>
                  </a:lnTo>
                  <a:lnTo>
                    <a:pt x="139700" y="311150"/>
                  </a:lnTo>
                  <a:lnTo>
                    <a:pt x="212725" y="454025"/>
                  </a:lnTo>
                  <a:lnTo>
                    <a:pt x="460375" y="387350"/>
                  </a:lnTo>
                  <a:lnTo>
                    <a:pt x="717550" y="50800"/>
                  </a:lnTo>
                  <a:lnTo>
                    <a:pt x="863600" y="0"/>
                  </a:lnTo>
                </a:path>
              </a:pathLst>
            </a:custGeom>
            <a:noFill/>
            <a:ln w="44450">
              <a:solidFill>
                <a:srgbClr val="C0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Draaiende pijl 43"/>
          <p:cNvSpPr/>
          <p:nvPr/>
        </p:nvSpPr>
        <p:spPr>
          <a:xfrm rot="3000561" flipV="1">
            <a:off x="6288544" y="3642660"/>
            <a:ext cx="841834" cy="77660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749736"/>
              <a:gd name="adj5" fmla="val 12500"/>
            </a:avLst>
          </a:prstGeom>
          <a:gradFill>
            <a:gsLst>
              <a:gs pos="0">
                <a:srgbClr val="00B050"/>
              </a:gs>
              <a:gs pos="100000">
                <a:srgbClr val="92D050"/>
              </a:gs>
            </a:gsLst>
            <a:lin ang="16200000" scaled="1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3115813"/>
              </p:ext>
            </p:extLst>
          </p:nvPr>
        </p:nvGraphicFramePr>
        <p:xfrm>
          <a:off x="5449824" y="-88900"/>
          <a:ext cx="3660376" cy="2558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8" name="Graph" r:id="rId4" imgW="4153680" imgH="2901600" progId="Origin50.Graph">
                  <p:embed/>
                </p:oleObj>
              </mc:Choice>
              <mc:Fallback>
                <p:oleObj name="Graph" r:id="rId4" imgW="4153680" imgH="2901600" progId="Origin50.Graph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9824" y="-88900"/>
                        <a:ext cx="3660376" cy="25582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8038698"/>
              </p:ext>
            </p:extLst>
          </p:nvPr>
        </p:nvGraphicFramePr>
        <p:xfrm>
          <a:off x="5449824" y="-91440"/>
          <a:ext cx="3655238" cy="2553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9" name="Graph" r:id="rId6" imgW="4153680" imgH="2901600" progId="Origin50.Graph">
                  <p:embed/>
                </p:oleObj>
              </mc:Choice>
              <mc:Fallback>
                <p:oleObj name="Graph" r:id="rId6" imgW="4153680" imgH="2901600" progId="Origin50.Grap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9824" y="-91440"/>
                        <a:ext cx="3655238" cy="25534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kstvak 47"/>
          <p:cNvSpPr txBox="1"/>
          <p:nvPr/>
        </p:nvSpPr>
        <p:spPr>
          <a:xfrm>
            <a:off x="6905973" y="682448"/>
            <a:ext cx="1044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>
                <a:solidFill>
                  <a:srgbClr val="FF0000"/>
                </a:solidFill>
              </a:rPr>
              <a:t>35 cm</a:t>
            </a:r>
            <a:r>
              <a:rPr lang="nl-NL" sz="1600" baseline="30000" dirty="0" smtClean="0">
                <a:solidFill>
                  <a:srgbClr val="FF0000"/>
                </a:solidFill>
              </a:rPr>
              <a:t>2</a:t>
            </a:r>
            <a:r>
              <a:rPr lang="nl-NL" sz="1600" dirty="0" smtClean="0">
                <a:solidFill>
                  <a:srgbClr val="FF0000"/>
                </a:solidFill>
              </a:rPr>
              <a:t>/</a:t>
            </a:r>
            <a:r>
              <a:rPr lang="nl-NL" sz="1600" dirty="0" err="1" smtClean="0">
                <a:solidFill>
                  <a:srgbClr val="FF0000"/>
                </a:solidFill>
              </a:rPr>
              <a:t>Vs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9" name="Tekstvak 48"/>
          <p:cNvSpPr txBox="1"/>
          <p:nvPr/>
        </p:nvSpPr>
        <p:spPr>
          <a:xfrm>
            <a:off x="6910533" y="944642"/>
            <a:ext cx="1129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>
                <a:solidFill>
                  <a:srgbClr val="0000FF"/>
                </a:solidFill>
              </a:rPr>
              <a:t>138 cm</a:t>
            </a:r>
            <a:r>
              <a:rPr lang="nl-NL" sz="1600" baseline="30000" dirty="0" smtClean="0">
                <a:solidFill>
                  <a:srgbClr val="0000FF"/>
                </a:solidFill>
              </a:rPr>
              <a:t>2</a:t>
            </a:r>
            <a:r>
              <a:rPr lang="nl-NL" sz="1600" dirty="0" smtClean="0">
                <a:solidFill>
                  <a:srgbClr val="0000FF"/>
                </a:solidFill>
              </a:rPr>
              <a:t>/</a:t>
            </a:r>
            <a:r>
              <a:rPr lang="nl-NL" sz="1600" dirty="0" err="1" smtClean="0">
                <a:solidFill>
                  <a:srgbClr val="0000FF"/>
                </a:solidFill>
              </a:rPr>
              <a:t>Vs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4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High-mobility ALD </a:t>
            </a:r>
            <a:r>
              <a:rPr lang="en-US" dirty="0" smtClean="0"/>
              <a:t>TCOs: </a:t>
            </a:r>
            <a:r>
              <a:rPr lang="en-US" dirty="0" err="1" smtClean="0"/>
              <a:t>ZnO:H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Use</a:t>
            </a:r>
            <a:r>
              <a:rPr lang="nl-NL" dirty="0" smtClean="0"/>
              <a:t> </a:t>
            </a:r>
            <a:r>
              <a:rPr lang="nl-NL" dirty="0" err="1" smtClean="0"/>
              <a:t>supercycles</a:t>
            </a:r>
            <a:r>
              <a:rPr lang="nl-NL" dirty="0" smtClean="0"/>
              <a:t> of </a:t>
            </a:r>
            <a:r>
              <a:rPr lang="nl-NL" dirty="0" err="1" smtClean="0"/>
              <a:t>ZnO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H</a:t>
            </a:r>
            <a:r>
              <a:rPr lang="nl-NL" baseline="-25000" dirty="0" smtClean="0"/>
              <a:t>2</a:t>
            </a:r>
            <a:r>
              <a:rPr lang="nl-NL" dirty="0" smtClean="0"/>
              <a:t> plasma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34</a:t>
            </a:fld>
            <a:endParaRPr lang="en-US" dirty="0"/>
          </a:p>
        </p:txBody>
      </p:sp>
      <p:grpSp>
        <p:nvGrpSpPr>
          <p:cNvPr id="30" name="Groep 29"/>
          <p:cNvGrpSpPr/>
          <p:nvPr/>
        </p:nvGrpSpPr>
        <p:grpSpPr>
          <a:xfrm>
            <a:off x="237964" y="1716865"/>
            <a:ext cx="3854337" cy="2234812"/>
            <a:chOff x="4382025" y="1310455"/>
            <a:chExt cx="3854337" cy="2234812"/>
          </a:xfrm>
        </p:grpSpPr>
        <p:cxnSp>
          <p:nvCxnSpPr>
            <p:cNvPr id="31" name="Straight Connector 33"/>
            <p:cNvCxnSpPr/>
            <p:nvPr/>
          </p:nvCxnSpPr>
          <p:spPr>
            <a:xfrm>
              <a:off x="5355510" y="1721017"/>
              <a:ext cx="0" cy="1368152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ysDash"/>
            </a:ln>
            <a:effectLst/>
          </p:spPr>
        </p:cxnSp>
        <p:cxnSp>
          <p:nvCxnSpPr>
            <p:cNvPr id="32" name="Straight Connector 34"/>
            <p:cNvCxnSpPr/>
            <p:nvPr/>
          </p:nvCxnSpPr>
          <p:spPr>
            <a:xfrm>
              <a:off x="6867678" y="1721017"/>
              <a:ext cx="0" cy="1368152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ysDash"/>
            </a:ln>
            <a:effectLst/>
          </p:spPr>
        </p:cxnSp>
        <p:cxnSp>
          <p:nvCxnSpPr>
            <p:cNvPr id="33" name="Straight Connector 35"/>
            <p:cNvCxnSpPr/>
            <p:nvPr/>
          </p:nvCxnSpPr>
          <p:spPr>
            <a:xfrm>
              <a:off x="7716668" y="1721017"/>
              <a:ext cx="0" cy="1368152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ysDash"/>
            </a:ln>
            <a:effectLst/>
          </p:spPr>
        </p:cxnSp>
        <p:cxnSp>
          <p:nvCxnSpPr>
            <p:cNvPr id="34" name="Straight Arrow Connector 36"/>
            <p:cNvCxnSpPr/>
            <p:nvPr/>
          </p:nvCxnSpPr>
          <p:spPr>
            <a:xfrm>
              <a:off x="5185015" y="2945153"/>
              <a:ext cx="2921640" cy="0"/>
            </a:xfrm>
            <a:prstGeom prst="straightConnector1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sp>
          <p:nvSpPr>
            <p:cNvPr id="35" name="TextBox 37"/>
            <p:cNvSpPr txBox="1"/>
            <p:nvPr/>
          </p:nvSpPr>
          <p:spPr>
            <a:xfrm>
              <a:off x="7716668" y="2620678"/>
              <a:ext cx="5196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time</a:t>
              </a:r>
              <a:endPara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cxnSp>
          <p:nvCxnSpPr>
            <p:cNvPr id="36" name="Straight Connector 38"/>
            <p:cNvCxnSpPr/>
            <p:nvPr/>
          </p:nvCxnSpPr>
          <p:spPr>
            <a:xfrm>
              <a:off x="5185015" y="2513105"/>
              <a:ext cx="2921640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37" name="Straight Connector 39"/>
            <p:cNvCxnSpPr/>
            <p:nvPr/>
          </p:nvCxnSpPr>
          <p:spPr>
            <a:xfrm>
              <a:off x="5185015" y="2065430"/>
              <a:ext cx="2921640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38" name="Rectangle 40"/>
            <p:cNvSpPr/>
            <p:nvPr/>
          </p:nvSpPr>
          <p:spPr>
            <a:xfrm>
              <a:off x="5427518" y="1793025"/>
              <a:ext cx="504056" cy="272405"/>
            </a:xfrm>
            <a:prstGeom prst="rect">
              <a:avLst/>
            </a:prstGeom>
            <a:solidFill>
              <a:srgbClr val="003A80">
                <a:alpha val="20000"/>
              </a:srgbClr>
            </a:solidFill>
            <a:ln w="9525" cap="flat" cmpd="sng" algn="ctr">
              <a:solidFill>
                <a:srgbClr val="00AEEF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Calibri"/>
                </a:rPr>
                <a:t>DEZ</a:t>
              </a:r>
              <a:endParaRPr kumimoji="0" lang="en-GB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9" name="Rectangle 41"/>
            <p:cNvSpPr/>
            <p:nvPr/>
          </p:nvSpPr>
          <p:spPr>
            <a:xfrm>
              <a:off x="5931574" y="2671407"/>
              <a:ext cx="144016" cy="272405"/>
            </a:xfrm>
            <a:prstGeom prst="rect">
              <a:avLst/>
            </a:prstGeom>
            <a:solidFill>
              <a:srgbClr val="FF9A00">
                <a:alpha val="20000"/>
              </a:srgbClr>
            </a:solidFill>
            <a:ln w="9525" cap="flat" cmpd="sng" algn="ctr">
              <a:solidFill>
                <a:srgbClr val="FF9A00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0" name="Rectangle 42"/>
            <p:cNvSpPr/>
            <p:nvPr/>
          </p:nvSpPr>
          <p:spPr>
            <a:xfrm>
              <a:off x="6075590" y="2241742"/>
              <a:ext cx="504056" cy="272405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 w="9525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A37"/>
                  </a:solidFill>
                  <a:effectLst/>
                  <a:uLnTx/>
                  <a:uFillTx/>
                  <a:latin typeface="Calibri"/>
                </a:rPr>
                <a:t>H</a:t>
              </a:r>
              <a:r>
                <a:rPr kumimoji="0" lang="nl-NL" sz="10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7A37"/>
                  </a:solidFill>
                  <a:effectLst/>
                  <a:uLnTx/>
                  <a:uFillTx/>
                  <a:latin typeface="Calibri"/>
                </a:rPr>
                <a:t>2</a:t>
              </a:r>
              <a:r>
                <a:rPr kumimoji="0" lang="nl-NL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A37"/>
                  </a:solidFill>
                  <a:effectLst/>
                  <a:uLnTx/>
                  <a:uFillTx/>
                  <a:latin typeface="Calibri"/>
                </a:rPr>
                <a:t>O</a:t>
              </a:r>
              <a:endParaRPr kumimoji="0" lang="en-GB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A37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1" name="Rectangle 43"/>
            <p:cNvSpPr/>
            <p:nvPr/>
          </p:nvSpPr>
          <p:spPr>
            <a:xfrm>
              <a:off x="6580812" y="2668733"/>
              <a:ext cx="144016" cy="272405"/>
            </a:xfrm>
            <a:prstGeom prst="rect">
              <a:avLst/>
            </a:prstGeom>
            <a:solidFill>
              <a:srgbClr val="FF9A00">
                <a:alpha val="20000"/>
              </a:srgbClr>
            </a:solidFill>
            <a:ln w="9525" cap="flat" cmpd="sng" algn="ctr">
              <a:solidFill>
                <a:srgbClr val="FF9A00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2" name="TextBox 44"/>
            <p:cNvSpPr txBox="1"/>
            <p:nvPr/>
          </p:nvSpPr>
          <p:spPr>
            <a:xfrm>
              <a:off x="5931574" y="2696536"/>
              <a:ext cx="79325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A00"/>
                  </a:solidFill>
                  <a:effectLst/>
                  <a:uLnTx/>
                  <a:uFillTx/>
                  <a:latin typeface="Calibri"/>
                </a:rPr>
                <a:t>purge</a:t>
              </a:r>
              <a:endParaRPr kumimoji="0" lang="en-GB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9A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3" name="Rectangle 45"/>
            <p:cNvSpPr/>
            <p:nvPr/>
          </p:nvSpPr>
          <p:spPr>
            <a:xfrm>
              <a:off x="6905728" y="1793596"/>
              <a:ext cx="743360" cy="272405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 w="9525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</a:rPr>
                <a:t>H</a:t>
              </a:r>
              <a:r>
                <a:rPr kumimoji="0" lang="nl-NL" sz="10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</a:rPr>
                <a:t>2</a:t>
              </a:r>
              <a:r>
                <a:rPr kumimoji="0" lang="nl-NL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</a:rPr>
                <a:t> plasma</a:t>
              </a:r>
              <a:endParaRPr kumimoji="0" lang="en-GB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4" name="TextBox 50"/>
            <p:cNvSpPr txBox="1"/>
            <p:nvPr/>
          </p:nvSpPr>
          <p:spPr>
            <a:xfrm>
              <a:off x="5355510" y="1310455"/>
              <a:ext cx="1512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ZnO </a:t>
              </a:r>
              <a:r>
                <a:rPr kumimoji="0" lang="nl-NL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cycle</a:t>
              </a:r>
              <a:endPara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5" name="TextBox 51"/>
            <p:cNvSpPr txBox="1"/>
            <p:nvPr/>
          </p:nvSpPr>
          <p:spPr>
            <a:xfrm>
              <a:off x="6867677" y="1310455"/>
              <a:ext cx="8489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Doping/</a:t>
              </a:r>
              <a:r>
                <a:rPr kumimoji="0" lang="nl-NL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etching</a:t>
              </a:r>
              <a:endPara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cxnSp>
          <p:nvCxnSpPr>
            <p:cNvPr id="46" name="Straight Arrow Connector 52"/>
            <p:cNvCxnSpPr/>
            <p:nvPr/>
          </p:nvCxnSpPr>
          <p:spPr>
            <a:xfrm flipH="1">
              <a:off x="5345801" y="3117744"/>
              <a:ext cx="1521876" cy="0"/>
            </a:xfrm>
            <a:prstGeom prst="straightConnector1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47" name="Rectangle 53"/>
            <p:cNvSpPr/>
            <p:nvPr/>
          </p:nvSpPr>
          <p:spPr>
            <a:xfrm>
              <a:off x="5746221" y="2964947"/>
              <a:ext cx="756083" cy="288032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</a:rPr>
                <a:t>n</a:t>
              </a:r>
              <a:r>
                <a:rPr kumimoji="0" lang="nl-NL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nl-NL" sz="11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cycles</a:t>
              </a:r>
              <a:endParaRPr kumimoji="0" lang="en-GB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cxnSp>
          <p:nvCxnSpPr>
            <p:cNvPr id="48" name="Straight Arrow Connector 54"/>
            <p:cNvCxnSpPr/>
            <p:nvPr/>
          </p:nvCxnSpPr>
          <p:spPr>
            <a:xfrm flipH="1">
              <a:off x="6863302" y="3117744"/>
              <a:ext cx="853366" cy="0"/>
            </a:xfrm>
            <a:prstGeom prst="straightConnector1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49" name="Rectangle 55"/>
            <p:cNvSpPr/>
            <p:nvPr/>
          </p:nvSpPr>
          <p:spPr>
            <a:xfrm>
              <a:off x="7004451" y="2964947"/>
              <a:ext cx="624198" cy="288032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</a:rPr>
                <a:t>1</a:t>
              </a:r>
              <a:r>
                <a:rPr kumimoji="0" lang="nl-NL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nl-NL" sz="11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cycle</a:t>
              </a:r>
              <a:endParaRPr kumimoji="0" lang="en-GB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" name="TextBox 56"/>
            <p:cNvSpPr txBox="1"/>
            <p:nvPr/>
          </p:nvSpPr>
          <p:spPr>
            <a:xfrm>
              <a:off x="4382025" y="1790727"/>
              <a:ext cx="9671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precursor</a:t>
              </a:r>
              <a:endParaRPr kumimoji="0" lang="en-GB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" name="TextBox 57"/>
            <p:cNvSpPr txBox="1"/>
            <p:nvPr/>
          </p:nvSpPr>
          <p:spPr>
            <a:xfrm>
              <a:off x="4382025" y="2238015"/>
              <a:ext cx="9761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reactant</a:t>
              </a:r>
              <a:endParaRPr kumimoji="0" lang="en-GB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cxnSp>
          <p:nvCxnSpPr>
            <p:cNvPr id="52" name="Straight Arrow Connector 58"/>
            <p:cNvCxnSpPr/>
            <p:nvPr/>
          </p:nvCxnSpPr>
          <p:spPr>
            <a:xfrm flipH="1">
              <a:off x="5341426" y="3377201"/>
              <a:ext cx="2375242" cy="0"/>
            </a:xfrm>
            <a:prstGeom prst="straightConnector1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53" name="Rectangle 59"/>
            <p:cNvSpPr/>
            <p:nvPr/>
          </p:nvSpPr>
          <p:spPr>
            <a:xfrm>
              <a:off x="6023041" y="3257235"/>
              <a:ext cx="1115541" cy="288032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</a:rPr>
                <a:t>1</a:t>
              </a:r>
              <a:r>
                <a:rPr kumimoji="0" lang="nl-NL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nl-NL" sz="11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supercycle</a:t>
              </a:r>
              <a:endParaRPr kumimoji="0" lang="en-GB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" name="TextBox 60"/>
            <p:cNvSpPr txBox="1"/>
            <p:nvPr/>
          </p:nvSpPr>
          <p:spPr>
            <a:xfrm>
              <a:off x="4382025" y="2671410"/>
              <a:ext cx="9761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purge</a:t>
              </a:r>
              <a:endParaRPr kumimoji="0" lang="en-GB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22" name="Group 15"/>
          <p:cNvGrpSpPr/>
          <p:nvPr/>
        </p:nvGrpSpPr>
        <p:grpSpPr>
          <a:xfrm>
            <a:off x="4533681" y="2769889"/>
            <a:ext cx="3842059" cy="574337"/>
            <a:chOff x="4767732" y="4369011"/>
            <a:chExt cx="3842059" cy="574337"/>
          </a:xfrm>
        </p:grpSpPr>
        <p:sp>
          <p:nvSpPr>
            <p:cNvPr id="123" name="Oval 48"/>
            <p:cNvSpPr/>
            <p:nvPr/>
          </p:nvSpPr>
          <p:spPr>
            <a:xfrm>
              <a:off x="4767732" y="4369011"/>
              <a:ext cx="580394" cy="574326"/>
            </a:xfrm>
            <a:prstGeom prst="ellipse">
              <a:avLst/>
            </a:prstGeom>
            <a:solidFill>
              <a:srgbClr val="009EE0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Oval 52"/>
            <p:cNvSpPr/>
            <p:nvPr/>
          </p:nvSpPr>
          <p:spPr>
            <a:xfrm>
              <a:off x="5806413" y="4369018"/>
              <a:ext cx="580396" cy="574330"/>
            </a:xfrm>
            <a:prstGeom prst="ellipse">
              <a:avLst/>
            </a:prstGeom>
            <a:solidFill>
              <a:srgbClr val="009EE0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Oval 65"/>
            <p:cNvSpPr/>
            <p:nvPr/>
          </p:nvSpPr>
          <p:spPr>
            <a:xfrm>
              <a:off x="6857426" y="4369018"/>
              <a:ext cx="580396" cy="574330"/>
            </a:xfrm>
            <a:prstGeom prst="ellipse">
              <a:avLst/>
            </a:prstGeom>
            <a:solidFill>
              <a:srgbClr val="009EE0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Oval 67"/>
            <p:cNvSpPr/>
            <p:nvPr/>
          </p:nvSpPr>
          <p:spPr>
            <a:xfrm>
              <a:off x="8029395" y="4369018"/>
              <a:ext cx="580396" cy="574330"/>
            </a:xfrm>
            <a:prstGeom prst="ellipse">
              <a:avLst/>
            </a:prstGeom>
            <a:solidFill>
              <a:srgbClr val="009EE0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7" name="Group 13"/>
          <p:cNvGrpSpPr/>
          <p:nvPr/>
        </p:nvGrpSpPr>
        <p:grpSpPr>
          <a:xfrm>
            <a:off x="4681746" y="3053784"/>
            <a:ext cx="3479568" cy="104822"/>
            <a:chOff x="4901039" y="5176814"/>
            <a:chExt cx="3479568" cy="104822"/>
          </a:xfrm>
        </p:grpSpPr>
        <p:sp>
          <p:nvSpPr>
            <p:cNvPr id="128" name="Oval 6"/>
            <p:cNvSpPr/>
            <p:nvPr/>
          </p:nvSpPr>
          <p:spPr>
            <a:xfrm>
              <a:off x="4901039" y="5176814"/>
              <a:ext cx="324850" cy="104822"/>
            </a:xfrm>
            <a:prstGeom prst="ellipse">
              <a:avLst/>
            </a:prstGeom>
            <a:solidFill>
              <a:srgbClr val="009EE0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Oval 35"/>
            <p:cNvSpPr/>
            <p:nvPr/>
          </p:nvSpPr>
          <p:spPr>
            <a:xfrm>
              <a:off x="5905663" y="5176814"/>
              <a:ext cx="324850" cy="104822"/>
            </a:xfrm>
            <a:prstGeom prst="ellipse">
              <a:avLst/>
            </a:prstGeom>
            <a:solidFill>
              <a:srgbClr val="009EE0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Oval 37"/>
            <p:cNvSpPr/>
            <p:nvPr/>
          </p:nvSpPr>
          <p:spPr>
            <a:xfrm>
              <a:off x="6922215" y="5176814"/>
              <a:ext cx="324850" cy="104822"/>
            </a:xfrm>
            <a:prstGeom prst="ellipse">
              <a:avLst/>
            </a:prstGeom>
            <a:solidFill>
              <a:srgbClr val="009EE0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Oval 39"/>
            <p:cNvSpPr/>
            <p:nvPr/>
          </p:nvSpPr>
          <p:spPr>
            <a:xfrm>
              <a:off x="8055757" y="5176814"/>
              <a:ext cx="324850" cy="104822"/>
            </a:xfrm>
            <a:prstGeom prst="ellipse">
              <a:avLst/>
            </a:prstGeom>
            <a:solidFill>
              <a:srgbClr val="009EE0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2" name="Group 8"/>
          <p:cNvGrpSpPr/>
          <p:nvPr/>
        </p:nvGrpSpPr>
        <p:grpSpPr>
          <a:xfrm>
            <a:off x="5154661" y="3054541"/>
            <a:ext cx="3483904" cy="104822"/>
            <a:chOff x="5373953" y="5176814"/>
            <a:chExt cx="3483904" cy="104822"/>
          </a:xfrm>
        </p:grpSpPr>
        <p:sp>
          <p:nvSpPr>
            <p:cNvPr id="133" name="Oval 34"/>
            <p:cNvSpPr/>
            <p:nvPr/>
          </p:nvSpPr>
          <p:spPr>
            <a:xfrm>
              <a:off x="5373953" y="5176814"/>
              <a:ext cx="324850" cy="104822"/>
            </a:xfrm>
            <a:prstGeom prst="ellipse">
              <a:avLst/>
            </a:prstGeom>
            <a:solidFill>
              <a:srgbClr val="009EE0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Oval 36"/>
            <p:cNvSpPr/>
            <p:nvPr/>
          </p:nvSpPr>
          <p:spPr>
            <a:xfrm>
              <a:off x="6437373" y="5176814"/>
              <a:ext cx="324850" cy="104822"/>
            </a:xfrm>
            <a:prstGeom prst="ellipse">
              <a:avLst/>
            </a:prstGeom>
            <a:solidFill>
              <a:srgbClr val="009EE0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Oval 38"/>
            <p:cNvSpPr/>
            <p:nvPr/>
          </p:nvSpPr>
          <p:spPr>
            <a:xfrm>
              <a:off x="7511439" y="5176814"/>
              <a:ext cx="324850" cy="104822"/>
            </a:xfrm>
            <a:prstGeom prst="ellipse">
              <a:avLst/>
            </a:prstGeom>
            <a:solidFill>
              <a:srgbClr val="009EE0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Oval 45"/>
            <p:cNvSpPr/>
            <p:nvPr/>
          </p:nvSpPr>
          <p:spPr>
            <a:xfrm>
              <a:off x="8533007" y="5176814"/>
              <a:ext cx="324850" cy="104822"/>
            </a:xfrm>
            <a:prstGeom prst="ellipse">
              <a:avLst/>
            </a:prstGeom>
            <a:solidFill>
              <a:srgbClr val="009EE0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7" name="Rectangle 2"/>
          <p:cNvSpPr/>
          <p:nvPr/>
        </p:nvSpPr>
        <p:spPr>
          <a:xfrm>
            <a:off x="4533681" y="3115720"/>
            <a:ext cx="4335487" cy="619125"/>
          </a:xfrm>
          <a:prstGeom prst="rect">
            <a:avLst/>
          </a:prstGeom>
          <a:solidFill>
            <a:srgbClr val="FFFFFF">
              <a:lumMod val="50000"/>
            </a:srgbClr>
          </a:solidFill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Substrate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8" name="Group 103"/>
          <p:cNvGrpSpPr/>
          <p:nvPr/>
        </p:nvGrpSpPr>
        <p:grpSpPr>
          <a:xfrm>
            <a:off x="4533680" y="2496590"/>
            <a:ext cx="4335487" cy="619130"/>
            <a:chOff x="4752973" y="4457695"/>
            <a:chExt cx="4335487" cy="619130"/>
          </a:xfrm>
        </p:grpSpPr>
        <p:sp>
          <p:nvSpPr>
            <p:cNvPr id="139" name="Rectangle 69"/>
            <p:cNvSpPr/>
            <p:nvPr/>
          </p:nvSpPr>
          <p:spPr>
            <a:xfrm>
              <a:off x="4752973" y="4457695"/>
              <a:ext cx="4335487" cy="619125"/>
            </a:xfrm>
            <a:prstGeom prst="rect">
              <a:avLst/>
            </a:prstGeom>
            <a:solidFill>
              <a:srgbClr val="009EE0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40" name="Straight Connector 70"/>
            <p:cNvCxnSpPr/>
            <p:nvPr/>
          </p:nvCxnSpPr>
          <p:spPr>
            <a:xfrm flipH="1" flipV="1">
              <a:off x="5791656" y="4457695"/>
              <a:ext cx="9069" cy="609605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1" name="Straight Connector 72"/>
            <p:cNvCxnSpPr/>
            <p:nvPr/>
          </p:nvCxnSpPr>
          <p:spPr>
            <a:xfrm flipH="1" flipV="1">
              <a:off x="6715125" y="4457701"/>
              <a:ext cx="152400" cy="619124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2" name="Straight Connector 74"/>
            <p:cNvCxnSpPr/>
            <p:nvPr/>
          </p:nvCxnSpPr>
          <p:spPr>
            <a:xfrm flipH="1" flipV="1">
              <a:off x="7924800" y="4476751"/>
              <a:ext cx="95250" cy="590549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143" name="Rectangle 16"/>
          <p:cNvSpPr/>
          <p:nvPr/>
        </p:nvSpPr>
        <p:spPr>
          <a:xfrm>
            <a:off x="4533679" y="1768943"/>
            <a:ext cx="4335487" cy="1349412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52000">
                <a:srgbClr val="933589">
                  <a:lumMod val="95000"/>
                  <a:lumOff val="5000"/>
                  <a:alpha val="67000"/>
                </a:srgbClr>
              </a:gs>
              <a:gs pos="86000">
                <a:srgbClr val="933589">
                  <a:lumMod val="60000"/>
                  <a:alpha val="37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Etching</a:t>
            </a:r>
            <a:r>
              <a:rPr kumimoji="0" lang="nl-NL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</a:t>
            </a:r>
            <a:r>
              <a:rPr kumimoji="0" lang="nl-NL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nl-NL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plasma</a:t>
            </a:r>
          </a:p>
        </p:txBody>
      </p:sp>
      <p:sp>
        <p:nvSpPr>
          <p:cNvPr id="145" name="Tekstvak 144"/>
          <p:cNvSpPr txBox="1"/>
          <p:nvPr/>
        </p:nvSpPr>
        <p:spPr>
          <a:xfrm>
            <a:off x="4328691" y="779478"/>
            <a:ext cx="48464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b="1" dirty="0" smtClean="0"/>
              <a:t>The H</a:t>
            </a:r>
            <a:r>
              <a:rPr lang="nl-NL" sz="2000" b="1" baseline="-25000" dirty="0" smtClean="0"/>
              <a:t>2</a:t>
            </a:r>
            <a:r>
              <a:rPr lang="nl-NL" sz="2000" b="1" dirty="0" smtClean="0"/>
              <a:t> plasma:</a:t>
            </a:r>
          </a:p>
          <a:p>
            <a:pPr algn="ctr"/>
            <a:r>
              <a:rPr lang="nl-NL" sz="2000" b="1" dirty="0" smtClean="0">
                <a:solidFill>
                  <a:srgbClr val="00B050"/>
                </a:solidFill>
              </a:rPr>
              <a:t>Dopes</a:t>
            </a:r>
            <a:r>
              <a:rPr lang="nl-NL" sz="2000" dirty="0" smtClean="0"/>
              <a:t> </a:t>
            </a:r>
            <a:r>
              <a:rPr lang="nl-NL" sz="2000" dirty="0" err="1" smtClean="0"/>
              <a:t>the</a:t>
            </a:r>
            <a:r>
              <a:rPr lang="nl-NL" sz="2000" dirty="0" smtClean="0"/>
              <a:t> </a:t>
            </a:r>
            <a:r>
              <a:rPr lang="nl-NL" sz="2000" dirty="0" err="1" smtClean="0"/>
              <a:t>ZnO</a:t>
            </a:r>
            <a:r>
              <a:rPr lang="nl-NL" sz="2000" dirty="0" smtClean="0"/>
              <a:t> </a:t>
            </a:r>
            <a:r>
              <a:rPr lang="nl-NL" sz="2000" dirty="0" err="1" smtClean="0"/>
              <a:t>with</a:t>
            </a:r>
            <a:r>
              <a:rPr lang="nl-NL" sz="2000" dirty="0" smtClean="0"/>
              <a:t> H</a:t>
            </a:r>
          </a:p>
          <a:p>
            <a:pPr algn="ctr"/>
            <a:r>
              <a:rPr lang="nl-NL" sz="2000" b="1" dirty="0" err="1" smtClean="0">
                <a:solidFill>
                  <a:srgbClr val="00B050"/>
                </a:solidFill>
              </a:rPr>
              <a:t>Reduces</a:t>
            </a:r>
            <a:r>
              <a:rPr lang="nl-NL" sz="2000" dirty="0" smtClean="0"/>
              <a:t> </a:t>
            </a:r>
            <a:r>
              <a:rPr lang="nl-NL" sz="2000" dirty="0" err="1" smtClean="0"/>
              <a:t>grain</a:t>
            </a:r>
            <a:r>
              <a:rPr lang="nl-NL" sz="2000" dirty="0" smtClean="0"/>
              <a:t> </a:t>
            </a:r>
            <a:r>
              <a:rPr lang="nl-NL" sz="2000" dirty="0" err="1" smtClean="0"/>
              <a:t>competition</a:t>
            </a:r>
            <a:r>
              <a:rPr lang="nl-NL" sz="2000" dirty="0" smtClean="0"/>
              <a:t> </a:t>
            </a:r>
            <a:r>
              <a:rPr lang="nl-NL" sz="2000" dirty="0" err="1" smtClean="0"/>
              <a:t>by</a:t>
            </a:r>
            <a:r>
              <a:rPr lang="nl-NL" sz="2000" dirty="0" smtClean="0"/>
              <a:t> </a:t>
            </a:r>
            <a:r>
              <a:rPr lang="nl-NL" sz="2000" dirty="0" err="1" smtClean="0"/>
              <a:t>etching</a:t>
            </a:r>
            <a:r>
              <a:rPr lang="nl-NL" sz="2000" dirty="0" smtClean="0"/>
              <a:t> nuclei:</a:t>
            </a:r>
            <a:endParaRPr lang="en-US" sz="2000" dirty="0"/>
          </a:p>
        </p:txBody>
      </p:sp>
      <p:cxnSp>
        <p:nvCxnSpPr>
          <p:cNvPr id="147" name="Gekromde verbindingslijn 146"/>
          <p:cNvCxnSpPr/>
          <p:nvPr/>
        </p:nvCxnSpPr>
        <p:spPr>
          <a:xfrm rot="5400000" flipH="1" flipV="1">
            <a:off x="7921442" y="895037"/>
            <a:ext cx="481400" cy="303146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kstvak 147"/>
          <p:cNvSpPr txBox="1"/>
          <p:nvPr/>
        </p:nvSpPr>
        <p:spPr>
          <a:xfrm>
            <a:off x="8010564" y="436578"/>
            <a:ext cx="931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~3 at. %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4022134" y="4535869"/>
            <a:ext cx="39884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dirty="0" smtClean="0">
                <a:solidFill>
                  <a:srgbClr val="000000"/>
                </a:solidFill>
              </a:rPr>
              <a:t>Macco et al, SOLMAT 173 (</a:t>
            </a:r>
            <a:r>
              <a:rPr lang="nl-NL" sz="1200" b="1" dirty="0" smtClean="0">
                <a:solidFill>
                  <a:srgbClr val="000000"/>
                </a:solidFill>
              </a:rPr>
              <a:t>2017</a:t>
            </a:r>
            <a:r>
              <a:rPr lang="nl-NL" sz="1200" dirty="0" smtClean="0">
                <a:solidFill>
                  <a:srgbClr val="000000"/>
                </a:solidFill>
              </a:rPr>
              <a:t>) 111-119</a:t>
            </a:r>
            <a:endParaRPr lang="nl-NL" sz="1200" b="1" dirty="0" smtClean="0">
              <a:solidFill>
                <a:srgbClr val="000000"/>
              </a:solidFill>
            </a:endParaRPr>
          </a:p>
          <a:p>
            <a:r>
              <a:rPr lang="nl-NL" sz="1200" dirty="0" smtClean="0">
                <a:solidFill>
                  <a:srgbClr val="000000"/>
                </a:solidFill>
              </a:rPr>
              <a:t>Macco </a:t>
            </a:r>
            <a:r>
              <a:rPr lang="nl-NL" sz="1200" i="1" dirty="0">
                <a:solidFill>
                  <a:srgbClr val="000000"/>
                </a:solidFill>
              </a:rPr>
              <a:t>et al</a:t>
            </a:r>
            <a:r>
              <a:rPr lang="nl-NL" sz="1200" dirty="0">
                <a:solidFill>
                  <a:srgbClr val="000000"/>
                </a:solidFill>
              </a:rPr>
              <a:t>., </a:t>
            </a:r>
            <a:r>
              <a:rPr lang="nl-NL" sz="1200" dirty="0" err="1">
                <a:solidFill>
                  <a:srgbClr val="000000"/>
                </a:solidFill>
              </a:rPr>
              <a:t>Semicond</a:t>
            </a:r>
            <a:r>
              <a:rPr lang="nl-NL" sz="1200" dirty="0">
                <a:solidFill>
                  <a:srgbClr val="000000"/>
                </a:solidFill>
              </a:rPr>
              <a:t>. </a:t>
            </a:r>
            <a:r>
              <a:rPr lang="nl-NL" sz="1200" dirty="0" err="1">
                <a:solidFill>
                  <a:srgbClr val="000000"/>
                </a:solidFill>
              </a:rPr>
              <a:t>Sci</a:t>
            </a:r>
            <a:r>
              <a:rPr lang="nl-NL" sz="1200" dirty="0">
                <a:solidFill>
                  <a:srgbClr val="000000"/>
                </a:solidFill>
              </a:rPr>
              <a:t>. </a:t>
            </a:r>
            <a:r>
              <a:rPr lang="nl-NL" sz="1200" dirty="0" err="1">
                <a:solidFill>
                  <a:srgbClr val="000000"/>
                </a:solidFill>
              </a:rPr>
              <a:t>Technol</a:t>
            </a:r>
            <a:r>
              <a:rPr lang="nl-NL" sz="1200" dirty="0">
                <a:solidFill>
                  <a:srgbClr val="000000"/>
                </a:solidFill>
              </a:rPr>
              <a:t>. 29 (</a:t>
            </a:r>
            <a:r>
              <a:rPr lang="nl-NL" sz="1200" b="1" dirty="0">
                <a:solidFill>
                  <a:srgbClr val="000000"/>
                </a:solidFill>
              </a:rPr>
              <a:t>2014</a:t>
            </a:r>
            <a:r>
              <a:rPr lang="nl-NL" sz="1200" dirty="0">
                <a:solidFill>
                  <a:srgbClr val="000000"/>
                </a:solidFill>
              </a:rPr>
              <a:t>) </a:t>
            </a:r>
            <a:r>
              <a:rPr lang="nl-NL" sz="1200" dirty="0" smtClean="0">
                <a:solidFill>
                  <a:srgbClr val="000000"/>
                </a:solidFill>
              </a:rPr>
              <a:t>122001</a:t>
            </a:r>
          </a:p>
          <a:p>
            <a:r>
              <a:rPr lang="nl-NL" sz="1200" dirty="0" err="1" smtClean="0">
                <a:solidFill>
                  <a:srgbClr val="000000"/>
                </a:solidFill>
              </a:rPr>
              <a:t>Demaurex</a:t>
            </a:r>
            <a:r>
              <a:rPr lang="nl-NL" sz="1200" dirty="0" smtClean="0">
                <a:solidFill>
                  <a:srgbClr val="000000"/>
                </a:solidFill>
              </a:rPr>
              <a:t> et al., </a:t>
            </a:r>
            <a:r>
              <a:rPr lang="nl-NL" sz="1200" dirty="0">
                <a:solidFill>
                  <a:srgbClr val="000000"/>
                </a:solidFill>
              </a:rPr>
              <a:t>IEEE J. </a:t>
            </a:r>
            <a:r>
              <a:rPr lang="nl-NL" sz="1200" dirty="0" err="1">
                <a:solidFill>
                  <a:srgbClr val="000000"/>
                </a:solidFill>
              </a:rPr>
              <a:t>Photovoltaics</a:t>
            </a:r>
            <a:r>
              <a:rPr lang="nl-NL" sz="1200" dirty="0">
                <a:solidFill>
                  <a:srgbClr val="000000"/>
                </a:solidFill>
              </a:rPr>
              <a:t>. 4 (</a:t>
            </a:r>
            <a:r>
              <a:rPr lang="nl-NL" sz="1200" b="1" dirty="0">
                <a:solidFill>
                  <a:srgbClr val="000000"/>
                </a:solidFill>
              </a:rPr>
              <a:t>2014</a:t>
            </a:r>
            <a:r>
              <a:rPr lang="nl-NL" sz="1200" dirty="0">
                <a:solidFill>
                  <a:srgbClr val="000000"/>
                </a:solidFill>
              </a:rPr>
              <a:t>) 1387–1396. </a:t>
            </a:r>
          </a:p>
        </p:txBody>
      </p:sp>
    </p:spTree>
    <p:extLst>
      <p:ext uri="{BB962C8B-B14F-4D97-AF65-F5344CB8AC3E}">
        <p14:creationId xmlns:p14="http://schemas.microsoft.com/office/powerpoint/2010/main" val="205785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14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High-mobility ALD </a:t>
            </a:r>
            <a:r>
              <a:rPr lang="en-US" dirty="0" smtClean="0"/>
              <a:t>TCOs: </a:t>
            </a:r>
            <a:r>
              <a:rPr lang="en-US" dirty="0" err="1" smtClean="0"/>
              <a:t>ZnO:H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35</a:t>
            </a:fld>
            <a:endParaRPr lang="en-US" dirty="0"/>
          </a:p>
        </p:txBody>
      </p:sp>
      <p:grpSp>
        <p:nvGrpSpPr>
          <p:cNvPr id="57" name="Group 10"/>
          <p:cNvGrpSpPr/>
          <p:nvPr/>
        </p:nvGrpSpPr>
        <p:grpSpPr>
          <a:xfrm>
            <a:off x="5708468" y="3310576"/>
            <a:ext cx="3435532" cy="1832924"/>
            <a:chOff x="1112405" y="847672"/>
            <a:chExt cx="3410426" cy="1819529"/>
          </a:xfrm>
        </p:grpSpPr>
        <p:pic>
          <p:nvPicPr>
            <p:cNvPr id="58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2405" y="847672"/>
              <a:ext cx="3410426" cy="1819529"/>
            </a:xfrm>
            <a:prstGeom prst="rect">
              <a:avLst/>
            </a:prstGeom>
          </p:spPr>
        </p:pic>
        <p:pic>
          <p:nvPicPr>
            <p:cNvPr id="59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2405" y="2143253"/>
              <a:ext cx="1114581" cy="523948"/>
            </a:xfrm>
            <a:prstGeom prst="rect">
              <a:avLst/>
            </a:prstGeom>
          </p:spPr>
        </p:pic>
      </p:grpSp>
      <p:grpSp>
        <p:nvGrpSpPr>
          <p:cNvPr id="60" name="Group 12"/>
          <p:cNvGrpSpPr/>
          <p:nvPr/>
        </p:nvGrpSpPr>
        <p:grpSpPr>
          <a:xfrm>
            <a:off x="5708468" y="982014"/>
            <a:ext cx="3443424" cy="1828733"/>
            <a:chOff x="181964" y="3959840"/>
            <a:chExt cx="3451316" cy="1832924"/>
          </a:xfrm>
        </p:grpSpPr>
        <p:pic>
          <p:nvPicPr>
            <p:cNvPr id="61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10" r="10828" b="27833"/>
            <a:stretch/>
          </p:blipFill>
          <p:spPr>
            <a:xfrm>
              <a:off x="181964" y="3959840"/>
              <a:ext cx="3451316" cy="1832924"/>
            </a:xfrm>
            <a:prstGeom prst="rect">
              <a:avLst/>
            </a:prstGeom>
          </p:spPr>
        </p:pic>
        <p:pic>
          <p:nvPicPr>
            <p:cNvPr id="6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6546" y="5239467"/>
              <a:ext cx="1066949" cy="485843"/>
            </a:xfrm>
            <a:prstGeom prst="rect">
              <a:avLst/>
            </a:prstGeom>
          </p:spPr>
        </p:pic>
      </p:grpSp>
      <p:sp>
        <p:nvSpPr>
          <p:cNvPr id="63" name="Tekstvak 62"/>
          <p:cNvSpPr txBox="1"/>
          <p:nvPr/>
        </p:nvSpPr>
        <p:spPr>
          <a:xfrm>
            <a:off x="5917312" y="289237"/>
            <a:ext cx="3289038" cy="914400"/>
          </a:xfrm>
          <a:prstGeom prst="rect">
            <a:avLst/>
          </a:prstGeom>
        </p:spPr>
        <p:txBody>
          <a:bodyPr wrap="none" rtlCol="0" anchor="t">
            <a:normAutofit/>
          </a:bodyPr>
          <a:lstStyle/>
          <a:p>
            <a:pPr algn="ctr"/>
            <a:r>
              <a:rPr lang="nl-NL" sz="2400" b="1" u="sng" dirty="0" smtClean="0">
                <a:solidFill>
                  <a:srgbClr val="000000"/>
                </a:solidFill>
              </a:rPr>
              <a:t>Without H</a:t>
            </a:r>
            <a:r>
              <a:rPr lang="nl-NL" sz="2400" b="1" u="sng" baseline="-25000" dirty="0" smtClean="0">
                <a:solidFill>
                  <a:srgbClr val="000000"/>
                </a:solidFill>
              </a:rPr>
              <a:t>2</a:t>
            </a:r>
            <a:r>
              <a:rPr lang="nl-NL" sz="2400" b="1" u="sng" dirty="0" smtClean="0">
                <a:solidFill>
                  <a:srgbClr val="000000"/>
                </a:solidFill>
              </a:rPr>
              <a:t> plasma</a:t>
            </a:r>
            <a:endParaRPr lang="en-US" sz="2400" b="1" u="sng" dirty="0" smtClean="0">
              <a:solidFill>
                <a:srgbClr val="000000"/>
              </a:solidFill>
            </a:endParaRPr>
          </a:p>
        </p:txBody>
      </p:sp>
      <p:sp>
        <p:nvSpPr>
          <p:cNvPr id="64" name="Tekstvak 63"/>
          <p:cNvSpPr txBox="1"/>
          <p:nvPr/>
        </p:nvSpPr>
        <p:spPr>
          <a:xfrm>
            <a:off x="5708467" y="670867"/>
            <a:ext cx="3435533" cy="914400"/>
          </a:xfrm>
          <a:prstGeom prst="rect">
            <a:avLst/>
          </a:prstGeom>
        </p:spPr>
        <p:txBody>
          <a:bodyPr wrap="none" rtlCol="0" anchor="t">
            <a:normAutofit/>
          </a:bodyPr>
          <a:lstStyle/>
          <a:p>
            <a:pPr algn="ctr"/>
            <a:r>
              <a:rPr lang="nl-NL" b="1" dirty="0" smtClean="0">
                <a:solidFill>
                  <a:srgbClr val="000000"/>
                </a:solidFill>
              </a:rPr>
              <a:t>TEM cross-</a:t>
            </a:r>
            <a:r>
              <a:rPr lang="nl-NL" b="1" dirty="0" err="1" smtClean="0">
                <a:solidFill>
                  <a:srgbClr val="000000"/>
                </a:solidFill>
              </a:rPr>
              <a:t>section</a:t>
            </a:r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66" name="Vrije vorm 65"/>
          <p:cNvSpPr/>
          <p:nvPr/>
        </p:nvSpPr>
        <p:spPr>
          <a:xfrm>
            <a:off x="7508932" y="3705011"/>
            <a:ext cx="513878" cy="838830"/>
          </a:xfrm>
          <a:custGeom>
            <a:avLst/>
            <a:gdLst>
              <a:gd name="connsiteX0" fmla="*/ 83127 w 513878"/>
              <a:gd name="connsiteY0" fmla="*/ 831273 h 838830"/>
              <a:gd name="connsiteX1" fmla="*/ 408079 w 513878"/>
              <a:gd name="connsiteY1" fmla="*/ 838830 h 838830"/>
              <a:gd name="connsiteX2" fmla="*/ 513878 w 513878"/>
              <a:gd name="connsiteY2" fmla="*/ 166254 h 838830"/>
              <a:gd name="connsiteX3" fmla="*/ 279610 w 513878"/>
              <a:gd name="connsiteY3" fmla="*/ 0 h 838830"/>
              <a:gd name="connsiteX4" fmla="*/ 0 w 513878"/>
              <a:gd name="connsiteY4" fmla="*/ 128469 h 838830"/>
              <a:gd name="connsiteX5" fmla="*/ 83127 w 513878"/>
              <a:gd name="connsiteY5" fmla="*/ 831273 h 838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3878" h="838830">
                <a:moveTo>
                  <a:pt x="83127" y="831273"/>
                </a:moveTo>
                <a:lnTo>
                  <a:pt x="408079" y="838830"/>
                </a:lnTo>
                <a:lnTo>
                  <a:pt x="513878" y="166254"/>
                </a:lnTo>
                <a:lnTo>
                  <a:pt x="279610" y="0"/>
                </a:lnTo>
                <a:lnTo>
                  <a:pt x="0" y="128469"/>
                </a:lnTo>
                <a:lnTo>
                  <a:pt x="83127" y="831273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kstvak 66"/>
          <p:cNvSpPr txBox="1"/>
          <p:nvPr/>
        </p:nvSpPr>
        <p:spPr>
          <a:xfrm>
            <a:off x="5864413" y="2853376"/>
            <a:ext cx="3289038" cy="914400"/>
          </a:xfrm>
          <a:prstGeom prst="rect">
            <a:avLst/>
          </a:prstGeom>
        </p:spPr>
        <p:txBody>
          <a:bodyPr wrap="none" rtlCol="0" anchor="t">
            <a:normAutofit/>
          </a:bodyPr>
          <a:lstStyle/>
          <a:p>
            <a:pPr algn="ctr"/>
            <a:r>
              <a:rPr lang="nl-NL" sz="2400" b="1" u="sng" dirty="0" err="1" smtClean="0">
                <a:solidFill>
                  <a:srgbClr val="000000"/>
                </a:solidFill>
              </a:rPr>
              <a:t>With</a:t>
            </a:r>
            <a:r>
              <a:rPr lang="nl-NL" sz="2400" b="1" u="sng" dirty="0" smtClean="0">
                <a:solidFill>
                  <a:srgbClr val="000000"/>
                </a:solidFill>
              </a:rPr>
              <a:t> H</a:t>
            </a:r>
            <a:r>
              <a:rPr lang="nl-NL" sz="2400" b="1" u="sng" baseline="-25000" dirty="0" smtClean="0">
                <a:solidFill>
                  <a:srgbClr val="000000"/>
                </a:solidFill>
              </a:rPr>
              <a:t>2</a:t>
            </a:r>
            <a:r>
              <a:rPr lang="nl-NL" sz="2400" b="1" u="sng" dirty="0" smtClean="0">
                <a:solidFill>
                  <a:srgbClr val="000000"/>
                </a:solidFill>
              </a:rPr>
              <a:t> plasma</a:t>
            </a:r>
            <a:endParaRPr lang="en-US" sz="2400" b="1" u="sng" dirty="0" smtClean="0">
              <a:solidFill>
                <a:srgbClr val="000000"/>
              </a:solidFill>
            </a:endParaRPr>
          </a:p>
        </p:txBody>
      </p:sp>
      <p:graphicFrame>
        <p:nvGraphicFramePr>
          <p:cNvPr id="68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5745073"/>
              </p:ext>
            </p:extLst>
          </p:nvPr>
        </p:nvGraphicFramePr>
        <p:xfrm>
          <a:off x="0" y="639750"/>
          <a:ext cx="5322887" cy="413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6" name="Graph" r:id="rId7" imgW="3730680" imgH="2896560" progId="Origin50.Graph">
                  <p:embed/>
                </p:oleObj>
              </mc:Choice>
              <mc:Fallback>
                <p:oleObj name="Graph" r:id="rId7" imgW="3730680" imgH="28965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9750"/>
                        <a:ext cx="5322887" cy="413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TextBox 59"/>
          <p:cNvSpPr txBox="1"/>
          <p:nvPr/>
        </p:nvSpPr>
        <p:spPr>
          <a:xfrm>
            <a:off x="2789439" y="3629441"/>
            <a:ext cx="914400" cy="914400"/>
          </a:xfrm>
          <a:prstGeom prst="rect">
            <a:avLst/>
          </a:prstGeom>
        </p:spPr>
        <p:txBody>
          <a:bodyPr wrap="none" rtlCol="0" anchor="t">
            <a:normAutofit/>
          </a:bodyPr>
          <a:lstStyle/>
          <a:p>
            <a:r>
              <a:rPr lang="nl-NL" b="1" u="sng" dirty="0" err="1" smtClean="0">
                <a:solidFill>
                  <a:srgbClr val="00B050"/>
                </a:solidFill>
                <a:latin typeface="+mj-lt"/>
              </a:rPr>
              <a:t>With</a:t>
            </a:r>
            <a:r>
              <a:rPr lang="nl-NL" b="1" u="sng" dirty="0" smtClean="0">
                <a:solidFill>
                  <a:srgbClr val="00B050"/>
                </a:solidFill>
                <a:latin typeface="+mj-lt"/>
              </a:rPr>
              <a:t> H</a:t>
            </a:r>
            <a:r>
              <a:rPr lang="nl-NL" b="1" u="sng" baseline="-25000" dirty="0" smtClean="0">
                <a:solidFill>
                  <a:srgbClr val="00B050"/>
                </a:solidFill>
                <a:latin typeface="+mj-lt"/>
              </a:rPr>
              <a:t>2</a:t>
            </a:r>
            <a:r>
              <a:rPr lang="nl-NL" b="1" u="sng" dirty="0" smtClean="0">
                <a:solidFill>
                  <a:srgbClr val="00B050"/>
                </a:solidFill>
                <a:latin typeface="+mj-lt"/>
              </a:rPr>
              <a:t> plasma</a:t>
            </a:r>
          </a:p>
        </p:txBody>
      </p:sp>
      <p:sp>
        <p:nvSpPr>
          <p:cNvPr id="71" name="TextBox 60"/>
          <p:cNvSpPr txBox="1"/>
          <p:nvPr/>
        </p:nvSpPr>
        <p:spPr>
          <a:xfrm>
            <a:off x="1098052" y="1277471"/>
            <a:ext cx="914400" cy="914400"/>
          </a:xfrm>
          <a:prstGeom prst="rect">
            <a:avLst/>
          </a:prstGeom>
        </p:spPr>
        <p:txBody>
          <a:bodyPr wrap="none" rtlCol="0" anchor="t">
            <a:normAutofit/>
          </a:bodyPr>
          <a:lstStyle/>
          <a:p>
            <a:r>
              <a:rPr lang="nl-NL" b="1" u="sng" dirty="0" smtClean="0">
                <a:solidFill>
                  <a:srgbClr val="000000"/>
                </a:solidFill>
                <a:latin typeface="+mj-lt"/>
              </a:rPr>
              <a:t>No H</a:t>
            </a:r>
            <a:r>
              <a:rPr lang="nl-NL" b="1" u="sng" baseline="-25000" dirty="0" smtClean="0">
                <a:solidFill>
                  <a:srgbClr val="000000"/>
                </a:solidFill>
                <a:latin typeface="+mj-lt"/>
              </a:rPr>
              <a:t>2</a:t>
            </a:r>
            <a:r>
              <a:rPr lang="nl-NL" b="1" u="sng" dirty="0" smtClean="0">
                <a:solidFill>
                  <a:srgbClr val="000000"/>
                </a:solidFill>
                <a:latin typeface="+mj-lt"/>
              </a:rPr>
              <a:t> plasma</a:t>
            </a:r>
          </a:p>
        </p:txBody>
      </p:sp>
      <p:cxnSp>
        <p:nvCxnSpPr>
          <p:cNvPr id="72" name="Straight Arrow Connector 18"/>
          <p:cNvCxnSpPr/>
          <p:nvPr/>
        </p:nvCxnSpPr>
        <p:spPr>
          <a:xfrm>
            <a:off x="1841357" y="3236269"/>
            <a:ext cx="1340951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19"/>
          <p:cNvSpPr txBox="1"/>
          <p:nvPr/>
        </p:nvSpPr>
        <p:spPr>
          <a:xfrm>
            <a:off x="2332239" y="2576112"/>
            <a:ext cx="914400" cy="914400"/>
          </a:xfrm>
          <a:prstGeom prst="rect">
            <a:avLst/>
          </a:prstGeom>
        </p:spPr>
        <p:txBody>
          <a:bodyPr wrap="none" rtlCol="0" anchor="t">
            <a:normAutofit/>
          </a:bodyPr>
          <a:lstStyle/>
          <a:p>
            <a:pPr algn="ctr"/>
            <a:r>
              <a:rPr lang="nl-NL" dirty="0" smtClean="0">
                <a:solidFill>
                  <a:schemeClr val="tx1"/>
                </a:solidFill>
              </a:rPr>
              <a:t>H</a:t>
            </a:r>
            <a:r>
              <a:rPr lang="nl-NL" baseline="-25000" dirty="0" smtClean="0">
                <a:solidFill>
                  <a:schemeClr val="tx1"/>
                </a:solidFill>
              </a:rPr>
              <a:t>2</a:t>
            </a:r>
            <a:r>
              <a:rPr lang="nl-NL" dirty="0" smtClean="0">
                <a:solidFill>
                  <a:schemeClr val="tx1"/>
                </a:solidFill>
              </a:rPr>
              <a:t> plasma :</a:t>
            </a:r>
            <a:br>
              <a:rPr lang="nl-NL" dirty="0" smtClean="0">
                <a:solidFill>
                  <a:schemeClr val="tx1"/>
                </a:solidFill>
              </a:rPr>
            </a:br>
            <a:r>
              <a:rPr lang="nl-NL" dirty="0" smtClean="0">
                <a:solidFill>
                  <a:schemeClr val="tx1"/>
                </a:solidFill>
              </a:rPr>
              <a:t>Tune delay!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7020228" y="1018971"/>
            <a:ext cx="2005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 smtClean="0">
                <a:solidFill>
                  <a:srgbClr val="FFC000"/>
                </a:solidFill>
              </a:rPr>
              <a:t>Mobility</a:t>
            </a:r>
            <a:r>
              <a:rPr lang="nl-NL" b="1" dirty="0" smtClean="0">
                <a:solidFill>
                  <a:srgbClr val="FFC000"/>
                </a:solidFill>
              </a:rPr>
              <a:t> 27 cm</a:t>
            </a:r>
            <a:r>
              <a:rPr lang="nl-NL" b="1" baseline="30000" dirty="0" smtClean="0">
                <a:solidFill>
                  <a:srgbClr val="FFC000"/>
                </a:solidFill>
              </a:rPr>
              <a:t>2</a:t>
            </a:r>
            <a:r>
              <a:rPr lang="nl-NL" b="1" dirty="0" smtClean="0">
                <a:solidFill>
                  <a:srgbClr val="FFC000"/>
                </a:solidFill>
              </a:rPr>
              <a:t>/</a:t>
            </a:r>
            <a:r>
              <a:rPr lang="nl-NL" b="1" dirty="0" err="1" smtClean="0">
                <a:solidFill>
                  <a:srgbClr val="FFC000"/>
                </a:solidFill>
              </a:rPr>
              <a:t>Vs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74" name="Tekstvak 73"/>
          <p:cNvSpPr txBox="1"/>
          <p:nvPr/>
        </p:nvSpPr>
        <p:spPr>
          <a:xfrm>
            <a:off x="7020228" y="3335679"/>
            <a:ext cx="2010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 smtClean="0">
                <a:solidFill>
                  <a:srgbClr val="00B050"/>
                </a:solidFill>
              </a:rPr>
              <a:t>Mobility</a:t>
            </a:r>
            <a:r>
              <a:rPr lang="nl-NL" b="1" dirty="0" smtClean="0">
                <a:solidFill>
                  <a:srgbClr val="00B050"/>
                </a:solidFill>
              </a:rPr>
              <a:t> 48 cm</a:t>
            </a:r>
            <a:r>
              <a:rPr lang="nl-NL" b="1" baseline="30000" dirty="0" smtClean="0">
                <a:solidFill>
                  <a:srgbClr val="00B050"/>
                </a:solidFill>
              </a:rPr>
              <a:t>2</a:t>
            </a:r>
            <a:r>
              <a:rPr lang="nl-NL" b="1" dirty="0" smtClean="0">
                <a:solidFill>
                  <a:srgbClr val="00B050"/>
                </a:solidFill>
              </a:rPr>
              <a:t>/</a:t>
            </a:r>
            <a:r>
              <a:rPr lang="nl-NL" b="1" dirty="0" err="1" smtClean="0">
                <a:solidFill>
                  <a:srgbClr val="00B050"/>
                </a:solidFill>
              </a:rPr>
              <a:t>Vs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1" name="Tekstvak 73"/>
          <p:cNvSpPr txBox="1"/>
          <p:nvPr/>
        </p:nvSpPr>
        <p:spPr>
          <a:xfrm>
            <a:off x="6723106" y="4809271"/>
            <a:ext cx="24303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b="1" i="1" dirty="0" smtClean="0">
                <a:solidFill>
                  <a:srgbClr val="00B050"/>
                </a:solidFill>
              </a:rPr>
              <a:t>(Max </a:t>
            </a:r>
            <a:r>
              <a:rPr lang="nl-NL" sz="1600" b="1" i="1" dirty="0" err="1" smtClean="0">
                <a:solidFill>
                  <a:srgbClr val="00B050"/>
                </a:solidFill>
              </a:rPr>
              <a:t>mobility</a:t>
            </a:r>
            <a:r>
              <a:rPr lang="nl-NL" sz="1600" b="1" i="1" dirty="0" smtClean="0">
                <a:solidFill>
                  <a:srgbClr val="00B050"/>
                </a:solidFill>
              </a:rPr>
              <a:t> ~ 55 cm</a:t>
            </a:r>
            <a:r>
              <a:rPr lang="nl-NL" sz="1600" b="1" i="1" baseline="30000" dirty="0" smtClean="0">
                <a:solidFill>
                  <a:srgbClr val="00B050"/>
                </a:solidFill>
              </a:rPr>
              <a:t>2</a:t>
            </a:r>
            <a:r>
              <a:rPr lang="nl-NL" sz="1600" b="1" i="1" dirty="0" smtClean="0">
                <a:solidFill>
                  <a:srgbClr val="00B050"/>
                </a:solidFill>
              </a:rPr>
              <a:t>/</a:t>
            </a:r>
            <a:r>
              <a:rPr lang="nl-NL" sz="1600" b="1" i="1" dirty="0" err="1" smtClean="0">
                <a:solidFill>
                  <a:srgbClr val="00B050"/>
                </a:solidFill>
              </a:rPr>
              <a:t>Vs</a:t>
            </a:r>
            <a:endParaRPr lang="en-US" sz="16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32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2"/>
          <a:stretch/>
        </p:blipFill>
        <p:spPr bwMode="auto">
          <a:xfrm>
            <a:off x="5298229" y="641993"/>
            <a:ext cx="3084702" cy="24745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837" y="2382878"/>
            <a:ext cx="1767571" cy="12446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High-mobility ALD </a:t>
            </a:r>
            <a:r>
              <a:rPr lang="en-US" dirty="0" smtClean="0"/>
              <a:t>TCOs: In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:H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8" name="TextBox 21"/>
          <p:cNvSpPr txBox="1"/>
          <p:nvPr/>
        </p:nvSpPr>
        <p:spPr>
          <a:xfrm>
            <a:off x="4140073" y="769610"/>
            <a:ext cx="914400" cy="914400"/>
          </a:xfrm>
          <a:prstGeom prst="rect">
            <a:avLst/>
          </a:prstGeom>
        </p:spPr>
        <p:txBody>
          <a:bodyPr wrap="none" rtlCol="0" anchor="t">
            <a:normAutofit/>
          </a:bodyPr>
          <a:lstStyle/>
          <a:p>
            <a:pPr algn="ctr"/>
            <a:r>
              <a:rPr lang="nl-NL" sz="2000" b="1" dirty="0" err="1" smtClean="0">
                <a:solidFill>
                  <a:srgbClr val="000000"/>
                </a:solidFill>
              </a:rPr>
              <a:t>Anneal</a:t>
            </a:r>
            <a:r>
              <a:rPr lang="nl-NL" sz="2000" b="1" dirty="0" smtClean="0">
                <a:solidFill>
                  <a:srgbClr val="000000"/>
                </a:solidFill>
              </a:rPr>
              <a:t/>
            </a:r>
            <a:br>
              <a:rPr lang="nl-NL" sz="2000" b="1" dirty="0" smtClean="0">
                <a:solidFill>
                  <a:srgbClr val="000000"/>
                </a:solidFill>
              </a:rPr>
            </a:br>
            <a:r>
              <a:rPr lang="nl-NL" sz="2000" b="1" dirty="0" smtClean="0">
                <a:solidFill>
                  <a:srgbClr val="000000"/>
                </a:solidFill>
              </a:rPr>
              <a:t>150-200 </a:t>
            </a:r>
            <a:r>
              <a:rPr lang="nl-NL" sz="2000" b="1" baseline="30000" dirty="0" err="1" smtClean="0">
                <a:solidFill>
                  <a:srgbClr val="000000"/>
                </a:solidFill>
              </a:rPr>
              <a:t>o</a:t>
            </a:r>
            <a:r>
              <a:rPr lang="nl-NL" sz="2000" b="1" dirty="0" err="1" smtClean="0">
                <a:solidFill>
                  <a:srgbClr val="000000"/>
                </a:solidFill>
              </a:rPr>
              <a:t>C</a:t>
            </a:r>
            <a:endParaRPr lang="nl-NL" sz="2000" b="1" baseline="-25000" dirty="0" smtClean="0">
              <a:solidFill>
                <a:srgbClr val="000000"/>
              </a:solidFill>
            </a:endParaRPr>
          </a:p>
        </p:txBody>
      </p:sp>
      <p:sp>
        <p:nvSpPr>
          <p:cNvPr id="20" name="TextBox 23"/>
          <p:cNvSpPr txBox="1"/>
          <p:nvPr/>
        </p:nvSpPr>
        <p:spPr>
          <a:xfrm>
            <a:off x="5312957" y="644828"/>
            <a:ext cx="914400" cy="914400"/>
          </a:xfrm>
          <a:prstGeom prst="rect">
            <a:avLst/>
          </a:prstGeom>
        </p:spPr>
        <p:txBody>
          <a:bodyPr wrap="none" rtlCol="0" anchor="t">
            <a:norm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High-</a:t>
            </a:r>
            <a:r>
              <a:rPr lang="nl-NL" b="1" dirty="0" err="1" smtClean="0">
                <a:solidFill>
                  <a:schemeClr val="bg1"/>
                </a:solidFill>
              </a:rPr>
              <a:t>mobility</a:t>
            </a:r>
            <a:r>
              <a:rPr lang="nl-NL" b="1" dirty="0" smtClean="0">
                <a:solidFill>
                  <a:schemeClr val="bg1"/>
                </a:solidFill>
              </a:rPr>
              <a:t> </a:t>
            </a:r>
            <a:r>
              <a:rPr lang="nl-NL" b="1" dirty="0" err="1" smtClean="0">
                <a:solidFill>
                  <a:schemeClr val="bg1"/>
                </a:solidFill>
              </a:rPr>
              <a:t>and</a:t>
            </a:r>
            <a:r>
              <a:rPr lang="nl-NL" b="1" dirty="0" smtClean="0">
                <a:solidFill>
                  <a:schemeClr val="bg1"/>
                </a:solidFill>
              </a:rPr>
              <a:t> </a:t>
            </a:r>
            <a:br>
              <a:rPr lang="nl-NL" b="1" dirty="0" smtClean="0">
                <a:solidFill>
                  <a:schemeClr val="bg1"/>
                </a:solidFill>
              </a:rPr>
            </a:br>
            <a:r>
              <a:rPr lang="nl-NL" b="1" dirty="0" err="1" smtClean="0">
                <a:solidFill>
                  <a:schemeClr val="bg1"/>
                </a:solidFill>
              </a:rPr>
              <a:t>polycrystalline</a:t>
            </a:r>
            <a:r>
              <a:rPr lang="nl-NL" b="1" dirty="0" smtClean="0">
                <a:solidFill>
                  <a:schemeClr val="bg1"/>
                </a:solidFill>
              </a:rPr>
              <a:t> In</a:t>
            </a:r>
            <a:r>
              <a:rPr lang="nl-NL" b="1" baseline="-25000" dirty="0" smtClean="0">
                <a:solidFill>
                  <a:schemeClr val="bg1"/>
                </a:solidFill>
              </a:rPr>
              <a:t>2</a:t>
            </a:r>
            <a:r>
              <a:rPr lang="nl-NL" b="1" dirty="0" smtClean="0">
                <a:solidFill>
                  <a:schemeClr val="bg1"/>
                </a:solidFill>
              </a:rPr>
              <a:t>O</a:t>
            </a:r>
            <a:r>
              <a:rPr lang="nl-NL" b="1" baseline="-25000" dirty="0" smtClean="0">
                <a:solidFill>
                  <a:schemeClr val="bg1"/>
                </a:solidFill>
              </a:rPr>
              <a:t>3</a:t>
            </a:r>
            <a:r>
              <a:rPr lang="nl-NL" b="1" dirty="0" smtClean="0">
                <a:solidFill>
                  <a:schemeClr val="bg1"/>
                </a:solidFill>
              </a:rPr>
              <a:t>:H</a:t>
            </a:r>
          </a:p>
          <a:p>
            <a:r>
              <a:rPr lang="el-GR" b="1" i="1" dirty="0">
                <a:solidFill>
                  <a:schemeClr val="bg1"/>
                </a:solidFill>
              </a:rPr>
              <a:t>μ</a:t>
            </a:r>
            <a:r>
              <a:rPr lang="nl-NL" b="1" dirty="0" smtClean="0">
                <a:solidFill>
                  <a:schemeClr val="bg1"/>
                </a:solidFill>
              </a:rPr>
              <a:t>=130 </a:t>
            </a:r>
            <a:r>
              <a:rPr lang="nl-NL" b="1" dirty="0">
                <a:solidFill>
                  <a:schemeClr val="bg1"/>
                </a:solidFill>
              </a:rPr>
              <a:t>cm</a:t>
            </a:r>
            <a:r>
              <a:rPr lang="nl-NL" b="1" baseline="30000" dirty="0">
                <a:solidFill>
                  <a:schemeClr val="bg1"/>
                </a:solidFill>
              </a:rPr>
              <a:t>2</a:t>
            </a:r>
            <a:r>
              <a:rPr lang="nl-NL" b="1" dirty="0">
                <a:solidFill>
                  <a:schemeClr val="bg1"/>
                </a:solidFill>
              </a:rPr>
              <a:t>/</a:t>
            </a:r>
            <a:r>
              <a:rPr lang="nl-NL" b="1" dirty="0" err="1">
                <a:solidFill>
                  <a:schemeClr val="bg1"/>
                </a:solidFill>
              </a:rPr>
              <a:t>Vs</a:t>
            </a:r>
            <a:endParaRPr lang="nl-NL" b="1" dirty="0">
              <a:solidFill>
                <a:schemeClr val="bg1"/>
              </a:solidFill>
            </a:endParaRPr>
          </a:p>
          <a:p>
            <a:endParaRPr lang="nl-NL" b="1" dirty="0" smtClean="0">
              <a:solidFill>
                <a:schemeClr val="bg1"/>
              </a:solidFill>
            </a:endParaRPr>
          </a:p>
        </p:txBody>
      </p:sp>
      <p:sp>
        <p:nvSpPr>
          <p:cNvPr id="21" name="Down Arrow 24"/>
          <p:cNvSpPr/>
          <p:nvPr/>
        </p:nvSpPr>
        <p:spPr>
          <a:xfrm rot="16200000">
            <a:off x="4468783" y="465573"/>
            <a:ext cx="453563" cy="2546150"/>
          </a:xfrm>
          <a:prstGeom prst="downArrow">
            <a:avLst/>
          </a:prstGeom>
          <a:gradFill>
            <a:gsLst>
              <a:gs pos="11000">
                <a:srgbClr val="01AF09"/>
              </a:gs>
              <a:gs pos="90000">
                <a:srgbClr val="00B05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2" descr="J:\Dropbox (Softwarehouse Macco)\PhD Project\Papers and articles\9 Crystallization kinetics of In2O3H\SEM\Pos1_00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7"/>
          <a:stretch/>
        </p:blipFill>
        <p:spPr bwMode="auto">
          <a:xfrm>
            <a:off x="1757976" y="950537"/>
            <a:ext cx="1904807" cy="179837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18"/>
          <p:cNvSpPr txBox="1"/>
          <p:nvPr/>
        </p:nvSpPr>
        <p:spPr>
          <a:xfrm>
            <a:off x="328457" y="898091"/>
            <a:ext cx="118143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100 </a:t>
            </a:r>
            <a:r>
              <a:rPr lang="en-US" b="1" baseline="30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2630517" y="1929382"/>
            <a:ext cx="1917543" cy="1897403"/>
            <a:chOff x="4475017" y="3041896"/>
            <a:chExt cx="1882676" cy="186290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8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17" t="10774" r="10725" b="37613"/>
            <a:stretch/>
          </p:blipFill>
          <p:spPr>
            <a:xfrm>
              <a:off x="4525003" y="3075999"/>
              <a:ext cx="1832690" cy="1828800"/>
            </a:xfrm>
            <a:prstGeom prst="rect">
              <a:avLst/>
            </a:prstGeom>
          </p:spPr>
        </p:pic>
        <p:sp>
          <p:nvSpPr>
            <p:cNvPr id="9" name="Tekstvak 19"/>
            <p:cNvSpPr txBox="1"/>
            <p:nvPr/>
          </p:nvSpPr>
          <p:spPr>
            <a:xfrm>
              <a:off x="4475017" y="3041896"/>
              <a:ext cx="1278083" cy="27196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5" b="48533"/>
          <a:stretch/>
        </p:blipFill>
        <p:spPr>
          <a:xfrm>
            <a:off x="1785323" y="2825488"/>
            <a:ext cx="1879088" cy="18773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kstvak 20"/>
          <p:cNvSpPr txBox="1"/>
          <p:nvPr/>
        </p:nvSpPr>
        <p:spPr>
          <a:xfrm>
            <a:off x="2454068" y="2951743"/>
            <a:ext cx="1465855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329281" y="4412800"/>
            <a:ext cx="118143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00 </a:t>
            </a:r>
            <a:r>
              <a:rPr lang="en-US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9"/>
          <p:cNvSpPr txBox="1"/>
          <p:nvPr/>
        </p:nvSpPr>
        <p:spPr>
          <a:xfrm>
            <a:off x="1745787" y="946941"/>
            <a:ext cx="662783" cy="662783"/>
          </a:xfrm>
          <a:prstGeom prst="rect">
            <a:avLst/>
          </a:prstGeom>
        </p:spPr>
        <p:txBody>
          <a:bodyPr wrap="none" rtlCol="0" anchor="t">
            <a:normAutofit fontScale="92500" lnSpcReduction="10000"/>
          </a:bodyPr>
          <a:lstStyle/>
          <a:p>
            <a:r>
              <a:rPr lang="nl-NL" sz="1400" b="1" dirty="0" err="1" smtClean="0">
                <a:solidFill>
                  <a:schemeClr val="bg1"/>
                </a:solidFill>
              </a:rPr>
              <a:t>Amorphous</a:t>
            </a:r>
            <a:r>
              <a:rPr lang="nl-NL" sz="1400" b="1" dirty="0" smtClean="0">
                <a:solidFill>
                  <a:schemeClr val="bg1"/>
                </a:solidFill>
              </a:rPr>
              <a:t/>
            </a:r>
            <a:br>
              <a:rPr lang="nl-NL" sz="1400" b="1" dirty="0" smtClean="0">
                <a:solidFill>
                  <a:schemeClr val="bg1"/>
                </a:solidFill>
              </a:rPr>
            </a:br>
            <a:r>
              <a:rPr lang="nl-NL" sz="1400" b="1" dirty="0" smtClean="0">
                <a:solidFill>
                  <a:schemeClr val="bg1"/>
                </a:solidFill>
              </a:rPr>
              <a:t>+ </a:t>
            </a:r>
            <a:r>
              <a:rPr lang="nl-NL" sz="1400" b="1" dirty="0" err="1" smtClean="0">
                <a:solidFill>
                  <a:schemeClr val="bg1"/>
                </a:solidFill>
              </a:rPr>
              <a:t>embedded</a:t>
            </a:r>
            <a:r>
              <a:rPr lang="nl-NL" sz="1400" b="1" dirty="0" smtClean="0">
                <a:solidFill>
                  <a:schemeClr val="bg1"/>
                </a:solidFill>
              </a:rPr>
              <a:t> </a:t>
            </a:r>
            <a:r>
              <a:rPr lang="nl-NL" sz="1400" b="1" dirty="0" err="1" smtClean="0">
                <a:solidFill>
                  <a:schemeClr val="bg1"/>
                </a:solidFill>
              </a:rPr>
              <a:t>crystallites</a:t>
            </a:r>
            <a:endParaRPr lang="nl-NL" sz="1400" b="1" dirty="0" smtClean="0">
              <a:solidFill>
                <a:schemeClr val="bg1"/>
              </a:solidFill>
            </a:endParaRPr>
          </a:p>
          <a:p>
            <a:r>
              <a:rPr lang="el-GR" sz="1400" b="1" i="1" dirty="0">
                <a:solidFill>
                  <a:schemeClr val="bg1"/>
                </a:solidFill>
              </a:rPr>
              <a:t>μ</a:t>
            </a:r>
            <a:r>
              <a:rPr lang="nl-NL" sz="1400" b="1" dirty="0">
                <a:solidFill>
                  <a:schemeClr val="bg1"/>
                </a:solidFill>
              </a:rPr>
              <a:t>=37 cm</a:t>
            </a:r>
            <a:r>
              <a:rPr lang="nl-NL" sz="1400" b="1" baseline="30000" dirty="0">
                <a:solidFill>
                  <a:schemeClr val="bg1"/>
                </a:solidFill>
              </a:rPr>
              <a:t>2</a:t>
            </a:r>
            <a:r>
              <a:rPr lang="nl-NL" sz="1400" b="1" dirty="0">
                <a:solidFill>
                  <a:schemeClr val="bg1"/>
                </a:solidFill>
              </a:rPr>
              <a:t>/</a:t>
            </a:r>
            <a:r>
              <a:rPr lang="nl-NL" sz="1400" b="1" dirty="0" err="1">
                <a:solidFill>
                  <a:schemeClr val="bg1"/>
                </a:solidFill>
              </a:rPr>
              <a:t>Vs</a:t>
            </a:r>
            <a:endParaRPr lang="nl-NL" sz="1400" b="1" dirty="0">
              <a:solidFill>
                <a:schemeClr val="bg1"/>
              </a:solidFill>
            </a:endParaRPr>
          </a:p>
          <a:p>
            <a:endParaRPr lang="nl-NL" sz="1400" b="1" dirty="0" smtClean="0">
              <a:solidFill>
                <a:schemeClr val="bg1"/>
              </a:solidFill>
            </a:endParaRPr>
          </a:p>
        </p:txBody>
      </p:sp>
      <p:sp>
        <p:nvSpPr>
          <p:cNvPr id="15" name="TextBox 31"/>
          <p:cNvSpPr txBox="1"/>
          <p:nvPr/>
        </p:nvSpPr>
        <p:spPr>
          <a:xfrm>
            <a:off x="2657961" y="2007520"/>
            <a:ext cx="662783" cy="662783"/>
          </a:xfrm>
          <a:prstGeom prst="rect">
            <a:avLst/>
          </a:prstGeom>
        </p:spPr>
        <p:txBody>
          <a:bodyPr wrap="none" rtlCol="0" anchor="t">
            <a:normAutofit/>
          </a:bodyPr>
          <a:lstStyle/>
          <a:p>
            <a:r>
              <a:rPr lang="nl-NL" sz="1600" b="1" dirty="0" smtClean="0">
                <a:solidFill>
                  <a:schemeClr val="bg1"/>
                </a:solidFill>
              </a:rPr>
              <a:t>“</a:t>
            </a:r>
            <a:r>
              <a:rPr lang="nl-NL" sz="1600" b="1" dirty="0" err="1" smtClean="0">
                <a:solidFill>
                  <a:schemeClr val="bg1"/>
                </a:solidFill>
              </a:rPr>
              <a:t>semicrystalline</a:t>
            </a:r>
            <a:r>
              <a:rPr lang="nl-NL" sz="1600" b="1" dirty="0" smtClean="0">
                <a:solidFill>
                  <a:schemeClr val="bg1"/>
                </a:solidFill>
              </a:rPr>
              <a:t>”</a:t>
            </a:r>
          </a:p>
          <a:p>
            <a:r>
              <a:rPr lang="el-GR" sz="1600" b="1" i="1" dirty="0">
                <a:solidFill>
                  <a:schemeClr val="bg1"/>
                </a:solidFill>
              </a:rPr>
              <a:t>μ</a:t>
            </a:r>
            <a:r>
              <a:rPr lang="nl-NL" sz="1600" b="1" dirty="0" smtClean="0">
                <a:solidFill>
                  <a:schemeClr val="bg1"/>
                </a:solidFill>
              </a:rPr>
              <a:t>=68 </a:t>
            </a:r>
            <a:r>
              <a:rPr lang="nl-NL" sz="1600" b="1" dirty="0">
                <a:solidFill>
                  <a:schemeClr val="bg1"/>
                </a:solidFill>
              </a:rPr>
              <a:t>cm</a:t>
            </a:r>
            <a:r>
              <a:rPr lang="nl-NL" sz="1600" b="1" baseline="30000" dirty="0">
                <a:solidFill>
                  <a:schemeClr val="bg1"/>
                </a:solidFill>
              </a:rPr>
              <a:t>2</a:t>
            </a:r>
            <a:r>
              <a:rPr lang="nl-NL" sz="1600" b="1" dirty="0">
                <a:solidFill>
                  <a:schemeClr val="bg1"/>
                </a:solidFill>
              </a:rPr>
              <a:t>/</a:t>
            </a:r>
            <a:r>
              <a:rPr lang="nl-NL" sz="1600" b="1" dirty="0" err="1">
                <a:solidFill>
                  <a:schemeClr val="bg1"/>
                </a:solidFill>
              </a:rPr>
              <a:t>Vs</a:t>
            </a:r>
            <a:endParaRPr lang="nl-NL" sz="1600" b="1" dirty="0">
              <a:solidFill>
                <a:schemeClr val="bg1"/>
              </a:solidFill>
            </a:endParaRPr>
          </a:p>
          <a:p>
            <a:endParaRPr lang="nl-NL" sz="1600" b="1" dirty="0" smtClean="0">
              <a:solidFill>
                <a:schemeClr val="bg1"/>
              </a:solidFill>
            </a:endParaRPr>
          </a:p>
        </p:txBody>
      </p:sp>
      <p:sp>
        <p:nvSpPr>
          <p:cNvPr id="16" name="TextBox 32"/>
          <p:cNvSpPr txBox="1"/>
          <p:nvPr/>
        </p:nvSpPr>
        <p:spPr>
          <a:xfrm>
            <a:off x="1776440" y="2802504"/>
            <a:ext cx="1523744" cy="662783"/>
          </a:xfrm>
          <a:prstGeom prst="rect">
            <a:avLst/>
          </a:prstGeom>
        </p:spPr>
        <p:txBody>
          <a:bodyPr wrap="none" rtlCol="0" anchor="t">
            <a:normAutofit/>
          </a:bodyPr>
          <a:lstStyle/>
          <a:p>
            <a:r>
              <a:rPr lang="nl-NL" sz="1600" b="1" dirty="0" err="1" smtClean="0">
                <a:solidFill>
                  <a:schemeClr val="bg1"/>
                </a:solidFill>
              </a:rPr>
              <a:t>polycrystalline</a:t>
            </a:r>
            <a:endParaRPr lang="nl-NL" sz="1600" b="1" dirty="0" smtClean="0">
              <a:solidFill>
                <a:schemeClr val="bg1"/>
              </a:solidFill>
            </a:endParaRPr>
          </a:p>
          <a:p>
            <a:r>
              <a:rPr lang="el-GR" sz="1600" b="1" i="1" dirty="0">
                <a:solidFill>
                  <a:schemeClr val="bg1"/>
                </a:solidFill>
              </a:rPr>
              <a:t>μ</a:t>
            </a:r>
            <a:r>
              <a:rPr lang="nl-NL" sz="1600" b="1" dirty="0" smtClean="0">
                <a:solidFill>
                  <a:schemeClr val="bg1"/>
                </a:solidFill>
              </a:rPr>
              <a:t>=35 </a:t>
            </a:r>
            <a:r>
              <a:rPr lang="nl-NL" sz="1600" b="1" dirty="0">
                <a:solidFill>
                  <a:schemeClr val="bg1"/>
                </a:solidFill>
              </a:rPr>
              <a:t>cm</a:t>
            </a:r>
            <a:r>
              <a:rPr lang="nl-NL" sz="1600" b="1" baseline="30000" dirty="0">
                <a:solidFill>
                  <a:schemeClr val="bg1"/>
                </a:solidFill>
              </a:rPr>
              <a:t>2</a:t>
            </a:r>
            <a:r>
              <a:rPr lang="nl-NL" sz="1600" b="1" dirty="0">
                <a:solidFill>
                  <a:schemeClr val="bg1"/>
                </a:solidFill>
              </a:rPr>
              <a:t>/</a:t>
            </a:r>
            <a:r>
              <a:rPr lang="nl-NL" sz="1600" b="1" dirty="0" err="1">
                <a:solidFill>
                  <a:schemeClr val="bg1"/>
                </a:solidFill>
              </a:rPr>
              <a:t>Vs</a:t>
            </a:r>
            <a:endParaRPr lang="nl-NL" sz="1600" b="1" dirty="0">
              <a:solidFill>
                <a:schemeClr val="bg1"/>
              </a:solidFill>
            </a:endParaRPr>
          </a:p>
          <a:p>
            <a:endParaRPr lang="nl-NL" sz="1600" b="1" dirty="0" smtClean="0">
              <a:solidFill>
                <a:schemeClr val="bg1"/>
              </a:solidFill>
            </a:endParaRPr>
          </a:p>
        </p:txBody>
      </p:sp>
      <p:sp>
        <p:nvSpPr>
          <p:cNvPr id="17" name="TextBox 33"/>
          <p:cNvSpPr txBox="1"/>
          <p:nvPr/>
        </p:nvSpPr>
        <p:spPr>
          <a:xfrm>
            <a:off x="516786" y="2342419"/>
            <a:ext cx="662783" cy="662783"/>
          </a:xfrm>
          <a:prstGeom prst="rect">
            <a:avLst/>
          </a:prstGeom>
        </p:spPr>
        <p:txBody>
          <a:bodyPr wrap="none" rtlCol="0" anchor="t">
            <a:normAutofit/>
          </a:bodyPr>
          <a:lstStyle/>
          <a:p>
            <a:r>
              <a:rPr lang="nl-NL" sz="2400" b="1" i="1" dirty="0" err="1" smtClean="0">
                <a:solidFill>
                  <a:srgbClr val="000000"/>
                </a:solidFill>
              </a:rPr>
              <a:t>T</a:t>
            </a:r>
            <a:r>
              <a:rPr lang="nl-NL" sz="2400" b="1" baseline="-25000" dirty="0" err="1" smtClean="0">
                <a:solidFill>
                  <a:srgbClr val="000000"/>
                </a:solidFill>
              </a:rPr>
              <a:t>dep</a:t>
            </a:r>
            <a:endParaRPr lang="nl-NL" sz="2400" b="1" baseline="-25000" dirty="0" smtClean="0">
              <a:solidFill>
                <a:srgbClr val="000000"/>
              </a:solidFill>
            </a:endParaRPr>
          </a:p>
        </p:txBody>
      </p:sp>
      <p:sp>
        <p:nvSpPr>
          <p:cNvPr id="23" name="Down Arrow 17"/>
          <p:cNvSpPr/>
          <p:nvPr/>
        </p:nvSpPr>
        <p:spPr>
          <a:xfrm>
            <a:off x="1063572" y="946941"/>
            <a:ext cx="729062" cy="3820163"/>
          </a:xfrm>
          <a:prstGeom prst="downArrow">
            <a:avLst/>
          </a:prstGeom>
          <a:gradFill rotWithShape="1">
            <a:gsLst>
              <a:gs pos="11000">
                <a:srgbClr val="C00000"/>
              </a:gs>
              <a:gs pos="90000">
                <a:srgbClr val="00B050"/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14"/>
          <p:cNvGrpSpPr/>
          <p:nvPr/>
        </p:nvGrpSpPr>
        <p:grpSpPr>
          <a:xfrm>
            <a:off x="4546024" y="3150982"/>
            <a:ext cx="2858745" cy="1295508"/>
            <a:chOff x="373225" y="1413873"/>
            <a:chExt cx="2858745" cy="1295508"/>
          </a:xfrm>
        </p:grpSpPr>
        <p:pic>
          <p:nvPicPr>
            <p:cNvPr id="27" name="Picture 2" descr="http://upload.wikimedia.org/wikipedia/commons/b/b0/Cyclopentadienylindium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788" y="1883790"/>
              <a:ext cx="778712" cy="825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16"/>
            <p:cNvSpPr txBox="1"/>
            <p:nvPr/>
          </p:nvSpPr>
          <p:spPr>
            <a:xfrm>
              <a:off x="695357" y="1413873"/>
              <a:ext cx="1417363" cy="914400"/>
            </a:xfrm>
            <a:prstGeom prst="rect">
              <a:avLst/>
            </a:prstGeom>
          </p:spPr>
          <p:txBody>
            <a:bodyPr wrap="none" rtlCol="0" anchor="t">
              <a:normAutofit/>
            </a:bodyPr>
            <a:lstStyle/>
            <a:p>
              <a:r>
                <a:rPr lang="nl-NL" b="1" dirty="0" smtClean="0">
                  <a:solidFill>
                    <a:schemeClr val="tx1"/>
                  </a:solidFill>
                </a:rPr>
                <a:t>Precursor</a:t>
              </a:r>
              <a:endParaRPr lang="en-GB" b="1" baseline="-250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29" name="TextBox 17"/>
            <p:cNvSpPr txBox="1"/>
            <p:nvPr/>
          </p:nvSpPr>
          <p:spPr>
            <a:xfrm>
              <a:off x="1828108" y="1957207"/>
              <a:ext cx="914400" cy="587823"/>
            </a:xfrm>
            <a:prstGeom prst="rect">
              <a:avLst/>
            </a:prstGeom>
          </p:spPr>
          <p:txBody>
            <a:bodyPr wrap="none" rtlCol="0" anchor="t">
              <a:normAutofit/>
            </a:bodyPr>
            <a:lstStyle/>
            <a:p>
              <a:r>
                <a:rPr lang="nl-NL" sz="2000" dirty="0" smtClean="0">
                  <a:solidFill>
                    <a:srgbClr val="000000"/>
                  </a:solidFill>
                </a:rPr>
                <a:t>H</a:t>
              </a:r>
              <a:r>
                <a:rPr lang="nl-NL" sz="2000" baseline="-25000" dirty="0" smtClean="0">
                  <a:solidFill>
                    <a:srgbClr val="000000"/>
                  </a:solidFill>
                </a:rPr>
                <a:t>2</a:t>
              </a:r>
              <a:r>
                <a:rPr lang="nl-NL" sz="2000" dirty="0" smtClean="0">
                  <a:solidFill>
                    <a:srgbClr val="000000"/>
                  </a:solidFill>
                </a:rPr>
                <a:t>O + O</a:t>
              </a:r>
              <a:r>
                <a:rPr lang="nl-NL" sz="2000" baseline="-25000" dirty="0" smtClean="0">
                  <a:solidFill>
                    <a:srgbClr val="000000"/>
                  </a:solidFill>
                </a:rPr>
                <a:t>2</a:t>
              </a:r>
              <a:endParaRPr lang="en-GB" sz="2000" baseline="-250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30" name="Rectangle 18"/>
            <p:cNvSpPr/>
            <p:nvPr/>
          </p:nvSpPr>
          <p:spPr>
            <a:xfrm>
              <a:off x="373225" y="2296585"/>
              <a:ext cx="55976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NL" sz="1600" dirty="0" err="1" smtClean="0"/>
                <a:t>InCp</a:t>
              </a:r>
              <a:endParaRPr lang="nl-NL" sz="1600" dirty="0" smtClean="0"/>
            </a:p>
          </p:txBody>
        </p:sp>
        <p:sp>
          <p:nvSpPr>
            <p:cNvPr id="31" name="TextBox 19"/>
            <p:cNvSpPr txBox="1"/>
            <p:nvPr/>
          </p:nvSpPr>
          <p:spPr>
            <a:xfrm>
              <a:off x="1814607" y="1433216"/>
              <a:ext cx="1417363" cy="914400"/>
            </a:xfrm>
            <a:prstGeom prst="rect">
              <a:avLst/>
            </a:prstGeom>
          </p:spPr>
          <p:txBody>
            <a:bodyPr wrap="none" rtlCol="0" anchor="t">
              <a:normAutofit/>
            </a:bodyPr>
            <a:lstStyle/>
            <a:p>
              <a:r>
                <a:rPr lang="nl-NL" b="1" dirty="0" smtClean="0">
                  <a:solidFill>
                    <a:schemeClr val="tx1"/>
                  </a:solidFill>
                </a:rPr>
                <a:t>Reactants</a:t>
              </a:r>
              <a:endParaRPr lang="en-GB" b="1" baseline="-25000" dirty="0" smtClean="0">
                <a:solidFill>
                  <a:schemeClr val="tx1"/>
                </a:solidFill>
              </a:endParaRPr>
            </a:p>
          </p:txBody>
        </p:sp>
      </p:grpSp>
      <p:pic>
        <p:nvPicPr>
          <p:cNvPr id="32" name="Picture 2" descr="J:\Dropbox (Softwarehouse Macco)\PhD Project\Thesis\LateX\figures\Implementation\wafers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225908" y="1868000"/>
            <a:ext cx="1236009" cy="122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kstvak 12"/>
          <p:cNvSpPr txBox="1"/>
          <p:nvPr/>
        </p:nvSpPr>
        <p:spPr>
          <a:xfrm>
            <a:off x="6225908" y="2023186"/>
            <a:ext cx="1266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58524" fontAlgn="auto">
              <a:spcBef>
                <a:spcPts val="0"/>
              </a:spcBef>
              <a:spcAft>
                <a:spcPts val="0"/>
              </a:spcAft>
            </a:pPr>
            <a:r>
              <a:rPr lang="nl-NL" sz="2000" b="1" dirty="0" smtClean="0">
                <a:solidFill>
                  <a:prstClr val="white"/>
                </a:solidFill>
                <a:latin typeface="Roboto" pitchFamily="2" charset="0"/>
                <a:ea typeface="Roboto" pitchFamily="2" charset="0"/>
              </a:rPr>
              <a:t>HIT-cell</a:t>
            </a:r>
            <a:r>
              <a:rPr lang="nl-NL" sz="2000" b="1" baseline="30000" dirty="0" smtClean="0">
                <a:solidFill>
                  <a:prstClr val="white"/>
                </a:solidFill>
                <a:latin typeface="Roboto" pitchFamily="2" charset="0"/>
                <a:ea typeface="Roboto" pitchFamily="2" charset="0"/>
              </a:rPr>
              <a:t>2</a:t>
            </a:r>
            <a:r>
              <a:rPr lang="nl-NL" sz="2000" dirty="0" smtClean="0">
                <a:solidFill>
                  <a:prstClr val="white"/>
                </a:solidFill>
                <a:latin typeface="Roboto" pitchFamily="2" charset="0"/>
                <a:ea typeface="Roboto" pitchFamily="2" charset="0"/>
              </a:rPr>
              <a:t/>
            </a:r>
            <a:br>
              <a:rPr lang="nl-NL" sz="2000" dirty="0" smtClean="0">
                <a:solidFill>
                  <a:prstClr val="white"/>
                </a:solidFill>
                <a:latin typeface="Roboto" pitchFamily="2" charset="0"/>
                <a:ea typeface="Roboto" pitchFamily="2" charset="0"/>
              </a:rPr>
            </a:br>
            <a:r>
              <a:rPr lang="nl-NL" sz="2000" b="1" dirty="0">
                <a:solidFill>
                  <a:srgbClr val="00B050"/>
                </a:solidFill>
                <a:latin typeface="Roboto" pitchFamily="2" charset="0"/>
                <a:ea typeface="Roboto" pitchFamily="2" charset="0"/>
              </a:rPr>
              <a:t>+1.7 </a:t>
            </a:r>
            <a:r>
              <a:rPr lang="nl-NL" sz="2000" b="1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</a:rPr>
              <a:t>mA/cm</a:t>
            </a:r>
            <a:r>
              <a:rPr lang="nl-NL" sz="2000" b="1" baseline="30000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</a:rPr>
              <a:t>2</a:t>
            </a:r>
            <a:endParaRPr lang="en-US" sz="2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4" name="Rechthoek 14"/>
          <p:cNvSpPr/>
          <p:nvPr/>
        </p:nvSpPr>
        <p:spPr>
          <a:xfrm>
            <a:off x="3673294" y="4510323"/>
            <a:ext cx="571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hangingPunct="1"/>
            <a:r>
              <a:rPr lang="en-US" sz="1200" baseline="30000" dirty="0" smtClean="0">
                <a:latin typeface="Calibri" pitchFamily="34" charset="0"/>
                <a:cs typeface="Calibri" panose="020F0502020204030204" pitchFamily="34" charset="0"/>
              </a:rPr>
              <a:t>1 </a:t>
            </a:r>
            <a:r>
              <a:rPr lang="en-US" sz="1200" dirty="0" smtClean="0">
                <a:latin typeface="Calibri" pitchFamily="34" charset="0"/>
                <a:cs typeface="Calibri" panose="020F0502020204030204" pitchFamily="34" charset="0"/>
              </a:rPr>
              <a:t>Macco et al, </a:t>
            </a:r>
            <a:r>
              <a:rPr lang="en-US" sz="1200" dirty="0">
                <a:latin typeface="Calibri" pitchFamily="34" charset="0"/>
                <a:cs typeface="Calibri" panose="020F0502020204030204" pitchFamily="34" charset="0"/>
              </a:rPr>
              <a:t>Journal of Applied Physics 120(8) 085314 (2016</a:t>
            </a:r>
            <a:r>
              <a:rPr lang="en-US" sz="1200" dirty="0" smtClean="0">
                <a:latin typeface="Calibri" pitchFamily="34" charset="0"/>
                <a:cs typeface="Calibri" panose="020F0502020204030204" pitchFamily="34" charset="0"/>
              </a:rPr>
              <a:t>)</a:t>
            </a:r>
          </a:p>
          <a:p>
            <a:pPr defTabSz="457200"/>
            <a:r>
              <a:rPr lang="en-US" sz="1200" baseline="30000" dirty="0" smtClean="0"/>
              <a:t>2 </a:t>
            </a:r>
            <a:r>
              <a:rPr lang="en-US" sz="1200" dirty="0" smtClean="0"/>
              <a:t>Y</a:t>
            </a:r>
            <a:r>
              <a:rPr lang="en-US" sz="1200" dirty="0"/>
              <a:t>. Kuang </a:t>
            </a:r>
            <a:r>
              <a:rPr lang="en-US" sz="1200" i="1" dirty="0"/>
              <a:t>et al</a:t>
            </a:r>
            <a:r>
              <a:rPr lang="en-US" sz="1200" i="1" dirty="0" smtClean="0"/>
              <a:t>.</a:t>
            </a:r>
            <a:r>
              <a:rPr lang="en-US" sz="1200" dirty="0" smtClean="0"/>
              <a:t>, </a:t>
            </a:r>
            <a:r>
              <a:rPr lang="en-US" sz="1200" i="1" dirty="0"/>
              <a:t>Sol. Energy Mater. Sol. Cells</a:t>
            </a:r>
            <a:r>
              <a:rPr lang="en-US" sz="1200" dirty="0" smtClean="0"/>
              <a:t>, </a:t>
            </a:r>
            <a:r>
              <a:rPr lang="en-US" sz="1200" dirty="0"/>
              <a:t>163, </a:t>
            </a:r>
            <a:r>
              <a:rPr lang="en-US" sz="1200" dirty="0" smtClean="0"/>
              <a:t>January,  </a:t>
            </a:r>
            <a:r>
              <a:rPr lang="en-US" sz="1200" dirty="0"/>
              <a:t>43–50, 2017.</a:t>
            </a:r>
            <a:endParaRPr lang="en-US" sz="1200" baseline="30000" dirty="0"/>
          </a:p>
          <a:p>
            <a:pPr defTabSz="457200"/>
            <a:r>
              <a:rPr lang="en-US" sz="1200" baseline="30000" dirty="0" smtClean="0"/>
              <a:t>3 </a:t>
            </a:r>
            <a:r>
              <a:rPr lang="en-US" sz="1200" dirty="0" smtClean="0"/>
              <a:t>Keller </a:t>
            </a:r>
            <a:r>
              <a:rPr lang="en-US" sz="1200" dirty="0"/>
              <a:t>et al., </a:t>
            </a:r>
            <a:r>
              <a:rPr lang="en-US" sz="1200" i="1" dirty="0" err="1"/>
              <a:t>Prog</a:t>
            </a:r>
            <a:r>
              <a:rPr lang="en-US" sz="1200" i="1" dirty="0"/>
              <a:t>. Photovoltaics Res. Appl</a:t>
            </a:r>
            <a:r>
              <a:rPr lang="en-US" sz="1200" i="1" dirty="0" smtClean="0"/>
              <a:t>.</a:t>
            </a:r>
            <a:r>
              <a:rPr lang="en-US" sz="1200" dirty="0" smtClean="0"/>
              <a:t>, </a:t>
            </a:r>
            <a:r>
              <a:rPr lang="en-US" sz="1200" dirty="0"/>
              <a:t>24</a:t>
            </a:r>
            <a:r>
              <a:rPr lang="en-US" sz="1200" dirty="0" smtClean="0"/>
              <a:t>, 1,102–107</a:t>
            </a:r>
            <a:r>
              <a:rPr lang="en-US" sz="1200" dirty="0"/>
              <a:t>, 2016.</a:t>
            </a:r>
          </a:p>
          <a:p>
            <a:pPr defTabSz="457200" eaLnBrk="1" hangingPunct="1"/>
            <a:endParaRPr lang="en-US" sz="1200" dirty="0" smtClean="0"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35" name="Tekstvak 12"/>
          <p:cNvSpPr txBox="1"/>
          <p:nvPr/>
        </p:nvSpPr>
        <p:spPr>
          <a:xfrm>
            <a:off x="7404093" y="3320822"/>
            <a:ext cx="1510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5852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b="1" dirty="0" smtClean="0">
                <a:latin typeface="Roboto" pitchFamily="2" charset="0"/>
                <a:ea typeface="Roboto" pitchFamily="2" charset="0"/>
                <a:cs typeface="+mn-cs"/>
              </a:rPr>
              <a:t>CIGS:</a:t>
            </a:r>
            <a:r>
              <a:rPr lang="nl-NL" b="1" baseline="30000" dirty="0" smtClean="0">
                <a:latin typeface="Roboto" pitchFamily="2" charset="0"/>
                <a:ea typeface="Roboto" pitchFamily="2" charset="0"/>
                <a:cs typeface="+mn-cs"/>
              </a:rPr>
              <a:t>3</a:t>
            </a:r>
          </a:p>
          <a:p>
            <a:pPr algn="ctr" defTabSz="135852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b="1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+mn-cs"/>
              </a:rPr>
              <a:t>+1.7 mA/cm</a:t>
            </a:r>
            <a:r>
              <a:rPr lang="nl-NL" b="1" baseline="30000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+mn-cs"/>
              </a:rPr>
              <a:t>2</a:t>
            </a:r>
            <a:endParaRPr lang="en-US" dirty="0">
              <a:latin typeface="Roboto" pitchFamily="2" charset="0"/>
              <a:ea typeface="Roboto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1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5" grpId="0"/>
      <p:bldP spid="16" grpId="0"/>
      <p:bldP spid="33" grpId="0"/>
      <p:bldP spid="3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 deposition of ALD TCOs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35" y="3822667"/>
            <a:ext cx="8665028" cy="67676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Sputtering: </a:t>
            </a:r>
            <a:r>
              <a:rPr lang="en-US" dirty="0" smtClean="0"/>
              <a:t>Energetic ions and photons can create </a:t>
            </a:r>
            <a:r>
              <a:rPr lang="en-US" b="1" dirty="0" smtClean="0">
                <a:solidFill>
                  <a:srgbClr val="C00000"/>
                </a:solidFill>
              </a:rPr>
              <a:t>defects</a:t>
            </a:r>
            <a:r>
              <a:rPr lang="en-US" dirty="0" smtClean="0"/>
              <a:t> in passivation layer. </a:t>
            </a:r>
          </a:p>
          <a:p>
            <a:pPr algn="ctr"/>
            <a:r>
              <a:rPr lang="en-US" b="1" dirty="0" smtClean="0">
                <a:solidFill>
                  <a:srgbClr val="00B050"/>
                </a:solidFill>
              </a:rPr>
              <a:t>Thermal ALD </a:t>
            </a:r>
            <a:r>
              <a:rPr lang="en-US" dirty="0" smtClean="0">
                <a:sym typeface="Wingdings" panose="05000000000000000000" pitchFamily="2" charset="2"/>
              </a:rPr>
              <a:t> No plasma defects!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584" y="1503001"/>
            <a:ext cx="1991003" cy="19910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773" y="1512527"/>
            <a:ext cx="1981477" cy="1981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63" y="1489090"/>
            <a:ext cx="2038635" cy="205768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631035" y="914357"/>
            <a:ext cx="227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err="1" smtClean="0"/>
              <a:t>Silicon</a:t>
            </a:r>
            <a:r>
              <a:rPr lang="nl-NL" b="1" dirty="0" smtClean="0"/>
              <a:t> heterojunction</a:t>
            </a:r>
          </a:p>
          <a:p>
            <a:pPr algn="ctr"/>
            <a:r>
              <a:rPr lang="nl-NL" b="1" dirty="0" err="1" smtClean="0"/>
              <a:t>Cell</a:t>
            </a:r>
            <a:r>
              <a:rPr lang="nl-NL" b="1" dirty="0" smtClean="0"/>
              <a:t> </a:t>
            </a:r>
            <a:r>
              <a:rPr lang="nl-NL" b="1" dirty="0" err="1" smtClean="0"/>
              <a:t>mask</a:t>
            </a:r>
            <a:r>
              <a:rPr lang="nl-NL" b="1" dirty="0" smtClean="0"/>
              <a:t> </a:t>
            </a:r>
            <a:r>
              <a:rPr lang="nl-NL" b="1" dirty="0" err="1" smtClean="0"/>
              <a:t>layout</a:t>
            </a:r>
            <a:endParaRPr lang="en-US" b="1" dirty="0"/>
          </a:p>
        </p:txBody>
      </p:sp>
      <p:sp>
        <p:nvSpPr>
          <p:cNvPr id="10" name="Tekstvak 9"/>
          <p:cNvSpPr txBox="1"/>
          <p:nvPr/>
        </p:nvSpPr>
        <p:spPr>
          <a:xfrm>
            <a:off x="3337127" y="914356"/>
            <a:ext cx="1705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/>
              <a:t>Sputter TCO:</a:t>
            </a:r>
          </a:p>
          <a:p>
            <a:pPr algn="ctr"/>
            <a:r>
              <a:rPr lang="nl-NL" b="1" dirty="0" smtClean="0">
                <a:solidFill>
                  <a:srgbClr val="C00000"/>
                </a:solidFill>
              </a:rPr>
              <a:t>Sputter </a:t>
            </a:r>
            <a:r>
              <a:rPr lang="nl-NL" b="1" dirty="0" err="1" smtClean="0">
                <a:solidFill>
                  <a:srgbClr val="C00000"/>
                </a:solidFill>
              </a:rPr>
              <a:t>damage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6014606" y="916391"/>
            <a:ext cx="1273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/>
              <a:t>ALD TCO:</a:t>
            </a:r>
          </a:p>
          <a:p>
            <a:pPr algn="ctr"/>
            <a:r>
              <a:rPr lang="nl-NL" b="1" dirty="0" smtClean="0">
                <a:solidFill>
                  <a:srgbClr val="00B050"/>
                </a:solidFill>
              </a:rPr>
              <a:t>No </a:t>
            </a:r>
            <a:r>
              <a:rPr lang="nl-NL" b="1" dirty="0" err="1" smtClean="0">
                <a:solidFill>
                  <a:srgbClr val="00B050"/>
                </a:solidFill>
              </a:rPr>
              <a:t>damage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31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 deposition of ALD TCOs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758" y="825647"/>
            <a:ext cx="8606471" cy="1198124"/>
          </a:xfrm>
        </p:spPr>
        <p:txBody>
          <a:bodyPr/>
          <a:lstStyle/>
          <a:p>
            <a:r>
              <a:rPr lang="en-US" b="1" smtClean="0"/>
              <a:t>Soft</a:t>
            </a:r>
            <a:r>
              <a:rPr lang="en-US" smtClean="0"/>
              <a:t> </a:t>
            </a:r>
            <a:r>
              <a:rPr lang="en-US" b="1" smtClean="0"/>
              <a:t>deposition</a:t>
            </a:r>
            <a:r>
              <a:rPr lang="en-US" smtClean="0"/>
              <a:t> is growing </a:t>
            </a:r>
            <a:r>
              <a:rPr lang="en-US" b="1" smtClean="0"/>
              <a:t>increasingly</a:t>
            </a:r>
            <a:r>
              <a:rPr lang="en-US" smtClean="0"/>
              <a:t> </a:t>
            </a:r>
            <a:r>
              <a:rPr lang="en-US" b="1" smtClean="0"/>
              <a:t>important </a:t>
            </a:r>
            <a:r>
              <a:rPr lang="en-US" smtClean="0"/>
              <a:t>for newer cell concepts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0" r="32240"/>
          <a:stretch/>
        </p:blipFill>
        <p:spPr>
          <a:xfrm>
            <a:off x="2189313" y="2997268"/>
            <a:ext cx="2237544" cy="11254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4" descr="Afbeeldingsresultaat voor silicon solar cell cross s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847" y="2937411"/>
            <a:ext cx="2324498" cy="126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J:\Dropbox (Softwarehouse Macco)\PhD Project\Thesis\LateX\figures\BOOK\FIG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58" y="2706291"/>
            <a:ext cx="1693104" cy="17074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"/>
          <p:cNvGrpSpPr>
            <a:grpSpLocks/>
          </p:cNvGrpSpPr>
          <p:nvPr/>
        </p:nvGrpSpPr>
        <p:grpSpPr bwMode="auto">
          <a:xfrm>
            <a:off x="7073120" y="2670650"/>
            <a:ext cx="1857548" cy="1640119"/>
            <a:chOff x="5272852" y="2473972"/>
            <a:chExt cx="3546828" cy="3131667"/>
          </a:xfrm>
        </p:grpSpPr>
        <p:pic>
          <p:nvPicPr>
            <p:cNvPr id="16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05"/>
            <a:stretch/>
          </p:blipFill>
          <p:spPr bwMode="auto">
            <a:xfrm>
              <a:off x="5272852" y="2473972"/>
              <a:ext cx="3546828" cy="3131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5"/>
            <p:cNvSpPr txBox="1">
              <a:spLocks noChangeArrowheads="1"/>
            </p:cNvSpPr>
            <p:nvPr/>
          </p:nvSpPr>
          <p:spPr bwMode="auto">
            <a:xfrm>
              <a:off x="5357813" y="3019109"/>
              <a:ext cx="1227139" cy="509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9pPr>
            </a:lstStyle>
            <a:p>
              <a:r>
                <a:rPr lang="nl-NL" altLang="en-US" sz="1400" dirty="0" err="1">
                  <a:solidFill>
                    <a:schemeClr val="bg1"/>
                  </a:solidFill>
                </a:rPr>
                <a:t>ZnO:B</a:t>
              </a:r>
              <a:endParaRPr lang="en-US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6"/>
            <p:cNvSpPr txBox="1">
              <a:spLocks noChangeArrowheads="1"/>
            </p:cNvSpPr>
            <p:nvPr/>
          </p:nvSpPr>
          <p:spPr bwMode="auto">
            <a:xfrm>
              <a:off x="5427663" y="4273641"/>
              <a:ext cx="1211263" cy="509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9pPr>
            </a:lstStyle>
            <a:p>
              <a:r>
                <a:rPr lang="nl-NL" altLang="en-US" sz="1400" dirty="0">
                  <a:solidFill>
                    <a:schemeClr val="bg1"/>
                  </a:solidFill>
                </a:rPr>
                <a:t>c-Si</a:t>
              </a:r>
              <a:endParaRPr lang="en-US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7"/>
            <p:cNvSpPr txBox="1">
              <a:spLocks noChangeArrowheads="1"/>
            </p:cNvSpPr>
            <p:nvPr/>
          </p:nvSpPr>
          <p:spPr bwMode="auto">
            <a:xfrm>
              <a:off x="5394323" y="3859302"/>
              <a:ext cx="947372" cy="509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9pPr>
            </a:lstStyle>
            <a:p>
              <a:r>
                <a:rPr lang="nl-NL" altLang="en-US" sz="1400">
                  <a:solidFill>
                    <a:schemeClr val="bg1"/>
                  </a:solidFill>
                </a:rPr>
                <a:t>SiO</a:t>
              </a:r>
              <a:r>
                <a:rPr lang="nl-NL" altLang="en-US" sz="1400" baseline="-25000">
                  <a:solidFill>
                    <a:schemeClr val="bg1"/>
                  </a:solidFill>
                </a:rPr>
                <a:t>2</a:t>
              </a:r>
              <a:endParaRPr lang="en-US" altLang="en-US" sz="900" baseline="-25000">
                <a:solidFill>
                  <a:schemeClr val="bg1"/>
                </a:solidFill>
              </a:endParaRPr>
            </a:p>
          </p:txBody>
        </p:sp>
      </p:grpSp>
      <p:sp>
        <p:nvSpPr>
          <p:cNvPr id="5" name="Tekstvak 4"/>
          <p:cNvSpPr txBox="1"/>
          <p:nvPr/>
        </p:nvSpPr>
        <p:spPr>
          <a:xfrm>
            <a:off x="139487" y="1439348"/>
            <a:ext cx="19376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err="1" smtClean="0"/>
              <a:t>a-Si:H</a:t>
            </a:r>
            <a:r>
              <a:rPr lang="nl-NL" b="1" dirty="0" smtClean="0"/>
              <a:t> </a:t>
            </a:r>
            <a:r>
              <a:rPr lang="nl-NL" b="1" dirty="0" err="1" smtClean="0"/>
              <a:t>passivation</a:t>
            </a:r>
            <a:r>
              <a:rPr lang="en-US" b="1" dirty="0" smtClean="0"/>
              <a:t>:</a:t>
            </a:r>
          </a:p>
          <a:p>
            <a:pPr algn="ctr"/>
            <a:r>
              <a:rPr lang="nl-NL" b="1" dirty="0" smtClean="0">
                <a:solidFill>
                  <a:srgbClr val="00B050"/>
                </a:solidFill>
              </a:rPr>
              <a:t>~Full</a:t>
            </a:r>
            <a:r>
              <a:rPr lang="nl-NL" dirty="0" smtClean="0"/>
              <a:t> </a:t>
            </a:r>
            <a:r>
              <a:rPr lang="nl-NL" b="1" dirty="0" smtClean="0">
                <a:solidFill>
                  <a:srgbClr val="00B050"/>
                </a:solidFill>
              </a:rPr>
              <a:t>recovery</a:t>
            </a:r>
            <a:r>
              <a:rPr lang="nl-NL" dirty="0" smtClean="0"/>
              <a:t> </a:t>
            </a:r>
          </a:p>
          <a:p>
            <a:pPr algn="ctr"/>
            <a:r>
              <a:rPr lang="nl-NL" dirty="0" err="1" smtClean="0"/>
              <a:t>by</a:t>
            </a:r>
            <a:r>
              <a:rPr lang="nl-NL" dirty="0" smtClean="0"/>
              <a:t> annealing</a:t>
            </a:r>
            <a:r>
              <a:rPr lang="nl-NL" baseline="30000" dirty="0" smtClean="0"/>
              <a:t>1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2297040" y="1439348"/>
            <a:ext cx="20220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/>
              <a:t>Poly-Si </a:t>
            </a:r>
            <a:r>
              <a:rPr lang="nl-NL" b="1" dirty="0" err="1" smtClean="0"/>
              <a:t>passivation</a:t>
            </a:r>
            <a:r>
              <a:rPr lang="en-US" b="1" dirty="0" smtClean="0"/>
              <a:t>:</a:t>
            </a:r>
          </a:p>
          <a:p>
            <a:pPr algn="ctr"/>
            <a:r>
              <a:rPr lang="nl-NL" b="1" dirty="0" err="1" smtClean="0">
                <a:solidFill>
                  <a:srgbClr val="FFC000"/>
                </a:solidFill>
              </a:rPr>
              <a:t>Partial</a:t>
            </a:r>
            <a:r>
              <a:rPr lang="nl-NL" b="1" dirty="0" smtClean="0">
                <a:solidFill>
                  <a:srgbClr val="FFC000"/>
                </a:solidFill>
              </a:rPr>
              <a:t> recovery</a:t>
            </a:r>
            <a:r>
              <a:rPr lang="nl-NL" dirty="0" smtClean="0">
                <a:solidFill>
                  <a:srgbClr val="FFC000"/>
                </a:solidFill>
              </a:rPr>
              <a:t> </a:t>
            </a:r>
          </a:p>
          <a:p>
            <a:pPr algn="ctr"/>
            <a:r>
              <a:rPr lang="nl-NL" dirty="0" err="1" smtClean="0"/>
              <a:t>by</a:t>
            </a:r>
            <a:r>
              <a:rPr lang="nl-NL" dirty="0" smtClean="0"/>
              <a:t> annealing</a:t>
            </a:r>
            <a:r>
              <a:rPr lang="nl-NL" baseline="30000" dirty="0" smtClean="0"/>
              <a:t>2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4996916" y="1472483"/>
            <a:ext cx="12719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err="1" smtClean="0"/>
              <a:t>Perovskites</a:t>
            </a:r>
            <a:endParaRPr lang="en-US" b="1" dirty="0" smtClean="0"/>
          </a:p>
          <a:p>
            <a:pPr algn="ctr"/>
            <a:r>
              <a:rPr lang="nl-NL" b="1" dirty="0" err="1" smtClean="0">
                <a:solidFill>
                  <a:srgbClr val="C00000"/>
                </a:solidFill>
              </a:rPr>
              <a:t>killed</a:t>
            </a:r>
            <a:endParaRPr lang="nl-NL" dirty="0" smtClean="0">
              <a:solidFill>
                <a:srgbClr val="C00000"/>
              </a:solidFill>
            </a:endParaRPr>
          </a:p>
          <a:p>
            <a:pPr algn="ctr"/>
            <a:r>
              <a:rPr lang="nl-NL" dirty="0" err="1" smtClean="0"/>
              <a:t>by</a:t>
            </a:r>
            <a:r>
              <a:rPr lang="nl-NL" dirty="0" smtClean="0"/>
              <a:t> plasma</a:t>
            </a:r>
            <a:r>
              <a:rPr lang="nl-NL" baseline="30000" dirty="0" smtClean="0"/>
              <a:t>3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7073120" y="1472483"/>
            <a:ext cx="17693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/>
              <a:t>Tunnel SiO</a:t>
            </a:r>
            <a:r>
              <a:rPr lang="nl-NL" b="1" baseline="-25000" dirty="0" smtClean="0"/>
              <a:t>2</a:t>
            </a:r>
            <a:r>
              <a:rPr lang="nl-NL" b="1" dirty="0" smtClean="0"/>
              <a:t>/</a:t>
            </a:r>
            <a:r>
              <a:rPr lang="nl-NL" b="1" dirty="0" err="1" smtClean="0"/>
              <a:t>ZnO</a:t>
            </a:r>
            <a:endParaRPr lang="en-US" b="1" dirty="0" smtClean="0"/>
          </a:p>
          <a:p>
            <a:pPr algn="ctr"/>
            <a:r>
              <a:rPr lang="nl-NL" dirty="0" smtClean="0"/>
              <a:t>SiO</a:t>
            </a:r>
            <a:r>
              <a:rPr lang="nl-NL" baseline="-25000" dirty="0" smtClean="0"/>
              <a:t>2</a:t>
            </a:r>
            <a:r>
              <a:rPr lang="nl-NL" b="1" dirty="0" smtClean="0">
                <a:solidFill>
                  <a:srgbClr val="C00000"/>
                </a:solidFill>
              </a:rPr>
              <a:t> </a:t>
            </a:r>
            <a:r>
              <a:rPr lang="nl-NL" b="1" dirty="0" err="1" smtClean="0">
                <a:solidFill>
                  <a:srgbClr val="C00000"/>
                </a:solidFill>
              </a:rPr>
              <a:t>killed</a:t>
            </a:r>
            <a:endParaRPr lang="nl-NL" dirty="0" smtClean="0">
              <a:solidFill>
                <a:srgbClr val="C00000"/>
              </a:solidFill>
            </a:endParaRPr>
          </a:p>
          <a:p>
            <a:pPr algn="ctr"/>
            <a:r>
              <a:rPr lang="nl-NL" dirty="0" err="1" smtClean="0"/>
              <a:t>by</a:t>
            </a:r>
            <a:r>
              <a:rPr lang="nl-NL" dirty="0" smtClean="0"/>
              <a:t> plasma</a:t>
            </a:r>
            <a:r>
              <a:rPr lang="nl-NL" baseline="30000" dirty="0" smtClean="0"/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3162091" y="4354388"/>
            <a:ext cx="5231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30000" dirty="0" smtClean="0"/>
              <a:t>1</a:t>
            </a:r>
            <a:r>
              <a:rPr lang="en-US" sz="1200" dirty="0" smtClean="0"/>
              <a:t> </a:t>
            </a:r>
            <a:r>
              <a:rPr lang="en-US" sz="1200" dirty="0" err="1" smtClean="0"/>
              <a:t>Demaurex</a:t>
            </a:r>
            <a:r>
              <a:rPr lang="en-US" sz="1200" dirty="0" smtClean="0"/>
              <a:t> et al., </a:t>
            </a:r>
            <a:r>
              <a:rPr lang="en-US" sz="1200" i="1" dirty="0"/>
              <a:t>Appl. Phys. Lett.</a:t>
            </a:r>
            <a:r>
              <a:rPr lang="en-US" sz="1200" dirty="0"/>
              <a:t>, vol. 101, no. 17, p. 171604, 2012</a:t>
            </a:r>
            <a:r>
              <a:rPr lang="en-US" sz="1200" dirty="0" smtClean="0"/>
              <a:t>.</a:t>
            </a:r>
          </a:p>
          <a:p>
            <a:r>
              <a:rPr lang="en-US" sz="1200" baseline="30000" dirty="0"/>
              <a:t>2 </a:t>
            </a:r>
            <a:r>
              <a:rPr lang="en-US" sz="1200" dirty="0"/>
              <a:t>Tutsch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US" sz="1200" i="1" dirty="0"/>
              <a:t>Sol. Energy Mater. Sol. Cells</a:t>
            </a:r>
            <a:r>
              <a:rPr lang="en-US" sz="1200" dirty="0"/>
              <a:t>, vol. 200, no. May, p. 109960, 2019</a:t>
            </a:r>
            <a:r>
              <a:rPr lang="en-US" sz="1200" dirty="0" smtClean="0"/>
              <a:t>.</a:t>
            </a:r>
          </a:p>
          <a:p>
            <a:r>
              <a:rPr lang="en-US" sz="1200" baseline="30000" dirty="0"/>
              <a:t>3</a:t>
            </a:r>
            <a:r>
              <a:rPr lang="en-US" sz="1200" dirty="0"/>
              <a:t> Zardetto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US" sz="1200" i="1" dirty="0"/>
              <a:t>Sustain. Energy Fuels</a:t>
            </a:r>
            <a:r>
              <a:rPr lang="en-US" sz="1200" dirty="0"/>
              <a:t>, vol. 1, no. 1, pp. 30–55, 2017.</a:t>
            </a:r>
          </a:p>
          <a:p>
            <a:r>
              <a:rPr lang="en-US" sz="1200" baseline="30000" dirty="0" smtClean="0"/>
              <a:t>4</a:t>
            </a:r>
            <a:r>
              <a:rPr lang="en-US" sz="1200" dirty="0" smtClean="0"/>
              <a:t> van </a:t>
            </a:r>
            <a:r>
              <a:rPr lang="en-US" sz="1200" dirty="0"/>
              <a:t>de Loo et al., </a:t>
            </a:r>
            <a:r>
              <a:rPr lang="en-US" sz="1200" i="1" dirty="0"/>
              <a:t>J. Appl. Phys.</a:t>
            </a:r>
            <a:r>
              <a:rPr lang="en-US" sz="1200" dirty="0"/>
              <a:t>, vol. 125, no. 10, p. 105305, </a:t>
            </a:r>
            <a:r>
              <a:rPr lang="en-US" sz="1200" dirty="0" smtClean="0"/>
              <a:t>2019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9484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ALD for perovskite and tandems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1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340019" y="-859932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ZnO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40018" y="464724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ZnO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pic>
        <p:nvPicPr>
          <p:cNvPr id="30" name="Picture 2" descr="J:\Dropbox (Softwarehouse Macco)\PhD Project\Thesis\LateX\figures\BOOK\FIG2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25" y="202602"/>
            <a:ext cx="1186837" cy="119687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t="10830" r="24298" b="11686"/>
          <a:stretch/>
        </p:blipFill>
        <p:spPr>
          <a:xfrm>
            <a:off x="2167195" y="202602"/>
            <a:ext cx="1353271" cy="12119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31"/>
          <p:cNvSpPr txBox="1"/>
          <p:nvPr/>
        </p:nvSpPr>
        <p:spPr>
          <a:xfrm>
            <a:off x="352934" y="1405239"/>
            <a:ext cx="382816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New </a:t>
            </a:r>
            <a:r>
              <a:rPr lang="en-US" b="1" dirty="0"/>
              <a:t>materials</a:t>
            </a:r>
            <a:r>
              <a:rPr lang="en-US" dirty="0"/>
              <a:t> &amp; </a:t>
            </a:r>
            <a:r>
              <a:rPr lang="en-US" b="1" dirty="0"/>
              <a:t>concepts</a:t>
            </a:r>
            <a:r>
              <a:rPr lang="en-US" dirty="0"/>
              <a:t> in research</a:t>
            </a:r>
            <a:r>
              <a:rPr lang="en-US" dirty="0" smtClean="0"/>
              <a:t>!</a:t>
            </a:r>
            <a:endParaRPr lang="en-US" b="1" dirty="0" smtClean="0">
              <a:solidFill>
                <a:srgbClr val="00B050"/>
              </a:solidFill>
            </a:endParaRPr>
          </a:p>
          <a:p>
            <a:pPr algn="ctr">
              <a:lnSpc>
                <a:spcPts val="1200"/>
              </a:lnSpc>
            </a:pPr>
            <a:endParaRPr lang="en-US" b="1" dirty="0">
              <a:solidFill>
                <a:srgbClr val="00B050"/>
              </a:solidFill>
            </a:endParaRPr>
          </a:p>
          <a:p>
            <a:pPr algn="ctr"/>
            <a:r>
              <a:rPr lang="en-US" b="1" dirty="0" smtClean="0">
                <a:solidFill>
                  <a:srgbClr val="00B050"/>
                </a:solidFill>
              </a:rPr>
              <a:t>Gigawatts</a:t>
            </a:r>
            <a:r>
              <a:rPr lang="en-US" dirty="0" smtClean="0"/>
              <a:t> of </a:t>
            </a:r>
            <a:r>
              <a:rPr lang="en-US" b="1" dirty="0" smtClean="0"/>
              <a:t>ALD</a:t>
            </a:r>
            <a:r>
              <a:rPr lang="en-US" dirty="0" smtClean="0"/>
              <a:t> </a:t>
            </a:r>
            <a:r>
              <a:rPr lang="en-US" b="1" dirty="0" smtClean="0"/>
              <a:t>Al</a:t>
            </a:r>
            <a:r>
              <a:rPr lang="en-US" b="1" baseline="-25000" dirty="0" smtClean="0"/>
              <a:t>2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passivation layers in industry!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4425340" y="440403"/>
            <a:ext cx="18919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ALD Transparent </a:t>
            </a:r>
          </a:p>
          <a:p>
            <a:pPr algn="ctr"/>
            <a:r>
              <a:rPr lang="en-US" b="1" dirty="0" smtClean="0"/>
              <a:t>conductive oxides</a:t>
            </a:r>
          </a:p>
          <a:p>
            <a:pPr algn="ctr"/>
            <a:r>
              <a:rPr lang="en-US" b="1" dirty="0" smtClean="0"/>
              <a:t>(TCOs)</a:t>
            </a:r>
            <a:endParaRPr lang="en-US" dirty="0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2"/>
          <a:stretch/>
        </p:blipFill>
        <p:spPr bwMode="auto">
          <a:xfrm>
            <a:off x="6321559" y="456257"/>
            <a:ext cx="2111859" cy="16941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Afbeeldingsresultaat voor silicon solar cell cross sec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460" y="2375738"/>
            <a:ext cx="2904427" cy="15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6661330" y="3913926"/>
            <a:ext cx="1772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ALD4Perovskites</a:t>
            </a:r>
          </a:p>
          <a:p>
            <a:pPr algn="ctr"/>
            <a:r>
              <a:rPr lang="en-US" b="1" dirty="0" smtClean="0"/>
              <a:t>and tandems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243089" y="2748159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34167" y="3803518"/>
            <a:ext cx="803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Silicon</a:t>
            </a:r>
            <a:endParaRPr lang="en-US" b="1" baseline="-25000" dirty="0">
              <a:solidFill>
                <a:schemeClr val="bg1"/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1"/>
          <a:stretch/>
        </p:blipFill>
        <p:spPr>
          <a:xfrm>
            <a:off x="862759" y="1638170"/>
            <a:ext cx="3060768" cy="3351285"/>
          </a:xfrm>
          <a:prstGeom prst="rect">
            <a:avLst/>
          </a:prstGeom>
        </p:spPr>
      </p:pic>
      <p:sp>
        <p:nvSpPr>
          <p:cNvPr id="59" name="Chord 50"/>
          <p:cNvSpPr/>
          <p:nvPr/>
        </p:nvSpPr>
        <p:spPr>
          <a:xfrm rot="6503516">
            <a:off x="2650815" y="3672253"/>
            <a:ext cx="287640" cy="482998"/>
          </a:xfrm>
          <a:custGeom>
            <a:avLst/>
            <a:gdLst>
              <a:gd name="connsiteX0" fmla="*/ 143752 w 210877"/>
              <a:gd name="connsiteY0" fmla="*/ 130895 h 135527"/>
              <a:gd name="connsiteX1" fmla="*/ 63921 w 210877"/>
              <a:gd name="connsiteY1" fmla="*/ 130053 h 135527"/>
              <a:gd name="connsiteX2" fmla="*/ 2816 w 210877"/>
              <a:gd name="connsiteY2" fmla="*/ 52205 h 135527"/>
              <a:gd name="connsiteX3" fmla="*/ 85790 w 210877"/>
              <a:gd name="connsiteY3" fmla="*/ 1186 h 135527"/>
              <a:gd name="connsiteX4" fmla="*/ 143752 w 210877"/>
              <a:gd name="connsiteY4" fmla="*/ 130895 h 135527"/>
              <a:gd name="connsiteX0" fmla="*/ 140209 w 140209"/>
              <a:gd name="connsiteY0" fmla="*/ 129709 h 135380"/>
              <a:gd name="connsiteX1" fmla="*/ 60378 w 140209"/>
              <a:gd name="connsiteY1" fmla="*/ 128867 h 135380"/>
              <a:gd name="connsiteX2" fmla="*/ 1852 w 140209"/>
              <a:gd name="connsiteY2" fmla="*/ 71200 h 135380"/>
              <a:gd name="connsiteX3" fmla="*/ 82247 w 140209"/>
              <a:gd name="connsiteY3" fmla="*/ 0 h 135380"/>
              <a:gd name="connsiteX4" fmla="*/ 140209 w 140209"/>
              <a:gd name="connsiteY4" fmla="*/ 129709 h 135380"/>
              <a:gd name="connsiteX0" fmla="*/ 138357 w 138357"/>
              <a:gd name="connsiteY0" fmla="*/ 129709 h 135380"/>
              <a:gd name="connsiteX1" fmla="*/ 58526 w 138357"/>
              <a:gd name="connsiteY1" fmla="*/ 128867 h 135380"/>
              <a:gd name="connsiteX2" fmla="*/ 0 w 138357"/>
              <a:gd name="connsiteY2" fmla="*/ 71200 h 135380"/>
              <a:gd name="connsiteX3" fmla="*/ 80395 w 138357"/>
              <a:gd name="connsiteY3" fmla="*/ 0 h 135380"/>
              <a:gd name="connsiteX4" fmla="*/ 138357 w 138357"/>
              <a:gd name="connsiteY4" fmla="*/ 129709 h 135380"/>
              <a:gd name="connsiteX0" fmla="*/ 138357 w 138357"/>
              <a:gd name="connsiteY0" fmla="*/ 129709 h 133846"/>
              <a:gd name="connsiteX1" fmla="*/ 64843 w 138357"/>
              <a:gd name="connsiteY1" fmla="*/ 125532 h 133846"/>
              <a:gd name="connsiteX2" fmla="*/ 0 w 138357"/>
              <a:gd name="connsiteY2" fmla="*/ 71200 h 133846"/>
              <a:gd name="connsiteX3" fmla="*/ 80395 w 138357"/>
              <a:gd name="connsiteY3" fmla="*/ 0 h 133846"/>
              <a:gd name="connsiteX4" fmla="*/ 138357 w 138357"/>
              <a:gd name="connsiteY4" fmla="*/ 129709 h 133846"/>
              <a:gd name="connsiteX0" fmla="*/ 133035 w 133035"/>
              <a:gd name="connsiteY0" fmla="*/ 129709 h 133853"/>
              <a:gd name="connsiteX1" fmla="*/ 59521 w 133035"/>
              <a:gd name="connsiteY1" fmla="*/ 125532 h 133853"/>
              <a:gd name="connsiteX2" fmla="*/ 0 w 133035"/>
              <a:gd name="connsiteY2" fmla="*/ 71083 h 133853"/>
              <a:gd name="connsiteX3" fmla="*/ 75073 w 133035"/>
              <a:gd name="connsiteY3" fmla="*/ 0 h 133853"/>
              <a:gd name="connsiteX4" fmla="*/ 133035 w 133035"/>
              <a:gd name="connsiteY4" fmla="*/ 129709 h 13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035" h="133853">
                <a:moveTo>
                  <a:pt x="133035" y="129709"/>
                </a:moveTo>
                <a:cubicBezTo>
                  <a:pt x="107282" y="136165"/>
                  <a:pt x="81693" y="135303"/>
                  <a:pt x="59521" y="125532"/>
                </a:cubicBezTo>
                <a:cubicBezTo>
                  <a:pt x="37349" y="115761"/>
                  <a:pt x="13979" y="111078"/>
                  <a:pt x="0" y="71083"/>
                </a:cubicBezTo>
                <a:cubicBezTo>
                  <a:pt x="9559" y="45040"/>
                  <a:pt x="34168" y="4986"/>
                  <a:pt x="75073" y="0"/>
                </a:cubicBezTo>
                <a:lnTo>
                  <a:pt x="133035" y="129709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alpha val="55000"/>
                </a:srgbClr>
              </a:gs>
              <a:gs pos="57000">
                <a:srgbClr val="C00000">
                  <a:alpha val="2000"/>
                </a:srgbClr>
              </a:gs>
              <a:gs pos="39000">
                <a:srgbClr val="C00000">
                  <a:alpha val="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0" name="Chord 50"/>
          <p:cNvSpPr/>
          <p:nvPr/>
        </p:nvSpPr>
        <p:spPr>
          <a:xfrm rot="6503516">
            <a:off x="3238213" y="3691704"/>
            <a:ext cx="287640" cy="482998"/>
          </a:xfrm>
          <a:custGeom>
            <a:avLst/>
            <a:gdLst>
              <a:gd name="connsiteX0" fmla="*/ 143752 w 210877"/>
              <a:gd name="connsiteY0" fmla="*/ 130895 h 135527"/>
              <a:gd name="connsiteX1" fmla="*/ 63921 w 210877"/>
              <a:gd name="connsiteY1" fmla="*/ 130053 h 135527"/>
              <a:gd name="connsiteX2" fmla="*/ 2816 w 210877"/>
              <a:gd name="connsiteY2" fmla="*/ 52205 h 135527"/>
              <a:gd name="connsiteX3" fmla="*/ 85790 w 210877"/>
              <a:gd name="connsiteY3" fmla="*/ 1186 h 135527"/>
              <a:gd name="connsiteX4" fmla="*/ 143752 w 210877"/>
              <a:gd name="connsiteY4" fmla="*/ 130895 h 135527"/>
              <a:gd name="connsiteX0" fmla="*/ 140209 w 140209"/>
              <a:gd name="connsiteY0" fmla="*/ 129709 h 135380"/>
              <a:gd name="connsiteX1" fmla="*/ 60378 w 140209"/>
              <a:gd name="connsiteY1" fmla="*/ 128867 h 135380"/>
              <a:gd name="connsiteX2" fmla="*/ 1852 w 140209"/>
              <a:gd name="connsiteY2" fmla="*/ 71200 h 135380"/>
              <a:gd name="connsiteX3" fmla="*/ 82247 w 140209"/>
              <a:gd name="connsiteY3" fmla="*/ 0 h 135380"/>
              <a:gd name="connsiteX4" fmla="*/ 140209 w 140209"/>
              <a:gd name="connsiteY4" fmla="*/ 129709 h 135380"/>
              <a:gd name="connsiteX0" fmla="*/ 138357 w 138357"/>
              <a:gd name="connsiteY0" fmla="*/ 129709 h 135380"/>
              <a:gd name="connsiteX1" fmla="*/ 58526 w 138357"/>
              <a:gd name="connsiteY1" fmla="*/ 128867 h 135380"/>
              <a:gd name="connsiteX2" fmla="*/ 0 w 138357"/>
              <a:gd name="connsiteY2" fmla="*/ 71200 h 135380"/>
              <a:gd name="connsiteX3" fmla="*/ 80395 w 138357"/>
              <a:gd name="connsiteY3" fmla="*/ 0 h 135380"/>
              <a:gd name="connsiteX4" fmla="*/ 138357 w 138357"/>
              <a:gd name="connsiteY4" fmla="*/ 129709 h 135380"/>
              <a:gd name="connsiteX0" fmla="*/ 138357 w 138357"/>
              <a:gd name="connsiteY0" fmla="*/ 129709 h 133846"/>
              <a:gd name="connsiteX1" fmla="*/ 64843 w 138357"/>
              <a:gd name="connsiteY1" fmla="*/ 125532 h 133846"/>
              <a:gd name="connsiteX2" fmla="*/ 0 w 138357"/>
              <a:gd name="connsiteY2" fmla="*/ 71200 h 133846"/>
              <a:gd name="connsiteX3" fmla="*/ 80395 w 138357"/>
              <a:gd name="connsiteY3" fmla="*/ 0 h 133846"/>
              <a:gd name="connsiteX4" fmla="*/ 138357 w 138357"/>
              <a:gd name="connsiteY4" fmla="*/ 129709 h 133846"/>
              <a:gd name="connsiteX0" fmla="*/ 133035 w 133035"/>
              <a:gd name="connsiteY0" fmla="*/ 129709 h 133853"/>
              <a:gd name="connsiteX1" fmla="*/ 59521 w 133035"/>
              <a:gd name="connsiteY1" fmla="*/ 125532 h 133853"/>
              <a:gd name="connsiteX2" fmla="*/ 0 w 133035"/>
              <a:gd name="connsiteY2" fmla="*/ 71083 h 133853"/>
              <a:gd name="connsiteX3" fmla="*/ 75073 w 133035"/>
              <a:gd name="connsiteY3" fmla="*/ 0 h 133853"/>
              <a:gd name="connsiteX4" fmla="*/ 133035 w 133035"/>
              <a:gd name="connsiteY4" fmla="*/ 129709 h 13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035" h="133853">
                <a:moveTo>
                  <a:pt x="133035" y="129709"/>
                </a:moveTo>
                <a:cubicBezTo>
                  <a:pt x="107282" y="136165"/>
                  <a:pt x="81693" y="135303"/>
                  <a:pt x="59521" y="125532"/>
                </a:cubicBezTo>
                <a:cubicBezTo>
                  <a:pt x="37349" y="115761"/>
                  <a:pt x="13979" y="111078"/>
                  <a:pt x="0" y="71083"/>
                </a:cubicBezTo>
                <a:cubicBezTo>
                  <a:pt x="9559" y="45040"/>
                  <a:pt x="34168" y="4986"/>
                  <a:pt x="75073" y="0"/>
                </a:cubicBezTo>
                <a:lnTo>
                  <a:pt x="133035" y="129709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alpha val="55000"/>
                </a:srgbClr>
              </a:gs>
              <a:gs pos="57000">
                <a:srgbClr val="C00000">
                  <a:alpha val="2000"/>
                </a:srgbClr>
              </a:gs>
              <a:gs pos="39000">
                <a:srgbClr val="C00000">
                  <a:alpha val="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1" name="Chord 50"/>
          <p:cNvSpPr/>
          <p:nvPr/>
        </p:nvSpPr>
        <p:spPr>
          <a:xfrm rot="6503516">
            <a:off x="1988485" y="3648161"/>
            <a:ext cx="287640" cy="482998"/>
          </a:xfrm>
          <a:custGeom>
            <a:avLst/>
            <a:gdLst>
              <a:gd name="connsiteX0" fmla="*/ 143752 w 210877"/>
              <a:gd name="connsiteY0" fmla="*/ 130895 h 135527"/>
              <a:gd name="connsiteX1" fmla="*/ 63921 w 210877"/>
              <a:gd name="connsiteY1" fmla="*/ 130053 h 135527"/>
              <a:gd name="connsiteX2" fmla="*/ 2816 w 210877"/>
              <a:gd name="connsiteY2" fmla="*/ 52205 h 135527"/>
              <a:gd name="connsiteX3" fmla="*/ 85790 w 210877"/>
              <a:gd name="connsiteY3" fmla="*/ 1186 h 135527"/>
              <a:gd name="connsiteX4" fmla="*/ 143752 w 210877"/>
              <a:gd name="connsiteY4" fmla="*/ 130895 h 135527"/>
              <a:gd name="connsiteX0" fmla="*/ 140209 w 140209"/>
              <a:gd name="connsiteY0" fmla="*/ 129709 h 135380"/>
              <a:gd name="connsiteX1" fmla="*/ 60378 w 140209"/>
              <a:gd name="connsiteY1" fmla="*/ 128867 h 135380"/>
              <a:gd name="connsiteX2" fmla="*/ 1852 w 140209"/>
              <a:gd name="connsiteY2" fmla="*/ 71200 h 135380"/>
              <a:gd name="connsiteX3" fmla="*/ 82247 w 140209"/>
              <a:gd name="connsiteY3" fmla="*/ 0 h 135380"/>
              <a:gd name="connsiteX4" fmla="*/ 140209 w 140209"/>
              <a:gd name="connsiteY4" fmla="*/ 129709 h 135380"/>
              <a:gd name="connsiteX0" fmla="*/ 138357 w 138357"/>
              <a:gd name="connsiteY0" fmla="*/ 129709 h 135380"/>
              <a:gd name="connsiteX1" fmla="*/ 58526 w 138357"/>
              <a:gd name="connsiteY1" fmla="*/ 128867 h 135380"/>
              <a:gd name="connsiteX2" fmla="*/ 0 w 138357"/>
              <a:gd name="connsiteY2" fmla="*/ 71200 h 135380"/>
              <a:gd name="connsiteX3" fmla="*/ 80395 w 138357"/>
              <a:gd name="connsiteY3" fmla="*/ 0 h 135380"/>
              <a:gd name="connsiteX4" fmla="*/ 138357 w 138357"/>
              <a:gd name="connsiteY4" fmla="*/ 129709 h 135380"/>
              <a:gd name="connsiteX0" fmla="*/ 138357 w 138357"/>
              <a:gd name="connsiteY0" fmla="*/ 129709 h 133846"/>
              <a:gd name="connsiteX1" fmla="*/ 64843 w 138357"/>
              <a:gd name="connsiteY1" fmla="*/ 125532 h 133846"/>
              <a:gd name="connsiteX2" fmla="*/ 0 w 138357"/>
              <a:gd name="connsiteY2" fmla="*/ 71200 h 133846"/>
              <a:gd name="connsiteX3" fmla="*/ 80395 w 138357"/>
              <a:gd name="connsiteY3" fmla="*/ 0 h 133846"/>
              <a:gd name="connsiteX4" fmla="*/ 138357 w 138357"/>
              <a:gd name="connsiteY4" fmla="*/ 129709 h 133846"/>
              <a:gd name="connsiteX0" fmla="*/ 133035 w 133035"/>
              <a:gd name="connsiteY0" fmla="*/ 129709 h 133853"/>
              <a:gd name="connsiteX1" fmla="*/ 59521 w 133035"/>
              <a:gd name="connsiteY1" fmla="*/ 125532 h 133853"/>
              <a:gd name="connsiteX2" fmla="*/ 0 w 133035"/>
              <a:gd name="connsiteY2" fmla="*/ 71083 h 133853"/>
              <a:gd name="connsiteX3" fmla="*/ 75073 w 133035"/>
              <a:gd name="connsiteY3" fmla="*/ 0 h 133853"/>
              <a:gd name="connsiteX4" fmla="*/ 133035 w 133035"/>
              <a:gd name="connsiteY4" fmla="*/ 129709 h 13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035" h="133853">
                <a:moveTo>
                  <a:pt x="133035" y="129709"/>
                </a:moveTo>
                <a:cubicBezTo>
                  <a:pt x="107282" y="136165"/>
                  <a:pt x="81693" y="135303"/>
                  <a:pt x="59521" y="125532"/>
                </a:cubicBezTo>
                <a:cubicBezTo>
                  <a:pt x="37349" y="115761"/>
                  <a:pt x="13979" y="111078"/>
                  <a:pt x="0" y="71083"/>
                </a:cubicBezTo>
                <a:cubicBezTo>
                  <a:pt x="9559" y="45040"/>
                  <a:pt x="34168" y="4986"/>
                  <a:pt x="75073" y="0"/>
                </a:cubicBezTo>
                <a:lnTo>
                  <a:pt x="133035" y="129709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alpha val="55000"/>
                </a:srgbClr>
              </a:gs>
              <a:gs pos="57000">
                <a:srgbClr val="C00000">
                  <a:alpha val="2000"/>
                </a:srgbClr>
              </a:gs>
              <a:gs pos="39000">
                <a:srgbClr val="C00000">
                  <a:alpha val="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2" name="Chord 50"/>
          <p:cNvSpPr/>
          <p:nvPr/>
        </p:nvSpPr>
        <p:spPr>
          <a:xfrm rot="6503516">
            <a:off x="1362504" y="3629127"/>
            <a:ext cx="287640" cy="482998"/>
          </a:xfrm>
          <a:custGeom>
            <a:avLst/>
            <a:gdLst>
              <a:gd name="connsiteX0" fmla="*/ 143752 w 210877"/>
              <a:gd name="connsiteY0" fmla="*/ 130895 h 135527"/>
              <a:gd name="connsiteX1" fmla="*/ 63921 w 210877"/>
              <a:gd name="connsiteY1" fmla="*/ 130053 h 135527"/>
              <a:gd name="connsiteX2" fmla="*/ 2816 w 210877"/>
              <a:gd name="connsiteY2" fmla="*/ 52205 h 135527"/>
              <a:gd name="connsiteX3" fmla="*/ 85790 w 210877"/>
              <a:gd name="connsiteY3" fmla="*/ 1186 h 135527"/>
              <a:gd name="connsiteX4" fmla="*/ 143752 w 210877"/>
              <a:gd name="connsiteY4" fmla="*/ 130895 h 135527"/>
              <a:gd name="connsiteX0" fmla="*/ 140209 w 140209"/>
              <a:gd name="connsiteY0" fmla="*/ 129709 h 135380"/>
              <a:gd name="connsiteX1" fmla="*/ 60378 w 140209"/>
              <a:gd name="connsiteY1" fmla="*/ 128867 h 135380"/>
              <a:gd name="connsiteX2" fmla="*/ 1852 w 140209"/>
              <a:gd name="connsiteY2" fmla="*/ 71200 h 135380"/>
              <a:gd name="connsiteX3" fmla="*/ 82247 w 140209"/>
              <a:gd name="connsiteY3" fmla="*/ 0 h 135380"/>
              <a:gd name="connsiteX4" fmla="*/ 140209 w 140209"/>
              <a:gd name="connsiteY4" fmla="*/ 129709 h 135380"/>
              <a:gd name="connsiteX0" fmla="*/ 138357 w 138357"/>
              <a:gd name="connsiteY0" fmla="*/ 129709 h 135380"/>
              <a:gd name="connsiteX1" fmla="*/ 58526 w 138357"/>
              <a:gd name="connsiteY1" fmla="*/ 128867 h 135380"/>
              <a:gd name="connsiteX2" fmla="*/ 0 w 138357"/>
              <a:gd name="connsiteY2" fmla="*/ 71200 h 135380"/>
              <a:gd name="connsiteX3" fmla="*/ 80395 w 138357"/>
              <a:gd name="connsiteY3" fmla="*/ 0 h 135380"/>
              <a:gd name="connsiteX4" fmla="*/ 138357 w 138357"/>
              <a:gd name="connsiteY4" fmla="*/ 129709 h 135380"/>
              <a:gd name="connsiteX0" fmla="*/ 138357 w 138357"/>
              <a:gd name="connsiteY0" fmla="*/ 129709 h 133846"/>
              <a:gd name="connsiteX1" fmla="*/ 64843 w 138357"/>
              <a:gd name="connsiteY1" fmla="*/ 125532 h 133846"/>
              <a:gd name="connsiteX2" fmla="*/ 0 w 138357"/>
              <a:gd name="connsiteY2" fmla="*/ 71200 h 133846"/>
              <a:gd name="connsiteX3" fmla="*/ 80395 w 138357"/>
              <a:gd name="connsiteY3" fmla="*/ 0 h 133846"/>
              <a:gd name="connsiteX4" fmla="*/ 138357 w 138357"/>
              <a:gd name="connsiteY4" fmla="*/ 129709 h 133846"/>
              <a:gd name="connsiteX0" fmla="*/ 133035 w 133035"/>
              <a:gd name="connsiteY0" fmla="*/ 129709 h 133853"/>
              <a:gd name="connsiteX1" fmla="*/ 59521 w 133035"/>
              <a:gd name="connsiteY1" fmla="*/ 125532 h 133853"/>
              <a:gd name="connsiteX2" fmla="*/ 0 w 133035"/>
              <a:gd name="connsiteY2" fmla="*/ 71083 h 133853"/>
              <a:gd name="connsiteX3" fmla="*/ 75073 w 133035"/>
              <a:gd name="connsiteY3" fmla="*/ 0 h 133853"/>
              <a:gd name="connsiteX4" fmla="*/ 133035 w 133035"/>
              <a:gd name="connsiteY4" fmla="*/ 129709 h 13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035" h="133853">
                <a:moveTo>
                  <a:pt x="133035" y="129709"/>
                </a:moveTo>
                <a:cubicBezTo>
                  <a:pt x="107282" y="136165"/>
                  <a:pt x="81693" y="135303"/>
                  <a:pt x="59521" y="125532"/>
                </a:cubicBezTo>
                <a:cubicBezTo>
                  <a:pt x="37349" y="115761"/>
                  <a:pt x="13979" y="111078"/>
                  <a:pt x="0" y="71083"/>
                </a:cubicBezTo>
                <a:cubicBezTo>
                  <a:pt x="9559" y="45040"/>
                  <a:pt x="34168" y="4986"/>
                  <a:pt x="75073" y="0"/>
                </a:cubicBezTo>
                <a:lnTo>
                  <a:pt x="133035" y="129709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alpha val="55000"/>
                </a:srgbClr>
              </a:gs>
              <a:gs pos="57000">
                <a:srgbClr val="C00000">
                  <a:alpha val="2000"/>
                </a:srgbClr>
              </a:gs>
              <a:gs pos="39000">
                <a:srgbClr val="C00000">
                  <a:alpha val="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3" name="TextBox 62"/>
          <p:cNvSpPr txBox="1"/>
          <p:nvPr/>
        </p:nvSpPr>
        <p:spPr>
          <a:xfrm>
            <a:off x="4084583" y="3861251"/>
            <a:ext cx="1629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969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</a:t>
            </a:r>
            <a:r>
              <a:rPr lang="en-US" sz="1600" b="1" baseline="-25000" dirty="0" smtClean="0">
                <a:solidFill>
                  <a:srgbClr val="00969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r>
              <a:rPr lang="en-US" sz="1600" b="1" dirty="0" smtClean="0">
                <a:solidFill>
                  <a:srgbClr val="00969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  <a:r>
              <a:rPr lang="en-US" sz="1600" b="1" baseline="-25000" dirty="0" smtClean="0">
                <a:solidFill>
                  <a:srgbClr val="00969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r>
              <a:rPr lang="en-US" sz="1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</a:t>
            </a:r>
            <a:r>
              <a:rPr lang="en-US" sz="1600" b="1" dirty="0" err="1" smtClean="0">
                <a:solidFill>
                  <a:srgbClr val="1829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SiN</a:t>
            </a:r>
            <a:r>
              <a:rPr lang="en-US" sz="1600" b="1" baseline="-25000" dirty="0" err="1" smtClean="0">
                <a:solidFill>
                  <a:srgbClr val="1829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  <a:r>
              <a:rPr lang="en-US" sz="1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stacks</a:t>
            </a:r>
            <a:endParaRPr lang="en-US" sz="1600" b="1" baseline="-25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4" name="Rectangle 5"/>
          <p:cNvSpPr/>
          <p:nvPr/>
        </p:nvSpPr>
        <p:spPr>
          <a:xfrm rot="120000">
            <a:off x="993781" y="3581839"/>
            <a:ext cx="2928839" cy="230252"/>
          </a:xfrm>
          <a:custGeom>
            <a:avLst/>
            <a:gdLst>
              <a:gd name="connsiteX0" fmla="*/ 0 w 7543745"/>
              <a:gd name="connsiteY0" fmla="*/ 0 h 403781"/>
              <a:gd name="connsiteX1" fmla="*/ 7543745 w 7543745"/>
              <a:gd name="connsiteY1" fmla="*/ 0 h 403781"/>
              <a:gd name="connsiteX2" fmla="*/ 7543745 w 7543745"/>
              <a:gd name="connsiteY2" fmla="*/ 403781 h 403781"/>
              <a:gd name="connsiteX3" fmla="*/ 0 w 7543745"/>
              <a:gd name="connsiteY3" fmla="*/ 403781 h 403781"/>
              <a:gd name="connsiteX4" fmla="*/ 0 w 7543745"/>
              <a:gd name="connsiteY4" fmla="*/ 0 h 403781"/>
              <a:gd name="connsiteX0" fmla="*/ 0 w 7568128"/>
              <a:gd name="connsiteY0" fmla="*/ 0 h 411734"/>
              <a:gd name="connsiteX1" fmla="*/ 7543745 w 7568128"/>
              <a:gd name="connsiteY1" fmla="*/ 0 h 411734"/>
              <a:gd name="connsiteX2" fmla="*/ 7568128 w 7568128"/>
              <a:gd name="connsiteY2" fmla="*/ 411734 h 411734"/>
              <a:gd name="connsiteX3" fmla="*/ 0 w 7568128"/>
              <a:gd name="connsiteY3" fmla="*/ 403781 h 411734"/>
              <a:gd name="connsiteX4" fmla="*/ 0 w 7568128"/>
              <a:gd name="connsiteY4" fmla="*/ 0 h 411734"/>
              <a:gd name="connsiteX0" fmla="*/ 0 w 7568128"/>
              <a:gd name="connsiteY0" fmla="*/ 0 h 411734"/>
              <a:gd name="connsiteX1" fmla="*/ 7543745 w 7568128"/>
              <a:gd name="connsiteY1" fmla="*/ 0 h 411734"/>
              <a:gd name="connsiteX2" fmla="*/ 7568128 w 7568128"/>
              <a:gd name="connsiteY2" fmla="*/ 411734 h 411734"/>
              <a:gd name="connsiteX3" fmla="*/ 67154 w 7568128"/>
              <a:gd name="connsiteY3" fmla="*/ 408940 h 411734"/>
              <a:gd name="connsiteX4" fmla="*/ 0 w 7568128"/>
              <a:gd name="connsiteY4" fmla="*/ 0 h 411734"/>
              <a:gd name="connsiteX0" fmla="*/ 0 w 7568128"/>
              <a:gd name="connsiteY0" fmla="*/ 12673 h 424407"/>
              <a:gd name="connsiteX1" fmla="*/ 7542917 w 7568128"/>
              <a:gd name="connsiteY1" fmla="*/ 0 h 424407"/>
              <a:gd name="connsiteX2" fmla="*/ 7568128 w 7568128"/>
              <a:gd name="connsiteY2" fmla="*/ 424407 h 424407"/>
              <a:gd name="connsiteX3" fmla="*/ 67154 w 7568128"/>
              <a:gd name="connsiteY3" fmla="*/ 421613 h 424407"/>
              <a:gd name="connsiteX4" fmla="*/ 0 w 7568128"/>
              <a:gd name="connsiteY4" fmla="*/ 12673 h 424407"/>
              <a:gd name="connsiteX0" fmla="*/ 0 w 7568128"/>
              <a:gd name="connsiteY0" fmla="*/ 26785 h 438519"/>
              <a:gd name="connsiteX1" fmla="*/ 7534351 w 7568128"/>
              <a:gd name="connsiteY1" fmla="*/ 0 h 438519"/>
              <a:gd name="connsiteX2" fmla="*/ 7568128 w 7568128"/>
              <a:gd name="connsiteY2" fmla="*/ 438519 h 438519"/>
              <a:gd name="connsiteX3" fmla="*/ 67154 w 7568128"/>
              <a:gd name="connsiteY3" fmla="*/ 435725 h 438519"/>
              <a:gd name="connsiteX4" fmla="*/ 0 w 7568128"/>
              <a:gd name="connsiteY4" fmla="*/ 26785 h 438519"/>
              <a:gd name="connsiteX0" fmla="*/ 0 w 7568128"/>
              <a:gd name="connsiteY0" fmla="*/ 26785 h 438519"/>
              <a:gd name="connsiteX1" fmla="*/ 7534351 w 7568128"/>
              <a:gd name="connsiteY1" fmla="*/ 0 h 438519"/>
              <a:gd name="connsiteX2" fmla="*/ 7568128 w 7568128"/>
              <a:gd name="connsiteY2" fmla="*/ 438519 h 438519"/>
              <a:gd name="connsiteX3" fmla="*/ 128920 w 7568128"/>
              <a:gd name="connsiteY3" fmla="*/ 429636 h 438519"/>
              <a:gd name="connsiteX4" fmla="*/ 0 w 7568128"/>
              <a:gd name="connsiteY4" fmla="*/ 26785 h 438519"/>
              <a:gd name="connsiteX0" fmla="*/ 0 w 7552619"/>
              <a:gd name="connsiteY0" fmla="*/ 26452 h 438519"/>
              <a:gd name="connsiteX1" fmla="*/ 7518842 w 7552619"/>
              <a:gd name="connsiteY1" fmla="*/ 0 h 438519"/>
              <a:gd name="connsiteX2" fmla="*/ 7552619 w 7552619"/>
              <a:gd name="connsiteY2" fmla="*/ 438519 h 438519"/>
              <a:gd name="connsiteX3" fmla="*/ 113411 w 7552619"/>
              <a:gd name="connsiteY3" fmla="*/ 429636 h 438519"/>
              <a:gd name="connsiteX4" fmla="*/ 0 w 7552619"/>
              <a:gd name="connsiteY4" fmla="*/ 26452 h 438519"/>
              <a:gd name="connsiteX0" fmla="*/ 0 w 7552619"/>
              <a:gd name="connsiteY0" fmla="*/ 26452 h 438519"/>
              <a:gd name="connsiteX1" fmla="*/ 7518842 w 7552619"/>
              <a:gd name="connsiteY1" fmla="*/ 0 h 438519"/>
              <a:gd name="connsiteX2" fmla="*/ 7552619 w 7552619"/>
              <a:gd name="connsiteY2" fmla="*/ 438519 h 438519"/>
              <a:gd name="connsiteX3" fmla="*/ 2942 w 7552619"/>
              <a:gd name="connsiteY3" fmla="*/ 422915 h 438519"/>
              <a:gd name="connsiteX4" fmla="*/ 0 w 7552619"/>
              <a:gd name="connsiteY4" fmla="*/ 26452 h 438519"/>
              <a:gd name="connsiteX0" fmla="*/ 0 w 7525120"/>
              <a:gd name="connsiteY0" fmla="*/ 26452 h 439170"/>
              <a:gd name="connsiteX1" fmla="*/ 7518842 w 7525120"/>
              <a:gd name="connsiteY1" fmla="*/ 0 h 439170"/>
              <a:gd name="connsiteX2" fmla="*/ 7525121 w 7525120"/>
              <a:gd name="connsiteY2" fmla="*/ 439170 h 439170"/>
              <a:gd name="connsiteX3" fmla="*/ 2942 w 7525120"/>
              <a:gd name="connsiteY3" fmla="*/ 422915 h 439170"/>
              <a:gd name="connsiteX4" fmla="*/ 0 w 7525120"/>
              <a:gd name="connsiteY4" fmla="*/ 26452 h 439170"/>
              <a:gd name="connsiteX0" fmla="*/ 0 w 7603777"/>
              <a:gd name="connsiteY0" fmla="*/ 8787 h 421505"/>
              <a:gd name="connsiteX1" fmla="*/ 7603777 w 7603777"/>
              <a:gd name="connsiteY1" fmla="*/ 0 h 421505"/>
              <a:gd name="connsiteX2" fmla="*/ 7525121 w 7603777"/>
              <a:gd name="connsiteY2" fmla="*/ 421505 h 421505"/>
              <a:gd name="connsiteX3" fmla="*/ 2942 w 7603777"/>
              <a:gd name="connsiteY3" fmla="*/ 405250 h 421505"/>
              <a:gd name="connsiteX4" fmla="*/ 0 w 7603777"/>
              <a:gd name="connsiteY4" fmla="*/ 8787 h 421505"/>
              <a:gd name="connsiteX0" fmla="*/ 0 w 7603777"/>
              <a:gd name="connsiteY0" fmla="*/ 8788 h 421505"/>
              <a:gd name="connsiteX1" fmla="*/ 7603777 w 7603777"/>
              <a:gd name="connsiteY1" fmla="*/ 0 h 421505"/>
              <a:gd name="connsiteX2" fmla="*/ 7525121 w 7603777"/>
              <a:gd name="connsiteY2" fmla="*/ 421505 h 421505"/>
              <a:gd name="connsiteX3" fmla="*/ 2942 w 7603777"/>
              <a:gd name="connsiteY3" fmla="*/ 405250 h 421505"/>
              <a:gd name="connsiteX4" fmla="*/ 0 w 7603777"/>
              <a:gd name="connsiteY4" fmla="*/ 8788 h 42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3777" h="421505">
                <a:moveTo>
                  <a:pt x="0" y="8788"/>
                </a:moveTo>
                <a:lnTo>
                  <a:pt x="7603777" y="0"/>
                </a:lnTo>
                <a:lnTo>
                  <a:pt x="7525121" y="421505"/>
                </a:lnTo>
                <a:lnTo>
                  <a:pt x="2942" y="405250"/>
                </a:lnTo>
                <a:cubicBezTo>
                  <a:pt x="1961" y="273096"/>
                  <a:pt x="981" y="140942"/>
                  <a:pt x="0" y="8788"/>
                </a:cubicBezTo>
                <a:close/>
              </a:path>
            </a:pathLst>
          </a:custGeom>
          <a:gradFill>
            <a:gsLst>
              <a:gs pos="100000">
                <a:srgbClr val="6D6D6D">
                  <a:alpha val="0"/>
                </a:srgbClr>
              </a:gs>
              <a:gs pos="16000">
                <a:srgbClr val="238E26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65" name="Picture 6" descr="800k2"/>
          <p:cNvPicPr>
            <a:picLocks noChangeAspect="1" noChangeArrowheads="1"/>
          </p:cNvPicPr>
          <p:nvPr/>
        </p:nvPicPr>
        <p:blipFill>
          <a:blip r:embed="rId7" cstate="print"/>
          <a:srcRect t="38492" r="23046"/>
          <a:stretch>
            <a:fillRect/>
          </a:stretch>
        </p:blipFill>
        <p:spPr bwMode="auto">
          <a:xfrm>
            <a:off x="4158052" y="2668531"/>
            <a:ext cx="1482417" cy="11843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66" name="Straight Connector 65"/>
          <p:cNvCxnSpPr>
            <a:stCxn id="65" idx="1"/>
          </p:cNvCxnSpPr>
          <p:nvPr/>
        </p:nvCxnSpPr>
        <p:spPr>
          <a:xfrm flipH="1">
            <a:off x="3911700" y="3260726"/>
            <a:ext cx="246352" cy="841605"/>
          </a:xfrm>
          <a:prstGeom prst="line">
            <a:avLst/>
          </a:prstGeom>
          <a:ln w="28575">
            <a:solidFill>
              <a:srgbClr val="009695"/>
            </a:solidFill>
            <a:headEnd type="oval" w="med" len="med"/>
            <a:tailEnd type="oval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489714" y="2799758"/>
            <a:ext cx="623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Al</a:t>
            </a:r>
            <a:r>
              <a:rPr lang="en-US" sz="1600" baseline="-25000" dirty="0" smtClean="0">
                <a:solidFill>
                  <a:schemeClr val="bg1"/>
                </a:solidFill>
              </a:rPr>
              <a:t>2</a:t>
            </a:r>
            <a:r>
              <a:rPr lang="en-US" sz="1600" dirty="0" smtClean="0">
                <a:solidFill>
                  <a:schemeClr val="bg1"/>
                </a:solidFill>
              </a:rPr>
              <a:t>O</a:t>
            </a:r>
            <a:r>
              <a:rPr lang="en-US" sz="1600" baseline="-25000" dirty="0" smtClean="0">
                <a:solidFill>
                  <a:schemeClr val="bg1"/>
                </a:solidFill>
              </a:rPr>
              <a:t>3</a:t>
            </a:r>
            <a:endParaRPr lang="en-US" sz="16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3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rise of perovskite and Si-perovskite tandems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40</a:t>
            </a:fld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4295416"/>
              </p:ext>
            </p:extLst>
          </p:nvPr>
        </p:nvGraphicFramePr>
        <p:xfrm>
          <a:off x="4453424" y="682448"/>
          <a:ext cx="4833860" cy="3415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9" name="Graph" r:id="rId3" imgW="4279320" imgH="3024720" progId="Origin50.Graph">
                  <p:embed/>
                </p:oleObj>
              </mc:Choice>
              <mc:Fallback>
                <p:oleObj name="Graph" r:id="rId3" imgW="4279320" imgH="30247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53424" y="682448"/>
                        <a:ext cx="4833860" cy="34153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/>
          <p:cNvSpPr/>
          <p:nvPr/>
        </p:nvSpPr>
        <p:spPr>
          <a:xfrm>
            <a:off x="4715284" y="388799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dirty="0" err="1" smtClean="0"/>
              <a:t>Impressive</a:t>
            </a:r>
            <a:r>
              <a:rPr lang="nl-NL" dirty="0" smtClean="0"/>
              <a:t> efficiency </a:t>
            </a:r>
            <a:r>
              <a:rPr lang="nl-NL" dirty="0" err="1" smtClean="0"/>
              <a:t>rise</a:t>
            </a:r>
            <a:r>
              <a:rPr lang="nl-NL" dirty="0" smtClean="0"/>
              <a:t> </a:t>
            </a:r>
          </a:p>
          <a:p>
            <a:pPr algn="ctr"/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b="1" dirty="0" err="1" smtClean="0"/>
              <a:t>perovskite</a:t>
            </a:r>
            <a:r>
              <a:rPr lang="nl-NL" dirty="0" smtClean="0"/>
              <a:t> &amp;  </a:t>
            </a:r>
            <a:r>
              <a:rPr lang="nl-NL" b="1" dirty="0" smtClean="0"/>
              <a:t>Si-</a:t>
            </a:r>
            <a:r>
              <a:rPr lang="nl-NL" b="1" dirty="0" err="1" smtClean="0"/>
              <a:t>perovskite</a:t>
            </a:r>
            <a:r>
              <a:rPr lang="nl-NL" dirty="0" smtClean="0"/>
              <a:t> tandems</a:t>
            </a:r>
            <a:endParaRPr lang="en-US" dirty="0"/>
          </a:p>
        </p:txBody>
      </p:sp>
      <p:pic>
        <p:nvPicPr>
          <p:cNvPr id="24600" name="Picture 24" descr="Afbeeldingsresultaat voor perovsk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02" y="1237129"/>
            <a:ext cx="1293656" cy="131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hoek 9"/>
          <p:cNvSpPr/>
          <p:nvPr/>
        </p:nvSpPr>
        <p:spPr>
          <a:xfrm>
            <a:off x="143284" y="2569413"/>
            <a:ext cx="2707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 err="1" smtClean="0"/>
              <a:t>Perovskite</a:t>
            </a:r>
            <a:endParaRPr lang="nl-NL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215" y="2618951"/>
            <a:ext cx="3089462" cy="2206759"/>
          </a:xfrm>
          <a:prstGeom prst="rect">
            <a:avLst/>
          </a:prstGeom>
        </p:spPr>
      </p:pic>
      <p:sp>
        <p:nvSpPr>
          <p:cNvPr id="13" name="Plus 12"/>
          <p:cNvSpPr/>
          <p:nvPr/>
        </p:nvSpPr>
        <p:spPr>
          <a:xfrm>
            <a:off x="2066767" y="2390131"/>
            <a:ext cx="914400" cy="914400"/>
          </a:xfrm>
          <a:prstGeom prst="mathPlus">
            <a:avLst/>
          </a:prstGeom>
          <a:gradFill>
            <a:gsLst>
              <a:gs pos="100000">
                <a:srgbClr val="92D050"/>
              </a:gs>
              <a:gs pos="0">
                <a:srgbClr val="00B050"/>
              </a:gs>
            </a:gsLst>
            <a:path path="circle">
              <a:fillToRect l="50000" t="50000" r="50000" b="50000"/>
            </a:path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hoek 9"/>
          <p:cNvSpPr/>
          <p:nvPr/>
        </p:nvSpPr>
        <p:spPr>
          <a:xfrm>
            <a:off x="2448737" y="2618951"/>
            <a:ext cx="2707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 err="1" smtClean="0"/>
              <a:t>Silicon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41766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ALD SnO</a:t>
            </a:r>
            <a:r>
              <a:rPr lang="en-US" baseline="-25000" dirty="0" smtClean="0"/>
              <a:t>2</a:t>
            </a:r>
            <a:r>
              <a:rPr lang="en-US" dirty="0" smtClean="0"/>
              <a:t> as buffer layer in c-Si/perovskite tandems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895" y="932072"/>
            <a:ext cx="7093830" cy="509290"/>
          </a:xfrm>
        </p:spPr>
        <p:txBody>
          <a:bodyPr/>
          <a:lstStyle/>
          <a:p>
            <a:r>
              <a:rPr lang="en-US" dirty="0" smtClean="0"/>
              <a:t>~10-20 nm ALD SnO</a:t>
            </a:r>
            <a:r>
              <a:rPr lang="en-US" baseline="-25000" dirty="0" smtClean="0"/>
              <a:t>2</a:t>
            </a:r>
            <a:r>
              <a:rPr lang="en-US" dirty="0"/>
              <a:t> </a:t>
            </a:r>
            <a:r>
              <a:rPr lang="en-US" dirty="0" smtClean="0"/>
              <a:t>used in recent record tandems </a:t>
            </a:r>
            <a:r>
              <a:rPr lang="en-US" baseline="30000" dirty="0" smtClean="0"/>
              <a:t>1,2,3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517"/>
          <a:stretch/>
        </p:blipFill>
        <p:spPr>
          <a:xfrm>
            <a:off x="87442" y="1281966"/>
            <a:ext cx="4410483" cy="26528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15284" y="4534329"/>
            <a:ext cx="4342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[1]	E. Köhnen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US" sz="1200" i="1" dirty="0" smtClean="0"/>
              <a:t>Sustain</a:t>
            </a:r>
            <a:r>
              <a:rPr lang="en-US" sz="1200" i="1" dirty="0"/>
              <a:t>. Energy Fuels</a:t>
            </a:r>
            <a:r>
              <a:rPr lang="en-US" sz="1200" dirty="0"/>
              <a:t>, 2019</a:t>
            </a:r>
            <a:r>
              <a:rPr lang="en-US" sz="1200" dirty="0" smtClean="0"/>
              <a:t>.</a:t>
            </a:r>
          </a:p>
          <a:p>
            <a:r>
              <a:rPr lang="en-US" sz="1200" dirty="0"/>
              <a:t>[2]	M. </a:t>
            </a:r>
            <a:r>
              <a:rPr lang="en-US" sz="1200" dirty="0" err="1"/>
              <a:t>Jošt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US" sz="1200" i="1" dirty="0"/>
              <a:t>Energy Environ. Sci.</a:t>
            </a:r>
            <a:r>
              <a:rPr lang="en-US" sz="1200" dirty="0"/>
              <a:t>, 2019.</a:t>
            </a:r>
          </a:p>
          <a:p>
            <a:r>
              <a:rPr lang="en-US" sz="1200" dirty="0"/>
              <a:t>[3]	F. </a:t>
            </a:r>
            <a:r>
              <a:rPr lang="en-US" sz="1200" dirty="0" err="1"/>
              <a:t>Sahli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,” </a:t>
            </a:r>
            <a:r>
              <a:rPr lang="en-US" sz="1200" i="1" dirty="0"/>
              <a:t>Nat. Mater.</a:t>
            </a:r>
            <a:r>
              <a:rPr lang="en-US" sz="1200" dirty="0"/>
              <a:t>, Jun. 2018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sp>
        <p:nvSpPr>
          <p:cNvPr id="11" name="TextBox 9"/>
          <p:cNvSpPr txBox="1"/>
          <p:nvPr/>
        </p:nvSpPr>
        <p:spPr>
          <a:xfrm>
            <a:off x="4727568" y="1430686"/>
            <a:ext cx="38076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+</a:t>
            </a:r>
            <a:r>
              <a:rPr lang="en-US" dirty="0" smtClean="0"/>
              <a:t> Soft sputter protection layer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+</a:t>
            </a:r>
            <a:r>
              <a:rPr lang="en-US" dirty="0" smtClean="0"/>
              <a:t> Conformal, low-pinhole density layer</a:t>
            </a:r>
            <a:br>
              <a:rPr lang="en-US" dirty="0" smtClean="0"/>
            </a:br>
            <a:r>
              <a:rPr lang="en-US" dirty="0" smtClean="0"/>
              <a:t>    for environmental stability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80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ALD on challenging perovskite “substrates”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499102" y="4501932"/>
            <a:ext cx="5644898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</a:pPr>
            <a:r>
              <a:rPr lang="en-US" sz="1100" baseline="30000" dirty="0"/>
              <a:t>1</a:t>
            </a:r>
            <a:r>
              <a:rPr lang="en-US" sz="1100" dirty="0"/>
              <a:t> Tan et al., </a:t>
            </a:r>
            <a:r>
              <a:rPr lang="en-US" sz="1100" i="1" dirty="0"/>
              <a:t>ACS Appl. Mater. Interfaces</a:t>
            </a:r>
            <a:r>
              <a:rPr lang="en-US" sz="1100" dirty="0"/>
              <a:t>, 10, 6, 5485–5491, 2018</a:t>
            </a:r>
            <a:r>
              <a:rPr lang="en-US" sz="1100" dirty="0" smtClean="0"/>
              <a:t>.</a:t>
            </a:r>
          </a:p>
          <a:p>
            <a:pPr>
              <a:lnSpc>
                <a:spcPts val="1100"/>
              </a:lnSpc>
            </a:pPr>
            <a:r>
              <a:rPr lang="en-US" sz="1100" baseline="30000" dirty="0"/>
              <a:t>2 </a:t>
            </a:r>
            <a:r>
              <a:rPr lang="en-US" sz="1100" dirty="0"/>
              <a:t>Zardetto </a:t>
            </a:r>
            <a:r>
              <a:rPr lang="en-US" sz="1100" i="1" dirty="0"/>
              <a:t>et al.</a:t>
            </a:r>
            <a:r>
              <a:rPr lang="en-US" sz="1100" dirty="0"/>
              <a:t>, </a:t>
            </a:r>
            <a:r>
              <a:rPr lang="en-US" sz="1100" i="1" dirty="0"/>
              <a:t>Sustain. Energy Fuels</a:t>
            </a:r>
            <a:r>
              <a:rPr lang="en-US" sz="1100" dirty="0"/>
              <a:t>, 1, 1, 30–55, 2017.</a:t>
            </a:r>
          </a:p>
          <a:p>
            <a:pPr>
              <a:lnSpc>
                <a:spcPts val="1100"/>
              </a:lnSpc>
            </a:pPr>
            <a:r>
              <a:rPr lang="en-US" sz="1100" baseline="30000" dirty="0"/>
              <a:t>3</a:t>
            </a:r>
            <a:r>
              <a:rPr lang="en-US" sz="1100" dirty="0"/>
              <a:t> </a:t>
            </a:r>
            <a:r>
              <a:rPr lang="en-US" sz="1100" dirty="0" err="1"/>
              <a:t>Hultqvist</a:t>
            </a:r>
            <a:r>
              <a:rPr lang="en-US" sz="1100" dirty="0"/>
              <a:t> </a:t>
            </a:r>
            <a:r>
              <a:rPr lang="en-US" sz="1100" i="1" dirty="0"/>
              <a:t>et al.</a:t>
            </a:r>
            <a:r>
              <a:rPr lang="en-US" sz="1100" dirty="0"/>
              <a:t>, </a:t>
            </a:r>
            <a:r>
              <a:rPr lang="en-US" sz="1100" i="1" dirty="0"/>
              <a:t>ACS Appl. Mater. Interfaces</a:t>
            </a:r>
            <a:r>
              <a:rPr lang="en-US" sz="1100" dirty="0"/>
              <a:t>, 9, 35, 29707–29716, 2017</a:t>
            </a:r>
            <a:r>
              <a:rPr lang="en-US" sz="1100" dirty="0" smtClean="0"/>
              <a:t>.</a:t>
            </a:r>
            <a:endParaRPr lang="en-US" sz="1100" dirty="0"/>
          </a:p>
          <a:p>
            <a:pPr>
              <a:lnSpc>
                <a:spcPts val="1100"/>
              </a:lnSpc>
            </a:pPr>
            <a:r>
              <a:rPr lang="en-US" sz="1100" baseline="30000" dirty="0" smtClean="0"/>
              <a:t>4</a:t>
            </a:r>
            <a:r>
              <a:rPr lang="en-US" sz="1100" dirty="0" smtClean="0"/>
              <a:t> </a:t>
            </a:r>
            <a:r>
              <a:rPr lang="en-US" sz="1100" dirty="0" err="1"/>
              <a:t>Palmstrom</a:t>
            </a:r>
            <a:r>
              <a:rPr lang="en-US" sz="1100" dirty="0"/>
              <a:t> </a:t>
            </a:r>
            <a:r>
              <a:rPr lang="en-US" sz="1100" i="1" dirty="0"/>
              <a:t>et </a:t>
            </a:r>
            <a:r>
              <a:rPr lang="en-US" sz="1100" i="1" dirty="0" smtClean="0"/>
              <a:t>al., Adv</a:t>
            </a:r>
            <a:r>
              <a:rPr lang="en-US" sz="1100" i="1" dirty="0"/>
              <a:t>. Energy Mater</a:t>
            </a:r>
            <a:r>
              <a:rPr lang="en-US" sz="1100" i="1" dirty="0" smtClean="0"/>
              <a:t>.</a:t>
            </a:r>
            <a:r>
              <a:rPr lang="en-US" sz="1100" dirty="0" smtClean="0"/>
              <a:t>, </a:t>
            </a:r>
            <a:r>
              <a:rPr lang="en-US" sz="1100" dirty="0"/>
              <a:t>p. 1800591, 2018.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8228" y="3678423"/>
            <a:ext cx="23169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Thermal stability</a:t>
            </a:r>
            <a:r>
              <a:rPr lang="en-US" baseline="30000" dirty="0" smtClean="0">
                <a:solidFill>
                  <a:srgbClr val="C00000"/>
                </a:solidFill>
              </a:rPr>
              <a:t>1</a:t>
            </a:r>
          </a:p>
          <a:p>
            <a:pPr algn="ctr"/>
            <a:r>
              <a:rPr lang="en-US" dirty="0" smtClean="0"/>
              <a:t>Limit thermal budget!</a:t>
            </a:r>
          </a:p>
          <a:p>
            <a:pPr algn="ctr"/>
            <a:r>
              <a:rPr lang="en-US" dirty="0" smtClean="0"/>
              <a:t>Or “quick” processing</a:t>
            </a:r>
            <a:endParaRPr lang="en-US" baseline="300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0608492"/>
              </p:ext>
            </p:extLst>
          </p:nvPr>
        </p:nvGraphicFramePr>
        <p:xfrm>
          <a:off x="-7257" y="782326"/>
          <a:ext cx="3962400" cy="3031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3"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7257" y="782326"/>
                        <a:ext cx="3962400" cy="30319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248" y="1389345"/>
            <a:ext cx="1676365" cy="170964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470332" y="3678423"/>
            <a:ext cx="229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No plasma processes</a:t>
            </a:r>
            <a:r>
              <a:rPr lang="en-US" baseline="30000" dirty="0" smtClean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62994" y="3678423"/>
            <a:ext cx="3635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Chemical stability</a:t>
            </a:r>
            <a:r>
              <a:rPr lang="en-US" baseline="30000" dirty="0" smtClean="0">
                <a:solidFill>
                  <a:srgbClr val="C00000"/>
                </a:solidFill>
              </a:rPr>
              <a:t>3,4</a:t>
            </a:r>
          </a:p>
          <a:p>
            <a:pPr algn="ctr"/>
            <a:r>
              <a:rPr lang="en-US" dirty="0" smtClean="0"/>
              <a:t>Precursors can react with perovskite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80179" y="2113639"/>
            <a:ext cx="545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DEZ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780179" y="2788191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TMA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409885" y="1437932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TDMASn</a:t>
            </a:r>
            <a:endParaRPr lang="en-US" dirty="0"/>
          </a:p>
        </p:txBody>
      </p:sp>
      <p:sp>
        <p:nvSpPr>
          <p:cNvPr id="25" name="Multiply 24"/>
          <p:cNvSpPr/>
          <p:nvPr/>
        </p:nvSpPr>
        <p:spPr>
          <a:xfrm>
            <a:off x="7370327" y="1372408"/>
            <a:ext cx="525294" cy="525294"/>
          </a:xfrm>
          <a:prstGeom prst="mathMultiply">
            <a:avLst/>
          </a:prstGeom>
          <a:gradFill>
            <a:gsLst>
              <a:gs pos="11000">
                <a:srgbClr val="FF0000"/>
              </a:gs>
              <a:gs pos="90000">
                <a:srgbClr val="C00000"/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y 25"/>
          <p:cNvSpPr/>
          <p:nvPr/>
        </p:nvSpPr>
        <p:spPr>
          <a:xfrm>
            <a:off x="7381096" y="2050102"/>
            <a:ext cx="525294" cy="525294"/>
          </a:xfrm>
          <a:prstGeom prst="mathMultiply">
            <a:avLst/>
          </a:prstGeom>
          <a:gradFill>
            <a:gsLst>
              <a:gs pos="11000">
                <a:srgbClr val="FF0000"/>
              </a:gs>
              <a:gs pos="90000">
                <a:srgbClr val="C00000"/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246464" y="2372692"/>
            <a:ext cx="11192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7200" b="1" dirty="0" smtClean="0">
                <a:solidFill>
                  <a:srgbClr val="00B050"/>
                </a:solidFill>
              </a:rPr>
              <a:t> </a:t>
            </a:r>
            <a:endParaRPr lang="en-US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9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16" grpId="0"/>
      <p:bldP spid="23" grpId="0"/>
      <p:bldP spid="24" grpId="0"/>
      <p:bldP spid="25" grpId="0" animBg="1"/>
      <p:bldP spid="26" grpId="0" animBg="1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ALD for interface engineering of perovskites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01" y="811100"/>
            <a:ext cx="7922712" cy="3381619"/>
          </a:xfrm>
        </p:spPr>
        <p:txBody>
          <a:bodyPr/>
          <a:lstStyle/>
          <a:p>
            <a:r>
              <a:rPr lang="nl-NL" dirty="0" err="1" smtClean="0"/>
              <a:t>Ultrathin</a:t>
            </a:r>
            <a:r>
              <a:rPr lang="nl-NL" dirty="0" smtClean="0"/>
              <a:t> ALD Al</a:t>
            </a:r>
            <a:r>
              <a:rPr lang="nl-NL" baseline="-25000" dirty="0" smtClean="0"/>
              <a:t>2</a:t>
            </a:r>
            <a:r>
              <a:rPr lang="nl-NL" dirty="0" smtClean="0"/>
              <a:t>O</a:t>
            </a:r>
            <a:r>
              <a:rPr lang="nl-NL" baseline="-25000" dirty="0" smtClean="0"/>
              <a:t>3</a:t>
            </a:r>
            <a:r>
              <a:rPr lang="nl-NL" dirty="0" smtClean="0"/>
              <a:t> on </a:t>
            </a:r>
            <a:r>
              <a:rPr lang="nl-NL" dirty="0" err="1" smtClean="0"/>
              <a:t>perovskite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Rectangle 19"/>
          <p:cNvSpPr/>
          <p:nvPr/>
        </p:nvSpPr>
        <p:spPr>
          <a:xfrm>
            <a:off x="3033753" y="4645244"/>
            <a:ext cx="52211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Koushik </a:t>
            </a:r>
            <a:r>
              <a:rPr lang="nl-NL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nl-N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nl-NL" sz="1200" i="1" dirty="0">
                <a:latin typeface="Arial" panose="020B0604020202020204" pitchFamily="34" charset="0"/>
                <a:cs typeface="Arial" panose="020B0604020202020204" pitchFamily="34" charset="0"/>
              </a:rPr>
              <a:t>Energy &amp; </a:t>
            </a:r>
            <a:r>
              <a:rPr lang="nl-NL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Envir.Science</a:t>
            </a:r>
            <a:r>
              <a:rPr lang="nl-N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10, </a:t>
            </a:r>
            <a:r>
              <a:rPr lang="nl-N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91-100 (2017)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nl-N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Koushik </a:t>
            </a:r>
            <a:r>
              <a:rPr lang="nl-NL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nl-N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1200" i="1" dirty="0">
                <a:latin typeface="Arial" panose="020B0604020202020204" pitchFamily="34" charset="0"/>
                <a:cs typeface="Arial" panose="020B0604020202020204" pitchFamily="34" charset="0"/>
              </a:rPr>
              <a:t>Advanced </a:t>
            </a:r>
            <a:r>
              <a:rPr lang="nl-NL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Mat. </a:t>
            </a:r>
            <a:r>
              <a:rPr lang="nl-NL" sz="1200" i="1" dirty="0">
                <a:latin typeface="Arial" panose="020B0604020202020204" pitchFamily="34" charset="0"/>
                <a:cs typeface="Arial" panose="020B0604020202020204" pitchFamily="34" charset="0"/>
              </a:rPr>
              <a:t>Interfaces</a:t>
            </a: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1700043</a:t>
            </a: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(2017)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65" y="2308985"/>
            <a:ext cx="1582914" cy="1589025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835207" y="3720806"/>
            <a:ext cx="1180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Perovskite</a:t>
            </a:r>
            <a:endParaRPr lang="en-US" b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1731179" y="3347376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</a:t>
            </a:r>
            <a:r>
              <a:rPr lang="nl-NL" b="1" baseline="-25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r>
              <a:rPr lang="nl-NL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  <a:r>
              <a:rPr lang="nl-NL" b="1" baseline="-25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endParaRPr lang="en-US" b="1" baseline="-25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939722" y="1947035"/>
            <a:ext cx="1599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 smtClean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Spiro-OMeTAD</a:t>
            </a:r>
            <a:endParaRPr lang="en-US" b="1" dirty="0"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5602" name="Picture 2" descr="K:\NextCloud\TU Eindhoven\Meetings and Presentations\ALD Conference 2019\Tutorial\Figures\Diby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389" y="2081674"/>
            <a:ext cx="2967111" cy="246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K:\NextCloud\TU Eindhoven\Meetings and Presentations\ALD Conference 2019\Tutorial\Figures\DibyaStabilit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866" y="1947035"/>
            <a:ext cx="3050998" cy="255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vak 17"/>
          <p:cNvSpPr txBox="1"/>
          <p:nvPr/>
        </p:nvSpPr>
        <p:spPr>
          <a:xfrm>
            <a:off x="3703466" y="2598210"/>
            <a:ext cx="1310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dirty="0" smtClean="0">
                <a:solidFill>
                  <a:srgbClr val="008000"/>
                </a:solidFill>
              </a:rPr>
              <a:t>+ “</a:t>
            </a:r>
            <a:r>
              <a:rPr lang="nl-NL" sz="1400" b="1" dirty="0" err="1" smtClean="0">
                <a:solidFill>
                  <a:srgbClr val="008000"/>
                </a:solidFill>
              </a:rPr>
              <a:t>Passivation</a:t>
            </a:r>
            <a:r>
              <a:rPr lang="nl-NL" sz="1400" b="1" dirty="0" smtClean="0">
                <a:solidFill>
                  <a:srgbClr val="008000"/>
                </a:solidFill>
              </a:rPr>
              <a:t>”</a:t>
            </a:r>
            <a:endParaRPr lang="en-US" sz="1400" b="1" dirty="0">
              <a:solidFill>
                <a:srgbClr val="008000"/>
              </a:solidFill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3778249" y="3557353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>
                <a:solidFill>
                  <a:srgbClr val="C00000"/>
                </a:solidFill>
              </a:rPr>
              <a:t>- Too </a:t>
            </a:r>
            <a:r>
              <a:rPr lang="nl-NL" sz="1200" b="1" dirty="0" err="1" smtClean="0">
                <a:solidFill>
                  <a:srgbClr val="C00000"/>
                </a:solidFill>
              </a:rPr>
              <a:t>thick</a:t>
            </a:r>
            <a:r>
              <a:rPr lang="nl-NL" sz="1200" b="1" dirty="0" smtClean="0">
                <a:solidFill>
                  <a:srgbClr val="C00000"/>
                </a:solidFill>
              </a:rPr>
              <a:t> </a:t>
            </a:r>
            <a:r>
              <a:rPr lang="nl-NL" sz="1200" b="1" dirty="0" err="1" smtClean="0">
                <a:solidFill>
                  <a:srgbClr val="C00000"/>
                </a:solidFill>
              </a:rPr>
              <a:t>for</a:t>
            </a:r>
            <a:r>
              <a:rPr lang="nl-NL" sz="1200" b="1" dirty="0" smtClean="0">
                <a:solidFill>
                  <a:srgbClr val="C00000"/>
                </a:solidFill>
              </a:rPr>
              <a:t> </a:t>
            </a:r>
            <a:r>
              <a:rPr lang="nl-NL" sz="1200" b="1" dirty="0" err="1" smtClean="0">
                <a:solidFill>
                  <a:srgbClr val="C00000"/>
                </a:solidFill>
              </a:rPr>
              <a:t>tunneling</a:t>
            </a:r>
            <a:endParaRPr lang="en-US" sz="1200" b="1" baseline="-25000" dirty="0">
              <a:solidFill>
                <a:srgbClr val="C00000"/>
              </a:solidFill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416689" y="1161484"/>
            <a:ext cx="123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err="1" smtClean="0">
                <a:solidFill>
                  <a:srgbClr val="00B050"/>
                </a:solidFill>
              </a:rPr>
              <a:t>Conformal</a:t>
            </a:r>
            <a:r>
              <a:rPr lang="nl-NL" b="1" dirty="0" smtClean="0">
                <a:solidFill>
                  <a:srgbClr val="00B050"/>
                </a:solidFill>
              </a:rPr>
              <a:t> 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3014908" y="1161484"/>
            <a:ext cx="258359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b="1" dirty="0" smtClean="0">
                <a:solidFill>
                  <a:srgbClr val="00B050"/>
                </a:solidFill>
              </a:rPr>
              <a:t>Passivating</a:t>
            </a:r>
          </a:p>
          <a:p>
            <a:pPr algn="ctr"/>
            <a:r>
              <a:rPr lang="nl-NL" sz="1600" b="1" i="1" dirty="0" err="1" smtClean="0"/>
              <a:t>while</a:t>
            </a:r>
            <a:r>
              <a:rPr lang="nl-NL" sz="1600" b="1" i="1" dirty="0" smtClean="0"/>
              <a:t> </a:t>
            </a:r>
            <a:r>
              <a:rPr lang="nl-NL" sz="1600" b="1" i="1" dirty="0" err="1" smtClean="0"/>
              <a:t>allowing</a:t>
            </a:r>
            <a:r>
              <a:rPr lang="nl-NL" sz="1600" b="1" i="1" dirty="0" smtClean="0"/>
              <a:t> </a:t>
            </a:r>
            <a:r>
              <a:rPr lang="nl-NL" sz="1600" b="1" i="1" dirty="0" err="1" smtClean="0"/>
              <a:t>for</a:t>
            </a:r>
            <a:r>
              <a:rPr lang="nl-NL" sz="1600" b="1" i="1" dirty="0" smtClean="0"/>
              <a:t> </a:t>
            </a:r>
            <a:r>
              <a:rPr lang="nl-NL" sz="1600" b="1" i="1" dirty="0" err="1" smtClean="0"/>
              <a:t>tunneling</a:t>
            </a:r>
            <a:endParaRPr lang="nl-NL" sz="1600" b="1" i="1" dirty="0" smtClean="0"/>
          </a:p>
        </p:txBody>
      </p:sp>
      <p:sp>
        <p:nvSpPr>
          <p:cNvPr id="17" name="Rechthoek 16"/>
          <p:cNvSpPr/>
          <p:nvPr/>
        </p:nvSpPr>
        <p:spPr>
          <a:xfrm>
            <a:off x="6847501" y="1161484"/>
            <a:ext cx="158485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b="1" dirty="0" err="1" smtClean="0">
                <a:solidFill>
                  <a:srgbClr val="00B050"/>
                </a:solidFill>
              </a:rPr>
              <a:t>Stabilizing</a:t>
            </a:r>
            <a:endParaRPr lang="nl-NL" b="1" dirty="0" smtClean="0">
              <a:solidFill>
                <a:srgbClr val="00B050"/>
              </a:solidFill>
            </a:endParaRPr>
          </a:p>
          <a:p>
            <a:pPr algn="ctr"/>
            <a:r>
              <a:rPr lang="nl-NL" sz="1600" b="1" i="1" dirty="0" err="1" smtClean="0"/>
              <a:t>Moisture</a:t>
            </a:r>
            <a:r>
              <a:rPr lang="nl-NL" sz="1600" b="1" i="1" dirty="0" smtClean="0"/>
              <a:t> </a:t>
            </a:r>
            <a:r>
              <a:rPr lang="nl-NL" sz="1600" b="1" i="1" dirty="0" err="1" smtClean="0"/>
              <a:t>barrier</a:t>
            </a:r>
            <a:endParaRPr lang="nl-NL" sz="1600" b="1" i="1" dirty="0" smtClean="0"/>
          </a:p>
        </p:txBody>
      </p:sp>
      <p:sp>
        <p:nvSpPr>
          <p:cNvPr id="7" name="Rechthoek 6"/>
          <p:cNvSpPr/>
          <p:nvPr/>
        </p:nvSpPr>
        <p:spPr>
          <a:xfrm>
            <a:off x="6236494" y="1777037"/>
            <a:ext cx="578645" cy="2422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alpha val="62000"/>
                </a:schemeClr>
              </a:gs>
              <a:gs pos="100000">
                <a:schemeClr val="bg1">
                  <a:lumMod val="6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Dry N</a:t>
            </a:r>
            <a:r>
              <a:rPr lang="nl-NL" sz="1200" baseline="-25000" dirty="0" smtClean="0">
                <a:solidFill>
                  <a:schemeClr val="tx1"/>
                </a:solidFill>
              </a:rPr>
              <a:t>2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9" name="Rechthoek 18"/>
          <p:cNvSpPr/>
          <p:nvPr/>
        </p:nvSpPr>
        <p:spPr>
          <a:xfrm>
            <a:off x="6815140" y="1777036"/>
            <a:ext cx="559592" cy="242263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15000"/>
                </a:srgbClr>
              </a:gs>
              <a:gs pos="100000">
                <a:srgbClr val="0070C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nl-NL" sz="1200" dirty="0" smtClean="0">
                <a:solidFill>
                  <a:srgbClr val="0070C0"/>
                </a:solidFill>
              </a:rPr>
              <a:t>40% RH</a:t>
            </a:r>
            <a:endParaRPr lang="en-US" sz="1400" baseline="-25000" dirty="0">
              <a:solidFill>
                <a:srgbClr val="0070C0"/>
              </a:solidFill>
            </a:endParaRPr>
          </a:p>
        </p:txBody>
      </p:sp>
      <p:sp>
        <p:nvSpPr>
          <p:cNvPr id="20" name="Rechthoek 19"/>
          <p:cNvSpPr/>
          <p:nvPr/>
        </p:nvSpPr>
        <p:spPr>
          <a:xfrm>
            <a:off x="7374732" y="1778591"/>
            <a:ext cx="559592" cy="242263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45000"/>
                </a:srgbClr>
              </a:gs>
              <a:gs pos="100000">
                <a:srgbClr val="0070C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nl-NL" sz="1200" dirty="0" smtClean="0">
                <a:solidFill>
                  <a:srgbClr val="0070C0"/>
                </a:solidFill>
              </a:rPr>
              <a:t>60% RH</a:t>
            </a:r>
            <a:endParaRPr lang="en-US" sz="1400" baseline="-25000" dirty="0">
              <a:solidFill>
                <a:srgbClr val="0070C0"/>
              </a:solidFill>
            </a:endParaRPr>
          </a:p>
        </p:txBody>
      </p:sp>
      <p:sp>
        <p:nvSpPr>
          <p:cNvPr id="22" name="Rechthoek 21"/>
          <p:cNvSpPr/>
          <p:nvPr/>
        </p:nvSpPr>
        <p:spPr>
          <a:xfrm>
            <a:off x="7934323" y="1778591"/>
            <a:ext cx="978695" cy="242263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72000"/>
                </a:srgbClr>
              </a:gs>
              <a:gs pos="100000">
                <a:srgbClr val="0070C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nl-NL" sz="1200" dirty="0" smtClean="0">
                <a:solidFill>
                  <a:srgbClr val="0070C0"/>
                </a:solidFill>
              </a:rPr>
              <a:t>50-70% RH</a:t>
            </a:r>
            <a:endParaRPr lang="en-US" sz="1400" baseline="-2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9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16" grpId="0"/>
      <p:bldP spid="17" grpId="0"/>
      <p:bldP spid="7" grpId="0" animBg="1"/>
      <p:bldP spid="19" grpId="0" animBg="1"/>
      <p:bldP spid="20" grpId="0" animBg="1"/>
      <p:bldP spid="2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Conformal ALD </a:t>
            </a:r>
            <a:r>
              <a:rPr lang="en-US" dirty="0" err="1" smtClean="0"/>
              <a:t>NiO</a:t>
            </a:r>
            <a:r>
              <a:rPr lang="en-US" dirty="0" smtClean="0"/>
              <a:t> for CIGS/Perovskite tandem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100" y="920477"/>
            <a:ext cx="7922712" cy="33816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960812" y="4767647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smtClean="0"/>
              <a:t>M</a:t>
            </a:r>
            <a:r>
              <a:rPr lang="en-US" sz="1100" dirty="0"/>
              <a:t>. Jost </a:t>
            </a:r>
            <a:r>
              <a:rPr lang="en-US" sz="1100" i="1" dirty="0"/>
              <a:t>et al</a:t>
            </a:r>
            <a:r>
              <a:rPr lang="en-US" sz="1100" i="1" dirty="0" smtClean="0"/>
              <a:t>.</a:t>
            </a:r>
            <a:r>
              <a:rPr lang="en-US" sz="1100" dirty="0" smtClean="0"/>
              <a:t>,” </a:t>
            </a:r>
            <a:r>
              <a:rPr lang="en-US" sz="1100" i="1" dirty="0"/>
              <a:t>ACS Energy Lett.</a:t>
            </a:r>
            <a:r>
              <a:rPr lang="en-US" sz="1100" dirty="0"/>
              <a:t>, p. acsenergylett.9b00135, 2019.</a:t>
            </a:r>
          </a:p>
        </p:txBody>
      </p:sp>
      <p:sp>
        <p:nvSpPr>
          <p:cNvPr id="6" name="Rectangle 5"/>
          <p:cNvSpPr/>
          <p:nvPr/>
        </p:nvSpPr>
        <p:spPr>
          <a:xfrm>
            <a:off x="5838825" y="3799226"/>
            <a:ext cx="885825" cy="11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57456" y="3255626"/>
            <a:ext cx="885825" cy="6552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A88000"/>
                </a:solidFill>
              </a:rPr>
              <a:t>18.2%</a:t>
            </a:r>
          </a:p>
        </p:txBody>
      </p:sp>
      <p:sp>
        <p:nvSpPr>
          <p:cNvPr id="8" name="Rectangle 7"/>
          <p:cNvSpPr/>
          <p:nvPr/>
        </p:nvSpPr>
        <p:spPr>
          <a:xfrm>
            <a:off x="7876087" y="3142010"/>
            <a:ext cx="885825" cy="77760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21.6%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50460" y="3910826"/>
            <a:ext cx="662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PTAA</a:t>
            </a:r>
          </a:p>
          <a:p>
            <a:pPr algn="ctr"/>
            <a:r>
              <a:rPr lang="en-US" dirty="0" smtClean="0"/>
              <a:t>only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17705" y="3910826"/>
            <a:ext cx="965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ALD NiO</a:t>
            </a:r>
          </a:p>
          <a:p>
            <a:pPr algn="ctr"/>
            <a:r>
              <a:rPr lang="en-US" dirty="0"/>
              <a:t>o</a:t>
            </a:r>
            <a:r>
              <a:rPr lang="en-US" dirty="0" smtClean="0"/>
              <a:t>nly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816220" y="3919610"/>
            <a:ext cx="965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ALD NiO</a:t>
            </a:r>
          </a:p>
          <a:p>
            <a:pPr algn="ctr"/>
            <a:r>
              <a:rPr lang="en-US" dirty="0" smtClean="0"/>
              <a:t>+ PTAA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965080" y="3398560"/>
            <a:ext cx="647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3.6%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r="42521"/>
          <a:stretch/>
        </p:blipFill>
        <p:spPr>
          <a:xfrm>
            <a:off x="0" y="2718143"/>
            <a:ext cx="2115518" cy="17301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57479"/>
          <a:stretch/>
        </p:blipFill>
        <p:spPr>
          <a:xfrm>
            <a:off x="2248324" y="2665294"/>
            <a:ext cx="1565018" cy="1730166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2729019" y="1480356"/>
            <a:ext cx="490931" cy="396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19950" y="1301696"/>
            <a:ext cx="6039602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Roughness up to 1 µm </a:t>
            </a:r>
          </a:p>
          <a:p>
            <a:r>
              <a:rPr lang="en-US" sz="1700" dirty="0">
                <a:sym typeface="Wingdings" panose="05000000000000000000" pitchFamily="2" charset="2"/>
              </a:rPr>
              <a:t>	</a:t>
            </a:r>
            <a:r>
              <a:rPr lang="en-US" sz="1700" dirty="0" smtClean="0">
                <a:sym typeface="Wingdings" panose="05000000000000000000" pitchFamily="2" charset="2"/>
              </a:rPr>
              <a:t> </a:t>
            </a:r>
            <a:r>
              <a:rPr lang="en-US" sz="17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Pinholes</a:t>
            </a:r>
            <a:r>
              <a:rPr lang="en-US" sz="1700" dirty="0" smtClean="0">
                <a:sym typeface="Wingdings" panose="05000000000000000000" pitchFamily="2" charset="2"/>
              </a:rPr>
              <a:t> for solution-processed PTAA hole-contact</a:t>
            </a:r>
          </a:p>
          <a:p>
            <a:r>
              <a:rPr lang="en-US" sz="1700" b="1" dirty="0" smtClean="0">
                <a:sym typeface="Wingdings" panose="05000000000000000000" pitchFamily="2" charset="2"/>
              </a:rPr>
              <a:t>Solution</a:t>
            </a:r>
            <a:r>
              <a:rPr lang="en-US" sz="1700" dirty="0" smtClean="0">
                <a:sym typeface="Wingdings" panose="05000000000000000000" pitchFamily="2" charset="2"/>
              </a:rPr>
              <a:t>: Introduce </a:t>
            </a:r>
            <a:r>
              <a:rPr lang="en-US" sz="17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conformal</a:t>
            </a:r>
            <a:r>
              <a:rPr lang="en-US" sz="1700" dirty="0" smtClean="0">
                <a:sym typeface="Wingdings" panose="05000000000000000000" pitchFamily="2" charset="2"/>
              </a:rPr>
              <a:t>, </a:t>
            </a:r>
            <a:r>
              <a:rPr lang="en-US" sz="17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pinhole-free</a:t>
            </a:r>
            <a:r>
              <a:rPr lang="en-US" sz="1700" dirty="0" smtClean="0">
                <a:sym typeface="Wingdings" panose="05000000000000000000" pitchFamily="2" charset="2"/>
              </a:rPr>
              <a:t> ALD NiO hole-contact</a:t>
            </a:r>
            <a:endParaRPr lang="en-US" sz="17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r="22154"/>
          <a:stretch/>
        </p:blipFill>
        <p:spPr>
          <a:xfrm>
            <a:off x="295165" y="1209676"/>
            <a:ext cx="2424008" cy="132174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658527" y="3441106"/>
            <a:ext cx="1133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Efficiency: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59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&amp; Personal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589" y="900000"/>
            <a:ext cx="8920971" cy="3580560"/>
          </a:xfrm>
        </p:spPr>
        <p:txBody>
          <a:bodyPr/>
          <a:lstStyle/>
          <a:p>
            <a:pPr algn="ctr"/>
            <a:r>
              <a:rPr lang="nl-NL" b="1" dirty="0" smtClean="0"/>
              <a:t>ALD has made </a:t>
            </a:r>
            <a:r>
              <a:rPr lang="nl-NL" b="1" dirty="0" err="1" smtClean="0"/>
              <a:t>it’s</a:t>
            </a:r>
            <a:r>
              <a:rPr lang="nl-NL" b="1" dirty="0" smtClean="0"/>
              <a:t> mark in photovoltaics!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800" b="1" dirty="0" smtClean="0"/>
          </a:p>
          <a:p>
            <a:endParaRPr lang="nl-NL" sz="1800" b="1" dirty="0"/>
          </a:p>
          <a:p>
            <a:endParaRPr lang="nl-NL" sz="1800" b="1" dirty="0" smtClean="0"/>
          </a:p>
          <a:p>
            <a:endParaRPr lang="nl-NL" sz="1800" b="1" dirty="0" smtClean="0"/>
          </a:p>
          <a:p>
            <a:endParaRPr lang="nl-NL" sz="1800" b="1" dirty="0"/>
          </a:p>
          <a:p>
            <a:endParaRPr lang="nl-NL" sz="1800" b="1" dirty="0" smtClean="0"/>
          </a:p>
          <a:p>
            <a:endParaRPr lang="nl-NL" b="1" dirty="0"/>
          </a:p>
          <a:p>
            <a:pPr algn="ctr"/>
            <a:r>
              <a:rPr lang="nl-NL" b="1" dirty="0" smtClean="0"/>
              <a:t>Personal view:</a:t>
            </a:r>
          </a:p>
          <a:p>
            <a:pPr algn="ctr"/>
            <a:r>
              <a:rPr lang="en-US" dirty="0" smtClean="0"/>
              <a:t>“The further we creep toward the efficiency limits, </a:t>
            </a:r>
            <a:br>
              <a:rPr lang="en-US" dirty="0" smtClean="0"/>
            </a:br>
            <a:r>
              <a:rPr lang="en-US" dirty="0" smtClean="0"/>
              <a:t>the more the atomic-level of control that ALD offers starts to matter.“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45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31589" y="1315989"/>
            <a:ext cx="2312846" cy="1694880"/>
            <a:chOff x="5689552" y="-1636096"/>
            <a:chExt cx="2312846" cy="169488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9552" y="-1636096"/>
              <a:ext cx="2294111" cy="13255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770505" y="-310548"/>
              <a:ext cx="22318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</a:rPr>
                <a:t>ALD Al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2</a:t>
              </a:r>
              <a:r>
                <a:rPr lang="en-US" b="1" dirty="0" smtClean="0">
                  <a:solidFill>
                    <a:srgbClr val="00B050"/>
                  </a:solidFill>
                </a:rPr>
                <a:t>O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3</a:t>
              </a:r>
              <a:r>
                <a:rPr lang="en-US" b="1" dirty="0" smtClean="0">
                  <a:solidFill>
                    <a:srgbClr val="00B050"/>
                  </a:solidFill>
                </a:rPr>
                <a:t> in industry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0" name="Picture 112"/>
          <p:cNvPicPr>
            <a:picLocks noChangeAspect="1"/>
          </p:cNvPicPr>
          <p:nvPr/>
        </p:nvPicPr>
        <p:blipFill rotWithShape="1">
          <a:blip r:embed="rId3"/>
          <a:srcRect t="10830" b="23293"/>
          <a:stretch/>
        </p:blipFill>
        <p:spPr>
          <a:xfrm>
            <a:off x="2693718" y="1275989"/>
            <a:ext cx="2438400" cy="14055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38434" y="2736843"/>
            <a:ext cx="2512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Novel passivation layers</a:t>
            </a:r>
            <a:br>
              <a:rPr lang="en-US" b="1" dirty="0" smtClean="0">
                <a:solidFill>
                  <a:srgbClr val="00B050"/>
                </a:solidFill>
              </a:rPr>
            </a:br>
            <a:r>
              <a:rPr lang="en-US" b="1" dirty="0" smtClean="0">
                <a:solidFill>
                  <a:srgbClr val="00B050"/>
                </a:solidFill>
              </a:rPr>
              <a:t>and passivating contacts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77023" y="2672536"/>
            <a:ext cx="1862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High quality TCOs</a:t>
            </a:r>
            <a:br>
              <a:rPr lang="en-US" b="1" dirty="0" smtClean="0">
                <a:solidFill>
                  <a:srgbClr val="00B050"/>
                </a:solidFill>
              </a:rPr>
            </a:br>
            <a:r>
              <a:rPr lang="en-US" b="1" dirty="0" smtClean="0">
                <a:solidFill>
                  <a:srgbClr val="00B050"/>
                </a:solidFill>
              </a:rPr>
              <a:t>&amp; soft deposition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2" r="38024" b="42105"/>
          <a:stretch/>
        </p:blipFill>
        <p:spPr bwMode="auto">
          <a:xfrm>
            <a:off x="5229798" y="1315989"/>
            <a:ext cx="1911784" cy="13554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0581" y="1275989"/>
            <a:ext cx="1582914" cy="15890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372778" y="2793077"/>
            <a:ext cx="1680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ALD4Perovskite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74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Thank you for your attention!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7991" y="2559707"/>
            <a:ext cx="4946469" cy="1909054"/>
          </a:xfrm>
          <a:prstGeom prst="rect">
            <a:avLst/>
          </a:prstGeom>
        </p:spPr>
        <p:txBody>
          <a:bodyPr wrap="none" rtlCol="0" anchor="t">
            <a:normAutofit lnSpcReduction="10000"/>
          </a:bodyPr>
          <a:lstStyle/>
          <a:p>
            <a:r>
              <a:rPr lang="nl-NL" sz="2000" b="1" smtClean="0">
                <a:solidFill>
                  <a:schemeClr val="tx1"/>
                </a:solidFill>
              </a:rPr>
              <a:t>Special thanks to: </a:t>
            </a:r>
          </a:p>
          <a:p>
            <a:r>
              <a:rPr lang="nl-NL" sz="1600" smtClean="0"/>
              <a:t>The PMP-group</a:t>
            </a:r>
            <a:endParaRPr lang="nl-NL" sz="1600" smtClean="0">
              <a:solidFill>
                <a:schemeClr val="tx1"/>
              </a:solidFill>
            </a:endParaRPr>
          </a:p>
          <a:p>
            <a:r>
              <a:rPr lang="nl-NL" sz="1600" smtClean="0"/>
              <a:t>Erwin Kessels</a:t>
            </a:r>
          </a:p>
          <a:p>
            <a:r>
              <a:rPr lang="nl-NL" sz="1600" smtClean="0">
                <a:solidFill>
                  <a:schemeClr val="tx1"/>
                </a:solidFill>
              </a:rPr>
              <a:t>Adriana Creatore</a:t>
            </a:r>
          </a:p>
          <a:p>
            <a:r>
              <a:rPr lang="nl-NL" sz="1600" smtClean="0"/>
              <a:t>Jimmy Melskens</a:t>
            </a:r>
          </a:p>
          <a:p>
            <a:r>
              <a:rPr lang="nl-NL" sz="1600" smtClean="0">
                <a:solidFill>
                  <a:schemeClr val="tx1"/>
                </a:solidFill>
              </a:rPr>
              <a:t>Bas van de Loo</a:t>
            </a:r>
          </a:p>
          <a:p>
            <a:r>
              <a:rPr lang="nl-NL" sz="1600" smtClean="0">
                <a:solidFill>
                  <a:schemeClr val="tx1"/>
                </a:solidFill>
              </a:rPr>
              <a:t>Dibya Koushik</a:t>
            </a:r>
          </a:p>
          <a:p>
            <a:r>
              <a:rPr lang="nl-NL" sz="1600" smtClean="0"/>
              <a:t>And many others for contributing!</a:t>
            </a:r>
            <a:endParaRPr lang="nl-NL" sz="1600" smtClean="0">
              <a:solidFill>
                <a:schemeClr val="tx1"/>
              </a:solidFill>
            </a:endParaRPr>
          </a:p>
          <a:p>
            <a:endParaRPr lang="nl-NL" sz="1600" dirty="0" smtClean="0">
              <a:solidFill>
                <a:schemeClr val="tx1"/>
              </a:solidFill>
            </a:endParaRPr>
          </a:p>
        </p:txBody>
      </p:sp>
      <p:pic>
        <p:nvPicPr>
          <p:cNvPr id="6" name="Picture 2" descr="Logo TKI Urban Ener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845" y="4578154"/>
            <a:ext cx="1886257" cy="6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static.tue.nl/fileadmin/_processed_/d/7/csm_PMPgoup2017_cd48f6e4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99" y="973395"/>
            <a:ext cx="4769075" cy="297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:\klad\_Logo PMP\PMP_blauwRG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689" y="155614"/>
            <a:ext cx="1412329" cy="119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57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58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Physics of solar cells and passivating contacts:</a:t>
            </a:r>
          </a:p>
          <a:p>
            <a:r>
              <a:rPr lang="en-US" dirty="0" smtClean="0"/>
              <a:t>P</a:t>
            </a:r>
            <a:r>
              <a:rPr lang="en-US" dirty="0"/>
              <a:t>. </a:t>
            </a:r>
            <a:r>
              <a:rPr lang="en-US" dirty="0" err="1"/>
              <a:t>Würfel</a:t>
            </a:r>
            <a:r>
              <a:rPr lang="en-US" dirty="0"/>
              <a:t>, </a:t>
            </a:r>
            <a:r>
              <a:rPr lang="en-US" i="1" dirty="0"/>
              <a:t>Physics of Solar Cells</a:t>
            </a:r>
            <a:r>
              <a:rPr lang="en-US" dirty="0"/>
              <a:t>. Wiley, 2005</a:t>
            </a:r>
            <a:r>
              <a:rPr lang="en-US" dirty="0" smtClean="0"/>
              <a:t>.</a:t>
            </a:r>
          </a:p>
          <a:p>
            <a:r>
              <a:rPr lang="en-US" dirty="0" smtClean="0"/>
              <a:t>U</a:t>
            </a:r>
            <a:r>
              <a:rPr lang="en-US" dirty="0"/>
              <a:t>. </a:t>
            </a:r>
            <a:r>
              <a:rPr lang="en-US" dirty="0" err="1"/>
              <a:t>Wurfel</a:t>
            </a:r>
            <a:r>
              <a:rPr lang="en-US" dirty="0"/>
              <a:t>, </a:t>
            </a:r>
            <a:r>
              <a:rPr lang="en-US" dirty="0" smtClean="0"/>
              <a:t>et al., </a:t>
            </a:r>
            <a:r>
              <a:rPr lang="en-US" dirty="0"/>
              <a:t>“Charge Carrier Separation in Solar Cells,” </a:t>
            </a:r>
            <a:r>
              <a:rPr lang="en-US" i="1" dirty="0"/>
              <a:t>IEEE J. Photovoltaics</a:t>
            </a:r>
            <a:r>
              <a:rPr lang="en-US" dirty="0"/>
              <a:t>, vol. 5, no. 1, pp. 461–469, 2015.</a:t>
            </a:r>
            <a:endParaRPr lang="en-US" dirty="0" smtClean="0"/>
          </a:p>
          <a:p>
            <a:r>
              <a:rPr lang="en-US" dirty="0" smtClean="0"/>
              <a:t>J</a:t>
            </a:r>
            <a:r>
              <a:rPr lang="en-US" dirty="0"/>
              <a:t>. </a:t>
            </a:r>
            <a:r>
              <a:rPr lang="en-US" dirty="0" smtClean="0"/>
              <a:t>Melskens</a:t>
            </a:r>
            <a:r>
              <a:rPr lang="en-US" dirty="0"/>
              <a:t> </a:t>
            </a:r>
            <a:r>
              <a:rPr lang="en-US" dirty="0" smtClean="0"/>
              <a:t>et al., </a:t>
            </a:r>
            <a:r>
              <a:rPr lang="en-US" dirty="0"/>
              <a:t>“Passivating Contacts for Crystalline Silicon Solar Cells: From Concepts and Materials to Prospects,” </a:t>
            </a:r>
            <a:r>
              <a:rPr lang="en-US" i="1" dirty="0"/>
              <a:t>IEEE J. Photovoltaics</a:t>
            </a:r>
            <a:r>
              <a:rPr lang="en-US" dirty="0"/>
              <a:t>, vol. 8, no. 2, pp. 373–388, Mar. 2018.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63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Silicon passivation</a:t>
            </a:r>
          </a:p>
          <a:p>
            <a:r>
              <a:rPr lang="en-US" dirty="0" smtClean="0"/>
              <a:t>L</a:t>
            </a:r>
            <a:r>
              <a:rPr lang="en-US" dirty="0"/>
              <a:t>. E. </a:t>
            </a:r>
            <a:r>
              <a:rPr lang="en-US" dirty="0" smtClean="0"/>
              <a:t>Black et al., </a:t>
            </a:r>
            <a:r>
              <a:rPr lang="en-US" dirty="0"/>
              <a:t>“Explorative studies of novel silicon surface passivation materials : Considerations and lessons learned,” </a:t>
            </a:r>
            <a:r>
              <a:rPr lang="en-US" i="1" dirty="0"/>
              <a:t>Sol. Energy Mater. Sol. Cells</a:t>
            </a:r>
            <a:r>
              <a:rPr lang="en-US" dirty="0"/>
              <a:t>, vol. 188, no. June, pp. 182–189, 2018</a:t>
            </a:r>
            <a:r>
              <a:rPr lang="en-US" dirty="0" smtClean="0"/>
              <a:t>.</a:t>
            </a:r>
          </a:p>
          <a:p>
            <a:r>
              <a:rPr lang="en-US" dirty="0" smtClean="0"/>
              <a:t>G</a:t>
            </a:r>
            <a:r>
              <a:rPr lang="en-US" dirty="0"/>
              <a:t>. </a:t>
            </a:r>
            <a:r>
              <a:rPr lang="en-US" dirty="0" err="1" smtClean="0"/>
              <a:t>Dingemans</a:t>
            </a:r>
            <a:r>
              <a:rPr lang="en-US" dirty="0" smtClean="0"/>
              <a:t> et al., </a:t>
            </a:r>
            <a:r>
              <a:rPr lang="en-US" dirty="0"/>
              <a:t>“Status and prospects of Al2O3-based surface passivation schemes for silicon solar cells,” </a:t>
            </a:r>
            <a:r>
              <a:rPr lang="en-US" i="1" dirty="0"/>
              <a:t>J. Vac. Sci. Technol. A Vacuum, Surfaces, Film.</a:t>
            </a:r>
            <a:r>
              <a:rPr lang="en-US" dirty="0"/>
              <a:t>, vol. 30, no. 4, p. 040802, 2012.</a:t>
            </a:r>
          </a:p>
          <a:p>
            <a:endParaRPr lang="en-US" dirty="0" smtClean="0"/>
          </a:p>
          <a:p>
            <a:r>
              <a:rPr lang="en-US" b="1" dirty="0" smtClean="0"/>
              <a:t>TCOs</a:t>
            </a:r>
            <a:r>
              <a:rPr lang="en-US" dirty="0" smtClean="0"/>
              <a:t>:</a:t>
            </a:r>
          </a:p>
          <a:p>
            <a:r>
              <a:rPr lang="en-US" dirty="0" smtClean="0"/>
              <a:t>M</a:t>
            </a:r>
            <a:r>
              <a:rPr lang="en-US" dirty="0"/>
              <a:t>. </a:t>
            </a:r>
            <a:r>
              <a:rPr lang="en-US" dirty="0" smtClean="0"/>
              <a:t>Morales-</a:t>
            </a:r>
            <a:r>
              <a:rPr lang="en-US" dirty="0" err="1" smtClean="0"/>
              <a:t>masis</a:t>
            </a:r>
            <a:r>
              <a:rPr lang="en-US" dirty="0" smtClean="0"/>
              <a:t> et al., </a:t>
            </a:r>
            <a:r>
              <a:rPr lang="en-US" dirty="0"/>
              <a:t>“Transparent Electrodes for Efficient Optoelectronics,” 2017.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55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88000"/>
            <a:ext cx="8227200" cy="394448"/>
          </a:xfrm>
        </p:spPr>
        <p:txBody>
          <a:bodyPr/>
          <a:lstStyle/>
          <a:p>
            <a:r>
              <a:rPr lang="en-US" dirty="0"/>
              <a:t>ALD merits: </a:t>
            </a:r>
            <a:r>
              <a:rPr lang="en-US" b="0" dirty="0" smtClean="0"/>
              <a:t>Thickness control, uniformity, conformality,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Thickness control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Uniformity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Conformality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Many materials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err="1" smtClean="0"/>
              <a:t>Examples</a:t>
            </a:r>
            <a:r>
              <a:rPr lang="nl-NL" dirty="0" smtClean="0"/>
              <a:t> of </a:t>
            </a:r>
            <a:r>
              <a:rPr lang="nl-NL" dirty="0" err="1" smtClean="0"/>
              <a:t>where</a:t>
            </a:r>
            <a:r>
              <a:rPr lang="nl-NL" dirty="0" smtClean="0"/>
              <a:t> these </a:t>
            </a:r>
            <a:r>
              <a:rPr lang="nl-NL" dirty="0" err="1" smtClean="0"/>
              <a:t>merits</a:t>
            </a:r>
            <a:r>
              <a:rPr lang="nl-NL" dirty="0" smtClean="0"/>
              <a:t> </a:t>
            </a:r>
            <a:r>
              <a:rPr lang="nl-NL" dirty="0" err="1" smtClean="0"/>
              <a:t>really</a:t>
            </a:r>
            <a:r>
              <a:rPr lang="nl-NL" dirty="0" smtClean="0"/>
              <a:t> matter </a:t>
            </a:r>
            <a:r>
              <a:rPr lang="nl-NL" dirty="0" err="1" smtClean="0"/>
              <a:t>throughout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tutorial!</a:t>
            </a:r>
            <a:endParaRPr lang="nl-NL" dirty="0"/>
          </a:p>
          <a:p>
            <a:endParaRPr lang="nl-NL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r="727"/>
          <a:stretch>
            <a:fillRect/>
          </a:stretch>
        </p:blipFill>
        <p:spPr bwMode="auto">
          <a:xfrm>
            <a:off x="3411664" y="1036320"/>
            <a:ext cx="4726496" cy="2095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638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Field-effect passivation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1254390" y="816224"/>
            <a:ext cx="6724286" cy="4324114"/>
          </a:xfrm>
          <a:prstGeom prst="rect">
            <a:avLst/>
          </a:prstGeom>
        </p:spPr>
        <p:txBody>
          <a:bodyPr>
            <a:normAutofit/>
          </a:bodyPr>
          <a:lstStyle>
            <a:lvl1pPr marL="268288" indent="-268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534988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814388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069975" indent="-254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1349375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1806575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6pPr>
            <a:lvl7pPr marL="2263775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7pPr>
            <a:lvl8pPr marL="2720975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8pPr>
            <a:lvl9pPr marL="3178175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500" kern="0" dirty="0"/>
              <a:t>Field-effect passivation: Charge in the layer attracts/repels minority carriers</a:t>
            </a:r>
          </a:p>
          <a:p>
            <a:pPr marL="0" indent="0">
              <a:buNone/>
            </a:pPr>
            <a:endParaRPr lang="en-US" sz="1500" kern="0" dirty="0"/>
          </a:p>
          <a:p>
            <a:pPr marL="0" indent="0">
              <a:buNone/>
            </a:pPr>
            <a:endParaRPr lang="en-US" sz="1500" kern="0" dirty="0"/>
          </a:p>
          <a:p>
            <a:pPr marL="0" indent="0">
              <a:buNone/>
            </a:pPr>
            <a:endParaRPr lang="en-US" sz="1500" kern="0" dirty="0"/>
          </a:p>
          <a:p>
            <a:pPr marL="0" indent="0">
              <a:buNone/>
            </a:pPr>
            <a:endParaRPr lang="en-US" sz="1500" kern="0" dirty="0"/>
          </a:p>
          <a:p>
            <a:pPr marL="0" indent="0">
              <a:buNone/>
            </a:pPr>
            <a:endParaRPr lang="en-US" sz="1500" kern="0" dirty="0"/>
          </a:p>
          <a:p>
            <a:pPr marL="0" indent="0">
              <a:buNone/>
            </a:pPr>
            <a:endParaRPr lang="en-US" sz="1500" kern="0" dirty="0"/>
          </a:p>
          <a:p>
            <a:pPr marL="0" indent="0">
              <a:buNone/>
            </a:pPr>
            <a:endParaRPr lang="en-US" sz="1500" kern="0" dirty="0"/>
          </a:p>
          <a:p>
            <a:pPr marL="0" indent="0">
              <a:buNone/>
            </a:pPr>
            <a:endParaRPr lang="en-US" sz="1500" kern="0" dirty="0"/>
          </a:p>
          <a:p>
            <a:pPr marL="0" indent="0">
              <a:buNone/>
            </a:pPr>
            <a:endParaRPr lang="en-US" sz="1500" kern="0" dirty="0"/>
          </a:p>
          <a:p>
            <a:pPr marL="0" indent="0">
              <a:buNone/>
            </a:pPr>
            <a:endParaRPr lang="en-US" sz="1500" kern="0" dirty="0"/>
          </a:p>
          <a:p>
            <a:pPr marL="0" indent="0">
              <a:buNone/>
            </a:pPr>
            <a:endParaRPr lang="en-US" sz="1500" kern="0" dirty="0"/>
          </a:p>
          <a:p>
            <a:pPr marL="0" indent="0">
              <a:buNone/>
            </a:pPr>
            <a:endParaRPr lang="en-US" sz="1500" kern="0" dirty="0"/>
          </a:p>
          <a:p>
            <a:pPr marL="0" indent="0">
              <a:buNone/>
            </a:pPr>
            <a:r>
              <a:rPr lang="en-US" sz="1500" kern="0" dirty="0"/>
              <a:t>Bottom line, use negative </a:t>
            </a:r>
            <a:r>
              <a:rPr lang="en-US" sz="1500" kern="0" dirty="0" err="1"/>
              <a:t>Q</a:t>
            </a:r>
            <a:r>
              <a:rPr lang="en-US" sz="1500" kern="0" baseline="-25000" dirty="0" err="1"/>
              <a:t>f</a:t>
            </a:r>
            <a:r>
              <a:rPr lang="en-US" sz="1500" kern="0" dirty="0"/>
              <a:t> (Al</a:t>
            </a:r>
            <a:r>
              <a:rPr lang="en-US" sz="1500" kern="0" baseline="-25000" dirty="0"/>
              <a:t>2</a:t>
            </a:r>
            <a:r>
              <a:rPr lang="en-US" sz="1500" kern="0" dirty="0"/>
              <a:t>O</a:t>
            </a:r>
            <a:r>
              <a:rPr lang="en-US" sz="1500" kern="0" baseline="-25000" dirty="0"/>
              <a:t>3)</a:t>
            </a:r>
            <a:r>
              <a:rPr lang="en-US" sz="1500" kern="0" dirty="0"/>
              <a:t> for </a:t>
            </a:r>
            <a:r>
              <a:rPr lang="en-US" sz="1500" i="1" kern="0" dirty="0"/>
              <a:t>p</a:t>
            </a:r>
            <a:r>
              <a:rPr lang="en-US" sz="1500" kern="0" dirty="0"/>
              <a:t>-type, positive </a:t>
            </a:r>
            <a:r>
              <a:rPr lang="en-US" sz="1500" kern="0" dirty="0" err="1"/>
              <a:t>Q</a:t>
            </a:r>
            <a:r>
              <a:rPr lang="en-US" sz="1500" kern="0" baseline="-25000" dirty="0" err="1"/>
              <a:t>f</a:t>
            </a:r>
            <a:r>
              <a:rPr lang="en-US" sz="1500" kern="0" dirty="0"/>
              <a:t> (</a:t>
            </a:r>
            <a:r>
              <a:rPr lang="en-US" sz="1500" kern="0" dirty="0" err="1"/>
              <a:t>SiN</a:t>
            </a:r>
            <a:r>
              <a:rPr lang="en-US" sz="1500" kern="0" baseline="-25000" dirty="0" err="1"/>
              <a:t>x</a:t>
            </a:r>
            <a:r>
              <a:rPr lang="en-US" sz="1500" kern="0" dirty="0"/>
              <a:t>) for </a:t>
            </a:r>
            <a:r>
              <a:rPr lang="en-US" sz="1500" i="1" kern="0" dirty="0"/>
              <a:t>n</a:t>
            </a:r>
            <a:r>
              <a:rPr lang="en-US" sz="1500" kern="0" dirty="0"/>
              <a:t>-type Si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524" y="1165142"/>
            <a:ext cx="2751762" cy="322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34" b="14104"/>
          <a:stretch>
            <a:fillRect/>
          </a:stretch>
        </p:blipFill>
        <p:spPr bwMode="auto">
          <a:xfrm>
            <a:off x="1439653" y="1221600"/>
            <a:ext cx="2471480" cy="146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42"/>
          <a:stretch/>
        </p:blipFill>
        <p:spPr>
          <a:xfrm>
            <a:off x="1439653" y="2836593"/>
            <a:ext cx="2521340" cy="1462368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/>
        </p:nvSpPr>
        <p:spPr bwMode="auto">
          <a:xfrm>
            <a:off x="2252914" y="4894008"/>
            <a:ext cx="6921230" cy="24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b="0" kern="1200">
                <a:solidFill>
                  <a:srgbClr val="003A80"/>
                </a:solidFill>
                <a:latin typeface="Arial"/>
                <a:ea typeface="ヒラギノ角ゴ Pro W3" charset="0"/>
                <a:cs typeface="Arial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0"/>
                <a:cs typeface="ヒラギノ角ゴ Pro W3" charset="0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0"/>
                <a:cs typeface="ヒラギノ角ゴ Pro W3" charset="0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0"/>
                <a:cs typeface="ヒラギノ角ゴ Pro W3" charset="0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0"/>
                <a:cs typeface="ヒラギノ角ゴ Pro W3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1200" dirty="0">
                <a:solidFill>
                  <a:srgbClr val="171B4D"/>
                </a:solidFill>
                <a:latin typeface="Arial" panose="020B0604020202020204" pitchFamily="34" charset="0"/>
                <a:ea typeface="ヒラギノ角ゴ Pro W3" pitchFamily="124" charset="-128"/>
                <a:cs typeface="Arial" panose="020B0604020202020204" pitchFamily="34" charset="0"/>
              </a:rPr>
              <a:t>Macco </a:t>
            </a:r>
            <a:r>
              <a:rPr lang="en-US" altLang="en-US" sz="1200" i="1" dirty="0">
                <a:solidFill>
                  <a:srgbClr val="171B4D"/>
                </a:solidFill>
                <a:latin typeface="Arial" panose="020B0604020202020204" pitchFamily="34" charset="0"/>
                <a:ea typeface="ヒラギノ角ゴ Pro W3" pitchFamily="124" charset="-128"/>
                <a:cs typeface="Arial" panose="020B0604020202020204" pitchFamily="34" charset="0"/>
              </a:rPr>
              <a:t>et al</a:t>
            </a:r>
            <a:r>
              <a:rPr lang="en-US" altLang="en-US" sz="1200" dirty="0">
                <a:solidFill>
                  <a:srgbClr val="171B4D"/>
                </a:solidFill>
                <a:latin typeface="Arial" panose="020B0604020202020204" pitchFamily="34" charset="0"/>
                <a:ea typeface="ヒラギノ角ゴ Pro W3" pitchFamily="124" charset="-128"/>
                <a:cs typeface="Arial" panose="020B0604020202020204" pitchFamily="34" charset="0"/>
              </a:rPr>
              <a:t>., ALD in Energy Conversion Applications, Wiley, 2017</a:t>
            </a:r>
          </a:p>
        </p:txBody>
      </p:sp>
    </p:spTree>
    <p:extLst>
      <p:ext uri="{BB962C8B-B14F-4D97-AF65-F5344CB8AC3E}">
        <p14:creationId xmlns:p14="http://schemas.microsoft.com/office/powerpoint/2010/main" val="382969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ALD merits: </a:t>
            </a:r>
            <a:r>
              <a:rPr lang="en-US" b="0" dirty="0" smtClean="0"/>
              <a:t>A wide variety of materials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900000"/>
            <a:ext cx="8329612" cy="3381619"/>
          </a:xfrm>
        </p:spPr>
        <p:txBody>
          <a:bodyPr/>
          <a:lstStyle/>
          <a:p>
            <a:r>
              <a:rPr lang="en-US" dirty="0" smtClean="0"/>
              <a:t>For PV, most interesting: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Metal oxides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Metal (oxy)sulfides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Metal nitrides</a:t>
            </a:r>
            <a:endParaRPr lang="en-US" dirty="0"/>
          </a:p>
          <a:p>
            <a:r>
              <a:rPr lang="en-US" sz="1600" dirty="0" smtClean="0"/>
              <a:t>(Examples to come…)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3314" name="Picture 2" descr="https://i2.wp.com/www.atomiclimits.com/wp-content/uploads/2019/01/Periodic-table-ALD-Dec201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13671" r="4071"/>
          <a:stretch/>
        </p:blipFill>
        <p:spPr bwMode="auto">
          <a:xfrm>
            <a:off x="3114676" y="682110"/>
            <a:ext cx="6029326" cy="377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92332" y="4525147"/>
            <a:ext cx="3698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New interactive </a:t>
            </a:r>
            <a:r>
              <a:rPr lang="en-US" dirty="0" smtClean="0"/>
              <a:t>online ALD database:</a:t>
            </a:r>
          </a:p>
          <a:p>
            <a:pPr algn="ctr"/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www.Atomiclimits.com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31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000" dirty="0" smtClean="0"/>
              <a:t>Outline</a:t>
            </a:r>
            <a:endParaRPr lang="en-US" sz="3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lvl="1" indent="-342900" defTabSz="514350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A solar cell crash course</a:t>
            </a:r>
          </a:p>
          <a:p>
            <a:pPr marL="342900" lvl="1" indent="-342900" defTabSz="514350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ALD4SiPV: From passivation layers to passivating contacts</a:t>
            </a:r>
            <a:endParaRPr lang="en-US" sz="2000" i="1" dirty="0">
              <a:solidFill>
                <a:prstClr val="white"/>
              </a:solidFill>
            </a:endParaRPr>
          </a:p>
          <a:p>
            <a:pPr marL="342900" lvl="1" indent="-342900" defTabSz="514350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Char char="•"/>
            </a:pPr>
            <a:r>
              <a:rPr lang="en-US" sz="1850" dirty="0" smtClean="0">
                <a:solidFill>
                  <a:prstClr val="white"/>
                </a:solidFill>
              </a:rPr>
              <a:t>ALD4TCOs: Transparent conductive oxides</a:t>
            </a:r>
            <a:endParaRPr lang="en-US" sz="1850" i="1" dirty="0">
              <a:solidFill>
                <a:prstClr val="white"/>
              </a:solidFill>
            </a:endParaRPr>
          </a:p>
          <a:p>
            <a:pPr marL="342900" lvl="1" indent="-342900" defTabSz="514350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Char char="•"/>
            </a:pPr>
            <a:r>
              <a:rPr lang="en-US" sz="1850" dirty="0" smtClean="0">
                <a:solidFill>
                  <a:prstClr val="white"/>
                </a:solidFill>
              </a:rPr>
              <a:t>ALD4Perovskite (tandems)</a:t>
            </a:r>
          </a:p>
          <a:p>
            <a:pPr marL="342900" lvl="1" indent="-342900" defTabSz="514350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prstClr val="white"/>
              </a:solidFill>
            </a:endParaRPr>
          </a:p>
          <a:p>
            <a:pPr marL="342900" lvl="1" indent="-342900" defTabSz="514350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</a:pPr>
            <a:r>
              <a:rPr lang="en-US" sz="2000" smtClean="0">
                <a:solidFill>
                  <a:prstClr val="white"/>
                </a:solidFill>
              </a:rPr>
              <a:t>Personal outlook</a:t>
            </a:r>
            <a:endParaRPr lang="en-US" sz="2000" i="1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31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solar cell crash course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C10D-CD46-426F-915E-6C78530279CB}" type="slidenum">
              <a:rPr lang="en-US" smtClean="0">
                <a:latin typeface="+mj-lt"/>
              </a:rPr>
              <a:pPr/>
              <a:t>8</a:t>
            </a:fld>
            <a:endParaRPr lang="en-US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24575" y="4153385"/>
            <a:ext cx="228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Semiconductor (Si, …)</a:t>
            </a:r>
            <a:endParaRPr lang="en-US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89743" y="1404650"/>
            <a:ext cx="435548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B050"/>
                </a:solidFill>
              </a:rPr>
              <a:t>Photogeneration</a:t>
            </a:r>
            <a:r>
              <a:rPr lang="en-US" dirty="0" smtClean="0"/>
              <a:t> of excess </a:t>
            </a:r>
            <a:br>
              <a:rPr lang="en-US" dirty="0" smtClean="0"/>
            </a:br>
            <a:r>
              <a:rPr lang="en-US" dirty="0" smtClean="0"/>
              <a:t>electrons and holes in semiconductor </a:t>
            </a:r>
          </a:p>
          <a:p>
            <a:pPr algn="ctr"/>
            <a:r>
              <a:rPr lang="en-US" dirty="0" smtClean="0"/>
              <a:t>upon light absorption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On opposite sides, regions (often thin films)</a:t>
            </a:r>
          </a:p>
          <a:p>
            <a:pPr algn="ctr"/>
            <a:r>
              <a:rPr lang="en-US" dirty="0" smtClean="0"/>
              <a:t> that let </a:t>
            </a:r>
            <a:r>
              <a:rPr lang="en-US" b="1" dirty="0" smtClean="0"/>
              <a:t>only</a:t>
            </a:r>
            <a:r>
              <a:rPr lang="en-US" dirty="0" smtClean="0"/>
              <a:t> electrons or holes pass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Extract current via external circuit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597262" y="1790613"/>
            <a:ext cx="2909250" cy="1551766"/>
          </a:xfrm>
          <a:prstGeom prst="rect">
            <a:avLst/>
          </a:prstGeom>
          <a:solidFill>
            <a:srgbClr val="FFA426">
              <a:alpha val="39000"/>
            </a:srgbClr>
          </a:solidFill>
          <a:ln w="9525" cap="flat" cmpd="sng" algn="ctr">
            <a:solidFill>
              <a:srgbClr val="FF360E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53565" y="1833342"/>
            <a:ext cx="2544449" cy="1424134"/>
            <a:chOff x="696415" y="1833342"/>
            <a:chExt cx="2544449" cy="1424134"/>
          </a:xfrm>
        </p:grpSpPr>
        <p:grpSp>
          <p:nvGrpSpPr>
            <p:cNvPr id="178" name="Group 177"/>
            <p:cNvGrpSpPr/>
            <p:nvPr/>
          </p:nvGrpSpPr>
          <p:grpSpPr>
            <a:xfrm rot="4214640">
              <a:off x="1592462" y="2624794"/>
              <a:ext cx="115840" cy="243780"/>
              <a:chOff x="-687808" y="3532136"/>
              <a:chExt cx="219248" cy="461395"/>
            </a:xfrm>
          </p:grpSpPr>
          <p:sp>
            <p:nvSpPr>
              <p:cNvPr id="291" name="Oval 290"/>
              <p:cNvSpPr/>
              <p:nvPr/>
            </p:nvSpPr>
            <p:spPr>
              <a:xfrm>
                <a:off x="-687808" y="377750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2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2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1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-684584" y="367844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4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-684584" y="3532136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9" name="Group 178"/>
            <p:cNvGrpSpPr/>
            <p:nvPr/>
          </p:nvGrpSpPr>
          <p:grpSpPr>
            <a:xfrm rot="7362978">
              <a:off x="1954578" y="2955727"/>
              <a:ext cx="115840" cy="243780"/>
              <a:chOff x="-687808" y="3532136"/>
              <a:chExt cx="219248" cy="461395"/>
            </a:xfrm>
          </p:grpSpPr>
          <p:sp>
            <p:nvSpPr>
              <p:cNvPr id="288" name="Oval 287"/>
              <p:cNvSpPr/>
              <p:nvPr/>
            </p:nvSpPr>
            <p:spPr>
              <a:xfrm>
                <a:off x="-687808" y="377750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2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2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1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-684584" y="367844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4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-684584" y="3532136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0" name="Group 179"/>
            <p:cNvGrpSpPr/>
            <p:nvPr/>
          </p:nvGrpSpPr>
          <p:grpSpPr>
            <a:xfrm rot="5674321">
              <a:off x="2488642" y="2938103"/>
              <a:ext cx="115840" cy="243780"/>
              <a:chOff x="-687808" y="3532136"/>
              <a:chExt cx="219248" cy="461395"/>
            </a:xfrm>
          </p:grpSpPr>
          <p:sp>
            <p:nvSpPr>
              <p:cNvPr id="285" name="Oval 284"/>
              <p:cNvSpPr/>
              <p:nvPr/>
            </p:nvSpPr>
            <p:spPr>
              <a:xfrm>
                <a:off x="-687808" y="377750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2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2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1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-684584" y="367844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4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-684584" y="3532136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1" name="Group 180"/>
            <p:cNvGrpSpPr/>
            <p:nvPr/>
          </p:nvGrpSpPr>
          <p:grpSpPr>
            <a:xfrm rot="3233930">
              <a:off x="2690192" y="2651450"/>
              <a:ext cx="115840" cy="243780"/>
              <a:chOff x="-687808" y="3532136"/>
              <a:chExt cx="219248" cy="461395"/>
            </a:xfrm>
          </p:grpSpPr>
          <p:sp>
            <p:nvSpPr>
              <p:cNvPr id="282" name="Oval 281"/>
              <p:cNvSpPr/>
              <p:nvPr/>
            </p:nvSpPr>
            <p:spPr>
              <a:xfrm>
                <a:off x="-687808" y="377750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2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2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1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3" name="Oval 282"/>
              <p:cNvSpPr/>
              <p:nvPr/>
            </p:nvSpPr>
            <p:spPr>
              <a:xfrm>
                <a:off x="-684584" y="367844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4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4" name="Oval 283"/>
              <p:cNvSpPr/>
              <p:nvPr/>
            </p:nvSpPr>
            <p:spPr>
              <a:xfrm>
                <a:off x="-684584" y="3532136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2" name="Group 181"/>
            <p:cNvGrpSpPr/>
            <p:nvPr/>
          </p:nvGrpSpPr>
          <p:grpSpPr>
            <a:xfrm rot="17191362">
              <a:off x="3050010" y="2944118"/>
              <a:ext cx="115840" cy="243780"/>
              <a:chOff x="-687808" y="3532136"/>
              <a:chExt cx="219248" cy="461395"/>
            </a:xfrm>
          </p:grpSpPr>
          <p:sp>
            <p:nvSpPr>
              <p:cNvPr id="279" name="Oval 278"/>
              <p:cNvSpPr/>
              <p:nvPr/>
            </p:nvSpPr>
            <p:spPr>
              <a:xfrm>
                <a:off x="-687808" y="377750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2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2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1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-684584" y="367844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4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1" name="Oval 280"/>
              <p:cNvSpPr/>
              <p:nvPr/>
            </p:nvSpPr>
            <p:spPr>
              <a:xfrm>
                <a:off x="-684584" y="3532136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3" name="Group 182"/>
            <p:cNvGrpSpPr/>
            <p:nvPr/>
          </p:nvGrpSpPr>
          <p:grpSpPr>
            <a:xfrm rot="8267053">
              <a:off x="1473159" y="2967499"/>
              <a:ext cx="115840" cy="243780"/>
              <a:chOff x="-687808" y="3532136"/>
              <a:chExt cx="219248" cy="461395"/>
            </a:xfrm>
          </p:grpSpPr>
          <p:sp>
            <p:nvSpPr>
              <p:cNvPr id="276" name="Oval 275"/>
              <p:cNvSpPr/>
              <p:nvPr/>
            </p:nvSpPr>
            <p:spPr>
              <a:xfrm>
                <a:off x="-687808" y="377750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2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2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1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-684584" y="367844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4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8" name="Oval 277"/>
              <p:cNvSpPr/>
              <p:nvPr/>
            </p:nvSpPr>
            <p:spPr>
              <a:xfrm>
                <a:off x="-684584" y="3532136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4" name="Group 183"/>
            <p:cNvGrpSpPr/>
            <p:nvPr/>
          </p:nvGrpSpPr>
          <p:grpSpPr>
            <a:xfrm rot="13297870">
              <a:off x="1014019" y="2962587"/>
              <a:ext cx="115840" cy="243780"/>
              <a:chOff x="-687808" y="3532136"/>
              <a:chExt cx="219248" cy="461395"/>
            </a:xfrm>
          </p:grpSpPr>
          <p:sp>
            <p:nvSpPr>
              <p:cNvPr id="273" name="Oval 272"/>
              <p:cNvSpPr/>
              <p:nvPr/>
            </p:nvSpPr>
            <p:spPr>
              <a:xfrm>
                <a:off x="-687808" y="377750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2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2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1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-684584" y="367844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4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-684584" y="3532136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5" name="Group 184"/>
            <p:cNvGrpSpPr/>
            <p:nvPr/>
          </p:nvGrpSpPr>
          <p:grpSpPr>
            <a:xfrm rot="16538174">
              <a:off x="887207" y="2630699"/>
              <a:ext cx="115840" cy="243780"/>
              <a:chOff x="-687808" y="3532136"/>
              <a:chExt cx="219248" cy="461395"/>
            </a:xfrm>
          </p:grpSpPr>
          <p:sp>
            <p:nvSpPr>
              <p:cNvPr id="270" name="Oval 269"/>
              <p:cNvSpPr/>
              <p:nvPr/>
            </p:nvSpPr>
            <p:spPr>
              <a:xfrm>
                <a:off x="-687808" y="377750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2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2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1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-684584" y="367844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4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-684584" y="3532136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6" name="Group 185"/>
            <p:cNvGrpSpPr/>
            <p:nvPr/>
          </p:nvGrpSpPr>
          <p:grpSpPr>
            <a:xfrm rot="16200000">
              <a:off x="760385" y="2845383"/>
              <a:ext cx="115840" cy="243780"/>
              <a:chOff x="-687808" y="3532136"/>
              <a:chExt cx="219248" cy="461395"/>
            </a:xfrm>
          </p:grpSpPr>
          <p:sp>
            <p:nvSpPr>
              <p:cNvPr id="267" name="Oval 266"/>
              <p:cNvSpPr/>
              <p:nvPr/>
            </p:nvSpPr>
            <p:spPr>
              <a:xfrm>
                <a:off x="-687808" y="377750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>
                      <a:alpha val="20000"/>
                    </a:srgbClr>
                  </a:gs>
                  <a:gs pos="100000">
                    <a:srgbClr val="92D050">
                      <a:alpha val="2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2D050">
                    <a:alpha val="1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-684584" y="367844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>
                      <a:alpha val="40000"/>
                    </a:srgbClr>
                  </a:gs>
                  <a:gs pos="100000">
                    <a:srgbClr val="92D050">
                      <a:alpha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B050">
                    <a:alpha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-684584" y="3532136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/>
                  </a:gs>
                  <a:gs pos="100000">
                    <a:srgbClr val="92D050"/>
                  </a:gs>
                </a:gsLst>
                <a:lin ang="16200000" scaled="0"/>
              </a:gradFill>
              <a:ln w="9525" cap="flat" cmpd="sng" algn="ctr">
                <a:solidFill>
                  <a:srgbClr val="00B05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7" name="Group 186"/>
            <p:cNvGrpSpPr/>
            <p:nvPr/>
          </p:nvGrpSpPr>
          <p:grpSpPr>
            <a:xfrm rot="1620000">
              <a:off x="3078863" y="2650825"/>
              <a:ext cx="115840" cy="243780"/>
              <a:chOff x="-687808" y="3532136"/>
              <a:chExt cx="219248" cy="461395"/>
            </a:xfrm>
          </p:grpSpPr>
          <p:sp>
            <p:nvSpPr>
              <p:cNvPr id="264" name="Oval 263"/>
              <p:cNvSpPr/>
              <p:nvPr/>
            </p:nvSpPr>
            <p:spPr>
              <a:xfrm>
                <a:off x="-687808" y="377750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>
                      <a:alpha val="20000"/>
                    </a:srgbClr>
                  </a:gs>
                  <a:gs pos="100000">
                    <a:srgbClr val="92D050">
                      <a:alpha val="2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2D050">
                    <a:alpha val="1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-684584" y="367844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>
                      <a:alpha val="40000"/>
                    </a:srgbClr>
                  </a:gs>
                  <a:gs pos="100000">
                    <a:srgbClr val="92D050">
                      <a:alpha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B050">
                    <a:alpha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-684584" y="3532136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/>
                  </a:gs>
                  <a:gs pos="100000">
                    <a:srgbClr val="92D050"/>
                  </a:gs>
                </a:gsLst>
                <a:lin ang="16200000" scaled="0"/>
              </a:gradFill>
              <a:ln w="9525" cap="flat" cmpd="sng" algn="ctr">
                <a:solidFill>
                  <a:srgbClr val="00B05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8" name="Group 187"/>
            <p:cNvGrpSpPr/>
            <p:nvPr/>
          </p:nvGrpSpPr>
          <p:grpSpPr>
            <a:xfrm rot="3840000">
              <a:off x="2749671" y="3031510"/>
              <a:ext cx="115840" cy="243780"/>
              <a:chOff x="-687808" y="3532136"/>
              <a:chExt cx="219248" cy="461395"/>
            </a:xfrm>
          </p:grpSpPr>
          <p:sp>
            <p:nvSpPr>
              <p:cNvPr id="261" name="Oval 260"/>
              <p:cNvSpPr/>
              <p:nvPr/>
            </p:nvSpPr>
            <p:spPr>
              <a:xfrm>
                <a:off x="-687808" y="377750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>
                      <a:alpha val="20000"/>
                    </a:srgbClr>
                  </a:gs>
                  <a:gs pos="100000">
                    <a:srgbClr val="92D050">
                      <a:alpha val="2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2D050">
                    <a:alpha val="1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-684584" y="367844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>
                      <a:alpha val="40000"/>
                    </a:srgbClr>
                  </a:gs>
                  <a:gs pos="100000">
                    <a:srgbClr val="92D050">
                      <a:alpha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B050">
                    <a:alpha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-684584" y="3532136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/>
                  </a:gs>
                  <a:gs pos="100000">
                    <a:srgbClr val="92D050"/>
                  </a:gs>
                </a:gsLst>
                <a:lin ang="16200000" scaled="0"/>
              </a:gradFill>
              <a:ln w="9525" cap="flat" cmpd="sng" algn="ctr">
                <a:solidFill>
                  <a:srgbClr val="00B05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9" name="Group 188"/>
            <p:cNvGrpSpPr/>
            <p:nvPr/>
          </p:nvGrpSpPr>
          <p:grpSpPr>
            <a:xfrm rot="9240000">
              <a:off x="1971651" y="2658782"/>
              <a:ext cx="115840" cy="243780"/>
              <a:chOff x="-687808" y="3532136"/>
              <a:chExt cx="219248" cy="461395"/>
            </a:xfrm>
          </p:grpSpPr>
          <p:sp>
            <p:nvSpPr>
              <p:cNvPr id="258" name="Oval 257"/>
              <p:cNvSpPr/>
              <p:nvPr/>
            </p:nvSpPr>
            <p:spPr>
              <a:xfrm>
                <a:off x="-687808" y="377750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>
                      <a:alpha val="20000"/>
                    </a:srgbClr>
                  </a:gs>
                  <a:gs pos="100000">
                    <a:srgbClr val="92D050">
                      <a:alpha val="2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2D050">
                    <a:alpha val="1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-684584" y="367844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>
                      <a:alpha val="40000"/>
                    </a:srgbClr>
                  </a:gs>
                  <a:gs pos="100000">
                    <a:srgbClr val="92D050">
                      <a:alpha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B050">
                    <a:alpha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-684584" y="3532136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/>
                  </a:gs>
                  <a:gs pos="100000">
                    <a:srgbClr val="92D050"/>
                  </a:gs>
                </a:gsLst>
                <a:lin ang="16200000" scaled="0"/>
              </a:gradFill>
              <a:ln w="9525" cap="flat" cmpd="sng" algn="ctr">
                <a:solidFill>
                  <a:srgbClr val="00B05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90" name="Group 189"/>
            <p:cNvGrpSpPr/>
            <p:nvPr/>
          </p:nvGrpSpPr>
          <p:grpSpPr>
            <a:xfrm rot="9240000">
              <a:off x="1257742" y="3013696"/>
              <a:ext cx="115840" cy="243780"/>
              <a:chOff x="-687808" y="3532136"/>
              <a:chExt cx="219248" cy="461395"/>
            </a:xfrm>
          </p:grpSpPr>
          <p:sp>
            <p:nvSpPr>
              <p:cNvPr id="255" name="Oval 254"/>
              <p:cNvSpPr/>
              <p:nvPr/>
            </p:nvSpPr>
            <p:spPr>
              <a:xfrm>
                <a:off x="-687808" y="377750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>
                      <a:alpha val="20000"/>
                    </a:srgbClr>
                  </a:gs>
                  <a:gs pos="100000">
                    <a:srgbClr val="92D050">
                      <a:alpha val="2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2D050">
                    <a:alpha val="1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-684584" y="367844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>
                      <a:alpha val="40000"/>
                    </a:srgbClr>
                  </a:gs>
                  <a:gs pos="100000">
                    <a:srgbClr val="92D050">
                      <a:alpha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B050">
                    <a:alpha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-684584" y="3532136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/>
                  </a:gs>
                  <a:gs pos="100000">
                    <a:srgbClr val="92D050"/>
                  </a:gs>
                </a:gsLst>
                <a:lin ang="16200000" scaled="0"/>
              </a:gradFill>
              <a:ln w="9525" cap="flat" cmpd="sng" algn="ctr">
                <a:solidFill>
                  <a:srgbClr val="00B05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91" name="Group 190"/>
            <p:cNvGrpSpPr/>
            <p:nvPr/>
          </p:nvGrpSpPr>
          <p:grpSpPr>
            <a:xfrm rot="3840000">
              <a:off x="1245554" y="2559085"/>
              <a:ext cx="115840" cy="243780"/>
              <a:chOff x="-687808" y="3532136"/>
              <a:chExt cx="219248" cy="461395"/>
            </a:xfrm>
          </p:grpSpPr>
          <p:sp>
            <p:nvSpPr>
              <p:cNvPr id="252" name="Oval 251"/>
              <p:cNvSpPr/>
              <p:nvPr/>
            </p:nvSpPr>
            <p:spPr>
              <a:xfrm>
                <a:off x="-687808" y="377750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>
                      <a:alpha val="20000"/>
                    </a:srgbClr>
                  </a:gs>
                  <a:gs pos="100000">
                    <a:srgbClr val="92D050">
                      <a:alpha val="2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2D050">
                    <a:alpha val="1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-684584" y="367844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>
                      <a:alpha val="40000"/>
                    </a:srgbClr>
                  </a:gs>
                  <a:gs pos="100000">
                    <a:srgbClr val="92D050">
                      <a:alpha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B050">
                    <a:alpha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-684584" y="3532136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/>
                  </a:gs>
                  <a:gs pos="100000">
                    <a:srgbClr val="92D050"/>
                  </a:gs>
                </a:gsLst>
                <a:lin ang="16200000" scaled="0"/>
              </a:gradFill>
              <a:ln w="9525" cap="flat" cmpd="sng" algn="ctr">
                <a:solidFill>
                  <a:srgbClr val="00B05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92" name="Group 191"/>
            <p:cNvGrpSpPr/>
            <p:nvPr/>
          </p:nvGrpSpPr>
          <p:grpSpPr>
            <a:xfrm rot="3840000">
              <a:off x="2313949" y="2724247"/>
              <a:ext cx="115840" cy="243780"/>
              <a:chOff x="-687808" y="3532136"/>
              <a:chExt cx="219248" cy="461395"/>
            </a:xfrm>
          </p:grpSpPr>
          <p:sp>
            <p:nvSpPr>
              <p:cNvPr id="249" name="Oval 248"/>
              <p:cNvSpPr/>
              <p:nvPr/>
            </p:nvSpPr>
            <p:spPr>
              <a:xfrm>
                <a:off x="-687808" y="377750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>
                      <a:alpha val="20000"/>
                    </a:srgbClr>
                  </a:gs>
                  <a:gs pos="100000">
                    <a:srgbClr val="92D050">
                      <a:alpha val="2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2D050">
                    <a:alpha val="1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-684584" y="367844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>
                      <a:alpha val="40000"/>
                    </a:srgbClr>
                  </a:gs>
                  <a:gs pos="100000">
                    <a:srgbClr val="92D050">
                      <a:alpha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B050">
                    <a:alpha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-684584" y="3532136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/>
                  </a:gs>
                  <a:gs pos="100000">
                    <a:srgbClr val="92D050"/>
                  </a:gs>
                </a:gsLst>
                <a:lin ang="16200000" scaled="0"/>
              </a:gradFill>
              <a:ln w="9525" cap="flat" cmpd="sng" algn="ctr">
                <a:solidFill>
                  <a:srgbClr val="00B05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93" name="Group 192"/>
            <p:cNvGrpSpPr/>
            <p:nvPr/>
          </p:nvGrpSpPr>
          <p:grpSpPr>
            <a:xfrm rot="18603193">
              <a:off x="2226793" y="2032426"/>
              <a:ext cx="115840" cy="243780"/>
              <a:chOff x="-687808" y="3532136"/>
              <a:chExt cx="219248" cy="461395"/>
            </a:xfrm>
          </p:grpSpPr>
          <p:sp>
            <p:nvSpPr>
              <p:cNvPr id="246" name="Oval 245"/>
              <p:cNvSpPr/>
              <p:nvPr/>
            </p:nvSpPr>
            <p:spPr>
              <a:xfrm>
                <a:off x="-687808" y="377750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2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2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1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-684584" y="367844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4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-684584" y="3532136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94" name="Group 193"/>
            <p:cNvGrpSpPr/>
            <p:nvPr/>
          </p:nvGrpSpPr>
          <p:grpSpPr>
            <a:xfrm rot="19664780">
              <a:off x="3125024" y="2324208"/>
              <a:ext cx="115840" cy="243780"/>
              <a:chOff x="-687808" y="3532136"/>
              <a:chExt cx="219248" cy="461395"/>
            </a:xfrm>
          </p:grpSpPr>
          <p:sp>
            <p:nvSpPr>
              <p:cNvPr id="243" name="Oval 242"/>
              <p:cNvSpPr/>
              <p:nvPr/>
            </p:nvSpPr>
            <p:spPr>
              <a:xfrm>
                <a:off x="-687808" y="377750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2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2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1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-684584" y="367844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4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-684584" y="3532136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95" name="Group 194"/>
            <p:cNvGrpSpPr/>
            <p:nvPr/>
          </p:nvGrpSpPr>
          <p:grpSpPr>
            <a:xfrm rot="8440545">
              <a:off x="2933886" y="1940798"/>
              <a:ext cx="115840" cy="243780"/>
              <a:chOff x="-687808" y="3532136"/>
              <a:chExt cx="219248" cy="461395"/>
            </a:xfrm>
          </p:grpSpPr>
          <p:sp>
            <p:nvSpPr>
              <p:cNvPr id="240" name="Oval 239"/>
              <p:cNvSpPr/>
              <p:nvPr/>
            </p:nvSpPr>
            <p:spPr>
              <a:xfrm>
                <a:off x="-687808" y="377750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2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2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1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-684584" y="367844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4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-684584" y="3532136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96" name="Group 195"/>
            <p:cNvGrpSpPr/>
            <p:nvPr/>
          </p:nvGrpSpPr>
          <p:grpSpPr>
            <a:xfrm rot="8440545">
              <a:off x="2517358" y="2324946"/>
              <a:ext cx="115840" cy="243780"/>
              <a:chOff x="-687808" y="3532136"/>
              <a:chExt cx="219248" cy="461395"/>
            </a:xfrm>
          </p:grpSpPr>
          <p:sp>
            <p:nvSpPr>
              <p:cNvPr id="237" name="Oval 236"/>
              <p:cNvSpPr/>
              <p:nvPr/>
            </p:nvSpPr>
            <p:spPr>
              <a:xfrm>
                <a:off x="-687808" y="377750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2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2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1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-684584" y="367844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4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-684584" y="3532136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97" name="Group 196"/>
            <p:cNvGrpSpPr/>
            <p:nvPr/>
          </p:nvGrpSpPr>
          <p:grpSpPr>
            <a:xfrm rot="1620000">
              <a:off x="2167298" y="2337391"/>
              <a:ext cx="115840" cy="243780"/>
              <a:chOff x="-687808" y="3532136"/>
              <a:chExt cx="219248" cy="461395"/>
            </a:xfrm>
          </p:grpSpPr>
          <p:sp>
            <p:nvSpPr>
              <p:cNvPr id="234" name="Oval 233"/>
              <p:cNvSpPr/>
              <p:nvPr/>
            </p:nvSpPr>
            <p:spPr>
              <a:xfrm>
                <a:off x="-687808" y="377750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>
                      <a:alpha val="20000"/>
                    </a:srgbClr>
                  </a:gs>
                  <a:gs pos="100000">
                    <a:srgbClr val="92D050">
                      <a:alpha val="2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2D050">
                    <a:alpha val="1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-684584" y="367844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>
                      <a:alpha val="40000"/>
                    </a:srgbClr>
                  </a:gs>
                  <a:gs pos="100000">
                    <a:srgbClr val="92D050">
                      <a:alpha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B050">
                    <a:alpha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-684584" y="3532136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/>
                  </a:gs>
                  <a:gs pos="100000">
                    <a:srgbClr val="92D050"/>
                  </a:gs>
                </a:gsLst>
                <a:lin ang="16200000" scaled="0"/>
              </a:gradFill>
              <a:ln w="9525" cap="flat" cmpd="sng" algn="ctr">
                <a:solidFill>
                  <a:srgbClr val="00B05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98" name="Group 197"/>
            <p:cNvGrpSpPr/>
            <p:nvPr/>
          </p:nvGrpSpPr>
          <p:grpSpPr>
            <a:xfrm rot="18000000">
              <a:off x="2803290" y="2190474"/>
              <a:ext cx="115840" cy="243780"/>
              <a:chOff x="-687808" y="3532136"/>
              <a:chExt cx="219248" cy="461395"/>
            </a:xfrm>
          </p:grpSpPr>
          <p:sp>
            <p:nvSpPr>
              <p:cNvPr id="231" name="Oval 230"/>
              <p:cNvSpPr/>
              <p:nvPr/>
            </p:nvSpPr>
            <p:spPr>
              <a:xfrm>
                <a:off x="-687808" y="377750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>
                      <a:alpha val="20000"/>
                    </a:srgbClr>
                  </a:gs>
                  <a:gs pos="100000">
                    <a:srgbClr val="92D050">
                      <a:alpha val="2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2D050">
                    <a:alpha val="1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-684584" y="367844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>
                      <a:alpha val="40000"/>
                    </a:srgbClr>
                  </a:gs>
                  <a:gs pos="100000">
                    <a:srgbClr val="92D050">
                      <a:alpha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B050">
                    <a:alpha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-684584" y="3532136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/>
                  </a:gs>
                  <a:gs pos="100000">
                    <a:srgbClr val="92D050"/>
                  </a:gs>
                </a:gsLst>
                <a:lin ang="16200000" scaled="0"/>
              </a:gradFill>
              <a:ln w="9525" cap="flat" cmpd="sng" algn="ctr">
                <a:solidFill>
                  <a:srgbClr val="00B05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99" name="Group 198"/>
            <p:cNvGrpSpPr/>
            <p:nvPr/>
          </p:nvGrpSpPr>
          <p:grpSpPr>
            <a:xfrm rot="12600000">
              <a:off x="2516955" y="1946914"/>
              <a:ext cx="115840" cy="243780"/>
              <a:chOff x="-687808" y="3532136"/>
              <a:chExt cx="219248" cy="461395"/>
            </a:xfrm>
          </p:grpSpPr>
          <p:sp>
            <p:nvSpPr>
              <p:cNvPr id="228" name="Oval 227"/>
              <p:cNvSpPr/>
              <p:nvPr/>
            </p:nvSpPr>
            <p:spPr>
              <a:xfrm>
                <a:off x="-687808" y="377750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>
                      <a:alpha val="20000"/>
                    </a:srgbClr>
                  </a:gs>
                  <a:gs pos="100000">
                    <a:srgbClr val="92D050">
                      <a:alpha val="2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2D050">
                    <a:alpha val="1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-684584" y="367844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>
                      <a:alpha val="40000"/>
                    </a:srgbClr>
                  </a:gs>
                  <a:gs pos="100000">
                    <a:srgbClr val="92D050">
                      <a:alpha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B050">
                    <a:alpha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-684584" y="3532136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/>
                  </a:gs>
                  <a:gs pos="100000">
                    <a:srgbClr val="92D050"/>
                  </a:gs>
                </a:gsLst>
                <a:lin ang="16200000" scaled="0"/>
              </a:gradFill>
              <a:ln w="9525" cap="flat" cmpd="sng" algn="ctr">
                <a:solidFill>
                  <a:srgbClr val="00B05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00" name="Group 199"/>
            <p:cNvGrpSpPr/>
            <p:nvPr/>
          </p:nvGrpSpPr>
          <p:grpSpPr>
            <a:xfrm rot="18603193">
              <a:off x="882275" y="1924970"/>
              <a:ext cx="115840" cy="243780"/>
              <a:chOff x="-687808" y="3532136"/>
              <a:chExt cx="219248" cy="461395"/>
            </a:xfrm>
          </p:grpSpPr>
          <p:sp>
            <p:nvSpPr>
              <p:cNvPr id="225" name="Oval 224"/>
              <p:cNvSpPr/>
              <p:nvPr/>
            </p:nvSpPr>
            <p:spPr>
              <a:xfrm>
                <a:off x="-687808" y="377750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2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2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1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-684584" y="367844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4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-684584" y="3532136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01" name="Group 200"/>
            <p:cNvGrpSpPr/>
            <p:nvPr/>
          </p:nvGrpSpPr>
          <p:grpSpPr>
            <a:xfrm rot="19664780">
              <a:off x="1780506" y="2216753"/>
              <a:ext cx="115840" cy="243780"/>
              <a:chOff x="-687808" y="3532136"/>
              <a:chExt cx="219248" cy="461395"/>
            </a:xfrm>
          </p:grpSpPr>
          <p:sp>
            <p:nvSpPr>
              <p:cNvPr id="222" name="Oval 221"/>
              <p:cNvSpPr/>
              <p:nvPr/>
            </p:nvSpPr>
            <p:spPr>
              <a:xfrm>
                <a:off x="-687808" y="377750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2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2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1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-684584" y="367844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4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-684584" y="3532136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02" name="Group 201"/>
            <p:cNvGrpSpPr/>
            <p:nvPr/>
          </p:nvGrpSpPr>
          <p:grpSpPr>
            <a:xfrm rot="8440545">
              <a:off x="1589367" y="1833342"/>
              <a:ext cx="115840" cy="243780"/>
              <a:chOff x="-687808" y="3532136"/>
              <a:chExt cx="219248" cy="461395"/>
            </a:xfrm>
          </p:grpSpPr>
          <p:sp>
            <p:nvSpPr>
              <p:cNvPr id="219" name="Oval 218"/>
              <p:cNvSpPr/>
              <p:nvPr/>
            </p:nvSpPr>
            <p:spPr>
              <a:xfrm>
                <a:off x="-687808" y="377750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2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2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1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-684584" y="367844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4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-684584" y="3532136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03" name="Group 202"/>
            <p:cNvGrpSpPr/>
            <p:nvPr/>
          </p:nvGrpSpPr>
          <p:grpSpPr>
            <a:xfrm rot="8440545">
              <a:off x="1172839" y="2217491"/>
              <a:ext cx="115840" cy="243780"/>
              <a:chOff x="-687808" y="3532136"/>
              <a:chExt cx="219248" cy="461395"/>
            </a:xfrm>
          </p:grpSpPr>
          <p:sp>
            <p:nvSpPr>
              <p:cNvPr id="216" name="Oval 215"/>
              <p:cNvSpPr/>
              <p:nvPr/>
            </p:nvSpPr>
            <p:spPr>
              <a:xfrm>
                <a:off x="-687808" y="377750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2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2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1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-684584" y="367844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  <a:alpha val="4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  <a:alpha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  <a:alpha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-684584" y="3532136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FF360E">
                      <a:tint val="100000"/>
                      <a:shade val="100000"/>
                      <a:satMod val="130000"/>
                    </a:srgbClr>
                  </a:gs>
                  <a:gs pos="100000">
                    <a:srgbClr val="FF360E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360E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04" name="Group 203"/>
            <p:cNvGrpSpPr/>
            <p:nvPr/>
          </p:nvGrpSpPr>
          <p:grpSpPr>
            <a:xfrm rot="1620000">
              <a:off x="822779" y="2229936"/>
              <a:ext cx="115840" cy="243780"/>
              <a:chOff x="-687808" y="3532136"/>
              <a:chExt cx="219248" cy="461395"/>
            </a:xfrm>
          </p:grpSpPr>
          <p:sp>
            <p:nvSpPr>
              <p:cNvPr id="213" name="Oval 212"/>
              <p:cNvSpPr/>
              <p:nvPr/>
            </p:nvSpPr>
            <p:spPr>
              <a:xfrm>
                <a:off x="-687808" y="377750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>
                      <a:alpha val="20000"/>
                    </a:srgbClr>
                  </a:gs>
                  <a:gs pos="100000">
                    <a:srgbClr val="92D050">
                      <a:alpha val="2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2D050">
                    <a:alpha val="1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-684584" y="367844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>
                      <a:alpha val="40000"/>
                    </a:srgbClr>
                  </a:gs>
                  <a:gs pos="100000">
                    <a:srgbClr val="92D050">
                      <a:alpha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B050">
                    <a:alpha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-684584" y="3532136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/>
                  </a:gs>
                  <a:gs pos="100000">
                    <a:srgbClr val="92D050"/>
                  </a:gs>
                </a:gsLst>
                <a:lin ang="16200000" scaled="0"/>
              </a:gradFill>
              <a:ln w="9525" cap="flat" cmpd="sng" algn="ctr">
                <a:solidFill>
                  <a:srgbClr val="00B05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05" name="Group 204"/>
            <p:cNvGrpSpPr/>
            <p:nvPr/>
          </p:nvGrpSpPr>
          <p:grpSpPr>
            <a:xfrm rot="18000000">
              <a:off x="1458772" y="2083018"/>
              <a:ext cx="115840" cy="243780"/>
              <a:chOff x="-687808" y="3532136"/>
              <a:chExt cx="219248" cy="461395"/>
            </a:xfrm>
          </p:grpSpPr>
          <p:sp>
            <p:nvSpPr>
              <p:cNvPr id="210" name="Oval 209"/>
              <p:cNvSpPr/>
              <p:nvPr/>
            </p:nvSpPr>
            <p:spPr>
              <a:xfrm>
                <a:off x="-687808" y="377750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>
                      <a:alpha val="20000"/>
                    </a:srgbClr>
                  </a:gs>
                  <a:gs pos="100000">
                    <a:srgbClr val="92D050">
                      <a:alpha val="2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2D050">
                    <a:alpha val="1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-684584" y="367844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>
                      <a:alpha val="40000"/>
                    </a:srgbClr>
                  </a:gs>
                  <a:gs pos="100000">
                    <a:srgbClr val="92D050">
                      <a:alpha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B050">
                    <a:alpha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-684584" y="3532136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/>
                  </a:gs>
                  <a:gs pos="100000">
                    <a:srgbClr val="92D050"/>
                  </a:gs>
                </a:gsLst>
                <a:lin ang="16200000" scaled="0"/>
              </a:gradFill>
              <a:ln w="9525" cap="flat" cmpd="sng" algn="ctr">
                <a:solidFill>
                  <a:srgbClr val="00B05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06" name="Group 205"/>
            <p:cNvGrpSpPr/>
            <p:nvPr/>
          </p:nvGrpSpPr>
          <p:grpSpPr>
            <a:xfrm rot="12600000">
              <a:off x="1172437" y="1839459"/>
              <a:ext cx="115840" cy="243780"/>
              <a:chOff x="-687808" y="3532136"/>
              <a:chExt cx="219248" cy="461395"/>
            </a:xfrm>
          </p:grpSpPr>
          <p:sp>
            <p:nvSpPr>
              <p:cNvPr id="207" name="Oval 206"/>
              <p:cNvSpPr/>
              <p:nvPr/>
            </p:nvSpPr>
            <p:spPr>
              <a:xfrm>
                <a:off x="-687808" y="377750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>
                      <a:alpha val="20000"/>
                    </a:srgbClr>
                  </a:gs>
                  <a:gs pos="100000">
                    <a:srgbClr val="92D050">
                      <a:alpha val="2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2D050">
                    <a:alpha val="1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-684584" y="3678447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>
                      <a:alpha val="40000"/>
                    </a:srgbClr>
                  </a:gs>
                  <a:gs pos="100000">
                    <a:srgbClr val="92D050">
                      <a:alpha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B050">
                    <a:alpha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-684584" y="3532136"/>
                <a:ext cx="216024" cy="216024"/>
              </a:xfrm>
              <a:prstGeom prst="ellipse">
                <a:avLst/>
              </a:prstGeom>
              <a:gradFill rotWithShape="1">
                <a:gsLst>
                  <a:gs pos="0">
                    <a:srgbClr val="00B050"/>
                  </a:gs>
                  <a:gs pos="100000">
                    <a:srgbClr val="92D050"/>
                  </a:gs>
                </a:gsLst>
                <a:lin ang="16200000" scaled="0"/>
              </a:gradFill>
              <a:ln w="9525" cap="flat" cmpd="sng" algn="ctr">
                <a:solidFill>
                  <a:srgbClr val="00B05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294" name="Rectangle 293"/>
          <p:cNvSpPr/>
          <p:nvPr/>
        </p:nvSpPr>
        <p:spPr>
          <a:xfrm>
            <a:off x="598590" y="1631296"/>
            <a:ext cx="2909250" cy="156192"/>
          </a:xfrm>
          <a:prstGeom prst="rect">
            <a:avLst/>
          </a:prstGeom>
          <a:solidFill>
            <a:srgbClr val="92D050">
              <a:alpha val="39000"/>
            </a:srgbClr>
          </a:solidFill>
          <a:ln w="9525" cap="flat" cmpd="sng" algn="ctr">
            <a:solidFill>
              <a:srgbClr val="00B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5" name="Rectangle 294"/>
          <p:cNvSpPr/>
          <p:nvPr/>
        </p:nvSpPr>
        <p:spPr>
          <a:xfrm>
            <a:off x="598590" y="1364423"/>
            <a:ext cx="2909250" cy="270693"/>
          </a:xfrm>
          <a:prstGeom prst="rect">
            <a:avLst/>
          </a:prstGeom>
          <a:solidFill>
            <a:schemeClr val="accent4">
              <a:alpha val="39000"/>
            </a:schemeClr>
          </a:solidFill>
          <a:ln w="9525" cap="flat" cmpd="sng" algn="ctr">
            <a:solidFill>
              <a:schemeClr val="accent3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7" name="Rectangle 296"/>
          <p:cNvSpPr/>
          <p:nvPr/>
        </p:nvSpPr>
        <p:spPr>
          <a:xfrm>
            <a:off x="594924" y="3350190"/>
            <a:ext cx="2909250" cy="156192"/>
          </a:xfrm>
          <a:prstGeom prst="rect">
            <a:avLst/>
          </a:prstGeom>
          <a:solidFill>
            <a:srgbClr val="FF0000">
              <a:alpha val="39000"/>
            </a:srgbClr>
          </a:solidFill>
          <a:ln w="9525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8" name="Rectangle 297"/>
          <p:cNvSpPr/>
          <p:nvPr/>
        </p:nvSpPr>
        <p:spPr>
          <a:xfrm>
            <a:off x="594346" y="3505878"/>
            <a:ext cx="2909250" cy="285587"/>
          </a:xfrm>
          <a:prstGeom prst="rect">
            <a:avLst/>
          </a:prstGeom>
          <a:solidFill>
            <a:schemeClr val="accent4">
              <a:alpha val="39000"/>
            </a:schemeClr>
          </a:solidFill>
          <a:ln w="9525" cap="flat" cmpd="sng" algn="ctr">
            <a:solidFill>
              <a:schemeClr val="accent3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9" name="Group 298"/>
          <p:cNvGrpSpPr/>
          <p:nvPr/>
        </p:nvGrpSpPr>
        <p:grpSpPr>
          <a:xfrm rot="1620000">
            <a:off x="1254757" y="1469039"/>
            <a:ext cx="115840" cy="243780"/>
            <a:chOff x="-687808" y="3532136"/>
            <a:chExt cx="219248" cy="461395"/>
          </a:xfrm>
        </p:grpSpPr>
        <p:sp>
          <p:nvSpPr>
            <p:cNvPr id="300" name="Oval 299"/>
            <p:cNvSpPr/>
            <p:nvPr/>
          </p:nvSpPr>
          <p:spPr>
            <a:xfrm>
              <a:off x="-687808" y="3777507"/>
              <a:ext cx="216024" cy="216024"/>
            </a:xfrm>
            <a:prstGeom prst="ellipse">
              <a:avLst/>
            </a:prstGeom>
            <a:gradFill rotWithShape="1">
              <a:gsLst>
                <a:gs pos="0">
                  <a:srgbClr val="00B050">
                    <a:alpha val="20000"/>
                  </a:srgbClr>
                </a:gs>
                <a:gs pos="100000">
                  <a:srgbClr val="92D050">
                    <a:alpha val="2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2D050">
                  <a:alpha val="1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" name="Oval 300"/>
            <p:cNvSpPr/>
            <p:nvPr/>
          </p:nvSpPr>
          <p:spPr>
            <a:xfrm>
              <a:off x="-684584" y="3678447"/>
              <a:ext cx="216024" cy="216024"/>
            </a:xfrm>
            <a:prstGeom prst="ellipse">
              <a:avLst/>
            </a:prstGeom>
            <a:gradFill rotWithShape="1">
              <a:gsLst>
                <a:gs pos="0">
                  <a:srgbClr val="00B050">
                    <a:alpha val="40000"/>
                  </a:srgbClr>
                </a:gs>
                <a:gs pos="100000">
                  <a:srgbClr val="92D050">
                    <a:alpha val="4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B050">
                  <a:alpha val="4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" name="Oval 301"/>
            <p:cNvSpPr/>
            <p:nvPr/>
          </p:nvSpPr>
          <p:spPr>
            <a:xfrm>
              <a:off x="-684584" y="3532136"/>
              <a:ext cx="216024" cy="216024"/>
            </a:xfrm>
            <a:prstGeom prst="ellipse">
              <a:avLst/>
            </a:prstGeom>
            <a:gradFill rotWithShape="1">
              <a:gsLst>
                <a:gs pos="0">
                  <a:srgbClr val="00B050"/>
                </a:gs>
                <a:gs pos="100000">
                  <a:srgbClr val="92D050"/>
                </a:gs>
              </a:gsLst>
              <a:lin ang="16200000" scaled="0"/>
            </a:gradFill>
            <a:ln w="9525" cap="flat" cmpd="sng" algn="ctr">
              <a:solidFill>
                <a:srgbClr val="00B05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3" name="Group 302"/>
          <p:cNvGrpSpPr/>
          <p:nvPr/>
        </p:nvGrpSpPr>
        <p:grpSpPr>
          <a:xfrm rot="19846106">
            <a:off x="1936835" y="1490883"/>
            <a:ext cx="115840" cy="243780"/>
            <a:chOff x="-687808" y="3532136"/>
            <a:chExt cx="219248" cy="461395"/>
          </a:xfrm>
        </p:grpSpPr>
        <p:sp>
          <p:nvSpPr>
            <p:cNvPr id="304" name="Oval 303"/>
            <p:cNvSpPr/>
            <p:nvPr/>
          </p:nvSpPr>
          <p:spPr>
            <a:xfrm>
              <a:off x="-687808" y="3777507"/>
              <a:ext cx="216024" cy="216024"/>
            </a:xfrm>
            <a:prstGeom prst="ellipse">
              <a:avLst/>
            </a:prstGeom>
            <a:gradFill rotWithShape="1">
              <a:gsLst>
                <a:gs pos="0">
                  <a:srgbClr val="00B050">
                    <a:alpha val="20000"/>
                  </a:srgbClr>
                </a:gs>
                <a:gs pos="100000">
                  <a:srgbClr val="92D050">
                    <a:alpha val="2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2D050">
                  <a:alpha val="1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Oval 304"/>
            <p:cNvSpPr/>
            <p:nvPr/>
          </p:nvSpPr>
          <p:spPr>
            <a:xfrm>
              <a:off x="-684584" y="3678447"/>
              <a:ext cx="216024" cy="216024"/>
            </a:xfrm>
            <a:prstGeom prst="ellipse">
              <a:avLst/>
            </a:prstGeom>
            <a:gradFill rotWithShape="1">
              <a:gsLst>
                <a:gs pos="0">
                  <a:srgbClr val="00B050">
                    <a:alpha val="40000"/>
                  </a:srgbClr>
                </a:gs>
                <a:gs pos="100000">
                  <a:srgbClr val="92D050">
                    <a:alpha val="4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B050">
                  <a:alpha val="4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Oval 305"/>
            <p:cNvSpPr/>
            <p:nvPr/>
          </p:nvSpPr>
          <p:spPr>
            <a:xfrm>
              <a:off x="-684584" y="3532136"/>
              <a:ext cx="216024" cy="216024"/>
            </a:xfrm>
            <a:prstGeom prst="ellipse">
              <a:avLst/>
            </a:prstGeom>
            <a:gradFill rotWithShape="1">
              <a:gsLst>
                <a:gs pos="0">
                  <a:srgbClr val="00B050"/>
                </a:gs>
                <a:gs pos="100000">
                  <a:srgbClr val="92D050"/>
                </a:gs>
              </a:gsLst>
              <a:lin ang="16200000" scaled="0"/>
            </a:gradFill>
            <a:ln w="9525" cap="flat" cmpd="sng" algn="ctr">
              <a:solidFill>
                <a:srgbClr val="00B05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7" name="Group 306"/>
          <p:cNvGrpSpPr/>
          <p:nvPr/>
        </p:nvGrpSpPr>
        <p:grpSpPr>
          <a:xfrm rot="21069779">
            <a:off x="2553263" y="1477218"/>
            <a:ext cx="115840" cy="243780"/>
            <a:chOff x="-687808" y="3532136"/>
            <a:chExt cx="219248" cy="461395"/>
          </a:xfrm>
        </p:grpSpPr>
        <p:sp>
          <p:nvSpPr>
            <p:cNvPr id="308" name="Oval 307"/>
            <p:cNvSpPr/>
            <p:nvPr/>
          </p:nvSpPr>
          <p:spPr>
            <a:xfrm>
              <a:off x="-687808" y="3777507"/>
              <a:ext cx="216024" cy="216024"/>
            </a:xfrm>
            <a:prstGeom prst="ellipse">
              <a:avLst/>
            </a:prstGeom>
            <a:gradFill rotWithShape="1">
              <a:gsLst>
                <a:gs pos="0">
                  <a:srgbClr val="00B050">
                    <a:alpha val="20000"/>
                  </a:srgbClr>
                </a:gs>
                <a:gs pos="100000">
                  <a:srgbClr val="92D050">
                    <a:alpha val="2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2D050">
                  <a:alpha val="1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Oval 308"/>
            <p:cNvSpPr/>
            <p:nvPr/>
          </p:nvSpPr>
          <p:spPr>
            <a:xfrm>
              <a:off x="-684584" y="3678447"/>
              <a:ext cx="216024" cy="216024"/>
            </a:xfrm>
            <a:prstGeom prst="ellipse">
              <a:avLst/>
            </a:prstGeom>
            <a:gradFill rotWithShape="1">
              <a:gsLst>
                <a:gs pos="0">
                  <a:srgbClr val="00B050">
                    <a:alpha val="40000"/>
                  </a:srgbClr>
                </a:gs>
                <a:gs pos="100000">
                  <a:srgbClr val="92D050">
                    <a:alpha val="4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B050">
                  <a:alpha val="4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Oval 309"/>
            <p:cNvSpPr/>
            <p:nvPr/>
          </p:nvSpPr>
          <p:spPr>
            <a:xfrm>
              <a:off x="-684584" y="3532136"/>
              <a:ext cx="216024" cy="216024"/>
            </a:xfrm>
            <a:prstGeom prst="ellipse">
              <a:avLst/>
            </a:prstGeom>
            <a:gradFill rotWithShape="1">
              <a:gsLst>
                <a:gs pos="0">
                  <a:srgbClr val="00B050"/>
                </a:gs>
                <a:gs pos="100000">
                  <a:srgbClr val="92D050"/>
                </a:gs>
              </a:gsLst>
              <a:lin ang="16200000" scaled="0"/>
            </a:gradFill>
            <a:ln w="9525" cap="flat" cmpd="sng" algn="ctr">
              <a:solidFill>
                <a:srgbClr val="00B05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11" name="Group 310"/>
          <p:cNvGrpSpPr/>
          <p:nvPr/>
        </p:nvGrpSpPr>
        <p:grpSpPr>
          <a:xfrm rot="8440545">
            <a:off x="1342092" y="3445223"/>
            <a:ext cx="115840" cy="243780"/>
            <a:chOff x="-687808" y="3532136"/>
            <a:chExt cx="219248" cy="461395"/>
          </a:xfrm>
        </p:grpSpPr>
        <p:sp>
          <p:nvSpPr>
            <p:cNvPr id="312" name="Oval 311"/>
            <p:cNvSpPr/>
            <p:nvPr/>
          </p:nvSpPr>
          <p:spPr>
            <a:xfrm>
              <a:off x="-687808" y="3777507"/>
              <a:ext cx="216024" cy="216024"/>
            </a:xfrm>
            <a:prstGeom prst="ellipse">
              <a:avLst/>
            </a:prstGeom>
            <a:gradFill rotWithShape="1">
              <a:gsLst>
                <a:gs pos="0">
                  <a:srgbClr val="FF360E">
                    <a:tint val="100000"/>
                    <a:shade val="100000"/>
                    <a:satMod val="130000"/>
                    <a:alpha val="20000"/>
                  </a:srgbClr>
                </a:gs>
                <a:gs pos="100000">
                  <a:srgbClr val="FF360E">
                    <a:tint val="50000"/>
                    <a:shade val="100000"/>
                    <a:satMod val="350000"/>
                    <a:alpha val="2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360E">
                  <a:shade val="95000"/>
                  <a:satMod val="105000"/>
                  <a:alpha val="1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Oval 312"/>
            <p:cNvSpPr/>
            <p:nvPr/>
          </p:nvSpPr>
          <p:spPr>
            <a:xfrm>
              <a:off x="-684584" y="3678447"/>
              <a:ext cx="216024" cy="216024"/>
            </a:xfrm>
            <a:prstGeom prst="ellipse">
              <a:avLst/>
            </a:prstGeom>
            <a:gradFill rotWithShape="1">
              <a:gsLst>
                <a:gs pos="0">
                  <a:srgbClr val="FF360E">
                    <a:tint val="100000"/>
                    <a:shade val="100000"/>
                    <a:satMod val="130000"/>
                    <a:alpha val="40000"/>
                  </a:srgbClr>
                </a:gs>
                <a:gs pos="100000">
                  <a:srgbClr val="FF360E">
                    <a:tint val="50000"/>
                    <a:shade val="100000"/>
                    <a:satMod val="350000"/>
                    <a:alpha val="4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360E">
                  <a:shade val="95000"/>
                  <a:satMod val="105000"/>
                  <a:alpha val="4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Oval 313"/>
            <p:cNvSpPr/>
            <p:nvPr/>
          </p:nvSpPr>
          <p:spPr>
            <a:xfrm>
              <a:off x="-684584" y="3532136"/>
              <a:ext cx="216024" cy="216024"/>
            </a:xfrm>
            <a:prstGeom prst="ellipse">
              <a:avLst/>
            </a:prstGeom>
            <a:gradFill rotWithShape="1">
              <a:gsLst>
                <a:gs pos="0">
                  <a:srgbClr val="FF360E">
                    <a:tint val="100000"/>
                    <a:shade val="100000"/>
                    <a:satMod val="130000"/>
                  </a:srgbClr>
                </a:gs>
                <a:gs pos="100000">
                  <a:srgbClr val="FF360E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360E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15" name="Group 314"/>
          <p:cNvGrpSpPr/>
          <p:nvPr/>
        </p:nvGrpSpPr>
        <p:grpSpPr>
          <a:xfrm rot="10521214">
            <a:off x="1946413" y="3476676"/>
            <a:ext cx="115840" cy="243780"/>
            <a:chOff x="-687808" y="3532136"/>
            <a:chExt cx="219248" cy="461395"/>
          </a:xfrm>
        </p:grpSpPr>
        <p:sp>
          <p:nvSpPr>
            <p:cNvPr id="316" name="Oval 315"/>
            <p:cNvSpPr/>
            <p:nvPr/>
          </p:nvSpPr>
          <p:spPr>
            <a:xfrm>
              <a:off x="-687808" y="3777507"/>
              <a:ext cx="216024" cy="216024"/>
            </a:xfrm>
            <a:prstGeom prst="ellipse">
              <a:avLst/>
            </a:prstGeom>
            <a:gradFill rotWithShape="1">
              <a:gsLst>
                <a:gs pos="0">
                  <a:srgbClr val="FF360E">
                    <a:tint val="100000"/>
                    <a:shade val="100000"/>
                    <a:satMod val="130000"/>
                    <a:alpha val="20000"/>
                  </a:srgbClr>
                </a:gs>
                <a:gs pos="100000">
                  <a:srgbClr val="FF360E">
                    <a:tint val="50000"/>
                    <a:shade val="100000"/>
                    <a:satMod val="350000"/>
                    <a:alpha val="2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360E">
                  <a:shade val="95000"/>
                  <a:satMod val="105000"/>
                  <a:alpha val="1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Oval 316"/>
            <p:cNvSpPr/>
            <p:nvPr/>
          </p:nvSpPr>
          <p:spPr>
            <a:xfrm>
              <a:off x="-684584" y="3678447"/>
              <a:ext cx="216024" cy="216024"/>
            </a:xfrm>
            <a:prstGeom prst="ellipse">
              <a:avLst/>
            </a:prstGeom>
            <a:gradFill rotWithShape="1">
              <a:gsLst>
                <a:gs pos="0">
                  <a:srgbClr val="FF360E">
                    <a:tint val="100000"/>
                    <a:shade val="100000"/>
                    <a:satMod val="130000"/>
                    <a:alpha val="40000"/>
                  </a:srgbClr>
                </a:gs>
                <a:gs pos="100000">
                  <a:srgbClr val="FF360E">
                    <a:tint val="50000"/>
                    <a:shade val="100000"/>
                    <a:satMod val="350000"/>
                    <a:alpha val="4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360E">
                  <a:shade val="95000"/>
                  <a:satMod val="105000"/>
                  <a:alpha val="4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Oval 317"/>
            <p:cNvSpPr/>
            <p:nvPr/>
          </p:nvSpPr>
          <p:spPr>
            <a:xfrm>
              <a:off x="-684584" y="3532136"/>
              <a:ext cx="216024" cy="216024"/>
            </a:xfrm>
            <a:prstGeom prst="ellipse">
              <a:avLst/>
            </a:prstGeom>
            <a:gradFill rotWithShape="1">
              <a:gsLst>
                <a:gs pos="0">
                  <a:srgbClr val="FF360E">
                    <a:tint val="100000"/>
                    <a:shade val="100000"/>
                    <a:satMod val="130000"/>
                  </a:srgbClr>
                </a:gs>
                <a:gs pos="100000">
                  <a:srgbClr val="FF360E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360E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19" name="Group 318"/>
          <p:cNvGrpSpPr/>
          <p:nvPr/>
        </p:nvGrpSpPr>
        <p:grpSpPr>
          <a:xfrm rot="11772992">
            <a:off x="2849563" y="3454785"/>
            <a:ext cx="115840" cy="243780"/>
            <a:chOff x="-687808" y="3532136"/>
            <a:chExt cx="219248" cy="461395"/>
          </a:xfrm>
        </p:grpSpPr>
        <p:sp>
          <p:nvSpPr>
            <p:cNvPr id="320" name="Oval 319"/>
            <p:cNvSpPr/>
            <p:nvPr/>
          </p:nvSpPr>
          <p:spPr>
            <a:xfrm>
              <a:off x="-687808" y="3777507"/>
              <a:ext cx="216024" cy="216024"/>
            </a:xfrm>
            <a:prstGeom prst="ellipse">
              <a:avLst/>
            </a:prstGeom>
            <a:gradFill rotWithShape="1">
              <a:gsLst>
                <a:gs pos="0">
                  <a:srgbClr val="FF360E">
                    <a:tint val="100000"/>
                    <a:shade val="100000"/>
                    <a:satMod val="130000"/>
                    <a:alpha val="20000"/>
                  </a:srgbClr>
                </a:gs>
                <a:gs pos="100000">
                  <a:srgbClr val="FF360E">
                    <a:tint val="50000"/>
                    <a:shade val="100000"/>
                    <a:satMod val="350000"/>
                    <a:alpha val="2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360E">
                  <a:shade val="95000"/>
                  <a:satMod val="105000"/>
                  <a:alpha val="1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Oval 320"/>
            <p:cNvSpPr/>
            <p:nvPr/>
          </p:nvSpPr>
          <p:spPr>
            <a:xfrm>
              <a:off x="-684584" y="3678447"/>
              <a:ext cx="216024" cy="216024"/>
            </a:xfrm>
            <a:prstGeom prst="ellipse">
              <a:avLst/>
            </a:prstGeom>
            <a:gradFill rotWithShape="1">
              <a:gsLst>
                <a:gs pos="0">
                  <a:srgbClr val="FF360E">
                    <a:tint val="100000"/>
                    <a:shade val="100000"/>
                    <a:satMod val="130000"/>
                    <a:alpha val="40000"/>
                  </a:srgbClr>
                </a:gs>
                <a:gs pos="100000">
                  <a:srgbClr val="FF360E">
                    <a:tint val="50000"/>
                    <a:shade val="100000"/>
                    <a:satMod val="350000"/>
                    <a:alpha val="4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360E">
                  <a:shade val="95000"/>
                  <a:satMod val="105000"/>
                  <a:alpha val="4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Oval 321"/>
            <p:cNvSpPr/>
            <p:nvPr/>
          </p:nvSpPr>
          <p:spPr>
            <a:xfrm>
              <a:off x="-684584" y="3532136"/>
              <a:ext cx="216024" cy="216024"/>
            </a:xfrm>
            <a:prstGeom prst="ellipse">
              <a:avLst/>
            </a:prstGeom>
            <a:gradFill rotWithShape="1">
              <a:gsLst>
                <a:gs pos="0">
                  <a:srgbClr val="FF360E">
                    <a:tint val="100000"/>
                    <a:shade val="100000"/>
                    <a:satMod val="130000"/>
                  </a:srgbClr>
                </a:gs>
                <a:gs pos="100000">
                  <a:srgbClr val="FF360E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360E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>
            <a:off x="2898326" y="1025054"/>
            <a:ext cx="1379554" cy="3144916"/>
          </a:xfrm>
          <a:custGeom>
            <a:avLst/>
            <a:gdLst>
              <a:gd name="connsiteX0" fmla="*/ 0 w 2247900"/>
              <a:gd name="connsiteY0" fmla="*/ 533400 h 5124450"/>
              <a:gd name="connsiteX1" fmla="*/ 0 w 2247900"/>
              <a:gd name="connsiteY1" fmla="*/ 0 h 5124450"/>
              <a:gd name="connsiteX2" fmla="*/ 2247900 w 2247900"/>
              <a:gd name="connsiteY2" fmla="*/ 0 h 5124450"/>
              <a:gd name="connsiteX3" fmla="*/ 2247900 w 2247900"/>
              <a:gd name="connsiteY3" fmla="*/ 5124450 h 5124450"/>
              <a:gd name="connsiteX4" fmla="*/ 19050 w 2247900"/>
              <a:gd name="connsiteY4" fmla="*/ 5124450 h 5124450"/>
              <a:gd name="connsiteX5" fmla="*/ 19050 w 2247900"/>
              <a:gd name="connsiteY5" fmla="*/ 4552950 h 512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7900" h="5124450">
                <a:moveTo>
                  <a:pt x="0" y="533400"/>
                </a:moveTo>
                <a:lnTo>
                  <a:pt x="0" y="0"/>
                </a:lnTo>
                <a:lnTo>
                  <a:pt x="2247900" y="0"/>
                </a:lnTo>
                <a:lnTo>
                  <a:pt x="2247900" y="5124450"/>
                </a:lnTo>
                <a:lnTo>
                  <a:pt x="19050" y="5124450"/>
                </a:lnTo>
                <a:lnTo>
                  <a:pt x="19050" y="4552950"/>
                </a:lnTo>
              </a:path>
            </a:pathLst>
          </a:cu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Flowchart: Summing Junction 322"/>
          <p:cNvSpPr/>
          <p:nvPr/>
        </p:nvSpPr>
        <p:spPr>
          <a:xfrm>
            <a:off x="4075078" y="2325154"/>
            <a:ext cx="425252" cy="425252"/>
          </a:xfrm>
          <a:prstGeom prst="flowChartSummingJunctio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24" name="TextBox 323"/>
          <p:cNvSpPr txBox="1"/>
          <p:nvPr/>
        </p:nvSpPr>
        <p:spPr>
          <a:xfrm>
            <a:off x="4378300" y="2161421"/>
            <a:ext cx="784266" cy="207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+mj-lt"/>
              </a:rPr>
              <a:t>External load</a:t>
            </a:r>
            <a:endParaRPr lang="en-US" sz="1600" i="1" dirty="0">
              <a:latin typeface="+mj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2697" y="872269"/>
            <a:ext cx="2008485" cy="2232471"/>
            <a:chOff x="-3021805" y="-2803594"/>
            <a:chExt cx="2008485" cy="2232471"/>
          </a:xfrm>
        </p:grpSpPr>
        <p:grpSp>
          <p:nvGrpSpPr>
            <p:cNvPr id="74" name="Group 73"/>
            <p:cNvGrpSpPr/>
            <p:nvPr/>
          </p:nvGrpSpPr>
          <p:grpSpPr>
            <a:xfrm>
              <a:off x="-1701303" y="-2233184"/>
              <a:ext cx="687983" cy="500354"/>
              <a:chOff x="2832597" y="2318445"/>
              <a:chExt cx="687983" cy="500354"/>
            </a:xfrm>
          </p:grpSpPr>
          <p:sp>
            <p:nvSpPr>
              <p:cNvPr id="28" name="Freeform 124"/>
              <p:cNvSpPr/>
              <p:nvPr/>
            </p:nvSpPr>
            <p:spPr>
              <a:xfrm rot="2093790">
                <a:off x="2832597" y="2648840"/>
                <a:ext cx="687983" cy="169959"/>
              </a:xfrm>
              <a:custGeom>
                <a:avLst/>
                <a:gdLst>
                  <a:gd name="connsiteX0" fmla="*/ 0 w 3028950"/>
                  <a:gd name="connsiteY0" fmla="*/ 428625 h 440188"/>
                  <a:gd name="connsiteX1" fmla="*/ 433387 w 3028950"/>
                  <a:gd name="connsiteY1" fmla="*/ 0 h 440188"/>
                  <a:gd name="connsiteX2" fmla="*/ 864393 w 3028950"/>
                  <a:gd name="connsiteY2" fmla="*/ 431007 h 440188"/>
                  <a:gd name="connsiteX3" fmla="*/ 1295400 w 3028950"/>
                  <a:gd name="connsiteY3" fmla="*/ 0 h 440188"/>
                  <a:gd name="connsiteX4" fmla="*/ 1728787 w 3028950"/>
                  <a:gd name="connsiteY4" fmla="*/ 431007 h 440188"/>
                  <a:gd name="connsiteX5" fmla="*/ 2166937 w 3028950"/>
                  <a:gd name="connsiteY5" fmla="*/ 4763 h 440188"/>
                  <a:gd name="connsiteX6" fmla="*/ 2597943 w 3028950"/>
                  <a:gd name="connsiteY6" fmla="*/ 435769 h 440188"/>
                  <a:gd name="connsiteX7" fmla="*/ 2817018 w 3028950"/>
                  <a:gd name="connsiteY7" fmla="*/ 226219 h 440188"/>
                  <a:gd name="connsiteX8" fmla="*/ 3028950 w 3028950"/>
                  <a:gd name="connsiteY8" fmla="*/ 188119 h 440188"/>
                  <a:gd name="connsiteX0" fmla="*/ 0 w 2960370"/>
                  <a:gd name="connsiteY0" fmla="*/ 413416 h 440219"/>
                  <a:gd name="connsiteX1" fmla="*/ 364807 w 2960370"/>
                  <a:gd name="connsiteY1" fmla="*/ 31 h 440219"/>
                  <a:gd name="connsiteX2" fmla="*/ 795813 w 2960370"/>
                  <a:gd name="connsiteY2" fmla="*/ 431038 h 440219"/>
                  <a:gd name="connsiteX3" fmla="*/ 1226820 w 2960370"/>
                  <a:gd name="connsiteY3" fmla="*/ 31 h 440219"/>
                  <a:gd name="connsiteX4" fmla="*/ 1660207 w 2960370"/>
                  <a:gd name="connsiteY4" fmla="*/ 431038 h 440219"/>
                  <a:gd name="connsiteX5" fmla="*/ 2098357 w 2960370"/>
                  <a:gd name="connsiteY5" fmla="*/ 4794 h 440219"/>
                  <a:gd name="connsiteX6" fmla="*/ 2529363 w 2960370"/>
                  <a:gd name="connsiteY6" fmla="*/ 435800 h 440219"/>
                  <a:gd name="connsiteX7" fmla="*/ 2748438 w 2960370"/>
                  <a:gd name="connsiteY7" fmla="*/ 226250 h 440219"/>
                  <a:gd name="connsiteX8" fmla="*/ 2960370 w 2960370"/>
                  <a:gd name="connsiteY8" fmla="*/ 188150 h 440219"/>
                  <a:gd name="connsiteX0" fmla="*/ 0 w 2960370"/>
                  <a:gd name="connsiteY0" fmla="*/ 413417 h 440220"/>
                  <a:gd name="connsiteX1" fmla="*/ 364807 w 2960370"/>
                  <a:gd name="connsiteY1" fmla="*/ 32 h 440220"/>
                  <a:gd name="connsiteX2" fmla="*/ 795813 w 2960370"/>
                  <a:gd name="connsiteY2" fmla="*/ 431039 h 440220"/>
                  <a:gd name="connsiteX3" fmla="*/ 1226820 w 2960370"/>
                  <a:gd name="connsiteY3" fmla="*/ 32 h 440220"/>
                  <a:gd name="connsiteX4" fmla="*/ 1660207 w 2960370"/>
                  <a:gd name="connsiteY4" fmla="*/ 431039 h 440220"/>
                  <a:gd name="connsiteX5" fmla="*/ 2098357 w 2960370"/>
                  <a:gd name="connsiteY5" fmla="*/ 4795 h 440220"/>
                  <a:gd name="connsiteX6" fmla="*/ 2529363 w 2960370"/>
                  <a:gd name="connsiteY6" fmla="*/ 435801 h 440220"/>
                  <a:gd name="connsiteX7" fmla="*/ 2748438 w 2960370"/>
                  <a:gd name="connsiteY7" fmla="*/ 226251 h 440220"/>
                  <a:gd name="connsiteX8" fmla="*/ 2960370 w 2960370"/>
                  <a:gd name="connsiteY8" fmla="*/ 188151 h 440220"/>
                  <a:gd name="connsiteX0" fmla="*/ 0 w 2960370"/>
                  <a:gd name="connsiteY0" fmla="*/ 413417 h 437406"/>
                  <a:gd name="connsiteX1" fmla="*/ 364807 w 2960370"/>
                  <a:gd name="connsiteY1" fmla="*/ 32 h 437406"/>
                  <a:gd name="connsiteX2" fmla="*/ 795813 w 2960370"/>
                  <a:gd name="connsiteY2" fmla="*/ 431039 h 437406"/>
                  <a:gd name="connsiteX3" fmla="*/ 1226820 w 2960370"/>
                  <a:gd name="connsiteY3" fmla="*/ 32 h 437406"/>
                  <a:gd name="connsiteX4" fmla="*/ 1660207 w 2960370"/>
                  <a:gd name="connsiteY4" fmla="*/ 431039 h 437406"/>
                  <a:gd name="connsiteX5" fmla="*/ 2098357 w 2960370"/>
                  <a:gd name="connsiteY5" fmla="*/ 4795 h 437406"/>
                  <a:gd name="connsiteX6" fmla="*/ 2529363 w 2960370"/>
                  <a:gd name="connsiteY6" fmla="*/ 435801 h 437406"/>
                  <a:gd name="connsiteX7" fmla="*/ 2650542 w 2960370"/>
                  <a:gd name="connsiteY7" fmla="*/ 152678 h 437406"/>
                  <a:gd name="connsiteX8" fmla="*/ 2960370 w 2960370"/>
                  <a:gd name="connsiteY8" fmla="*/ 188151 h 437406"/>
                  <a:gd name="connsiteX0" fmla="*/ 0 w 3217349"/>
                  <a:gd name="connsiteY0" fmla="*/ 413417 h 437391"/>
                  <a:gd name="connsiteX1" fmla="*/ 364807 w 3217349"/>
                  <a:gd name="connsiteY1" fmla="*/ 32 h 437391"/>
                  <a:gd name="connsiteX2" fmla="*/ 795813 w 3217349"/>
                  <a:gd name="connsiteY2" fmla="*/ 431039 h 437391"/>
                  <a:gd name="connsiteX3" fmla="*/ 1226820 w 3217349"/>
                  <a:gd name="connsiteY3" fmla="*/ 32 h 437391"/>
                  <a:gd name="connsiteX4" fmla="*/ 1660207 w 3217349"/>
                  <a:gd name="connsiteY4" fmla="*/ 431039 h 437391"/>
                  <a:gd name="connsiteX5" fmla="*/ 2098357 w 3217349"/>
                  <a:gd name="connsiteY5" fmla="*/ 4795 h 437391"/>
                  <a:gd name="connsiteX6" fmla="*/ 2529363 w 3217349"/>
                  <a:gd name="connsiteY6" fmla="*/ 435801 h 437391"/>
                  <a:gd name="connsiteX7" fmla="*/ 2650542 w 3217349"/>
                  <a:gd name="connsiteY7" fmla="*/ 152678 h 437391"/>
                  <a:gd name="connsiteX8" fmla="*/ 3217349 w 3217349"/>
                  <a:gd name="connsiteY8" fmla="*/ 206541 h 437391"/>
                  <a:gd name="connsiteX0" fmla="*/ 0 w 3339723"/>
                  <a:gd name="connsiteY0" fmla="*/ 413417 h 437442"/>
                  <a:gd name="connsiteX1" fmla="*/ 364807 w 3339723"/>
                  <a:gd name="connsiteY1" fmla="*/ 32 h 437442"/>
                  <a:gd name="connsiteX2" fmla="*/ 795813 w 3339723"/>
                  <a:gd name="connsiteY2" fmla="*/ 431039 h 437442"/>
                  <a:gd name="connsiteX3" fmla="*/ 1226820 w 3339723"/>
                  <a:gd name="connsiteY3" fmla="*/ 32 h 437442"/>
                  <a:gd name="connsiteX4" fmla="*/ 1660207 w 3339723"/>
                  <a:gd name="connsiteY4" fmla="*/ 431039 h 437442"/>
                  <a:gd name="connsiteX5" fmla="*/ 2098357 w 3339723"/>
                  <a:gd name="connsiteY5" fmla="*/ 4795 h 437442"/>
                  <a:gd name="connsiteX6" fmla="*/ 2529363 w 3339723"/>
                  <a:gd name="connsiteY6" fmla="*/ 435801 h 437442"/>
                  <a:gd name="connsiteX7" fmla="*/ 2650542 w 3339723"/>
                  <a:gd name="connsiteY7" fmla="*/ 152678 h 437442"/>
                  <a:gd name="connsiteX8" fmla="*/ 3339723 w 3339723"/>
                  <a:gd name="connsiteY8" fmla="*/ 151363 h 437442"/>
                  <a:gd name="connsiteX0" fmla="*/ 0 w 3339723"/>
                  <a:gd name="connsiteY0" fmla="*/ 413417 h 437609"/>
                  <a:gd name="connsiteX1" fmla="*/ 364807 w 3339723"/>
                  <a:gd name="connsiteY1" fmla="*/ 32 h 437609"/>
                  <a:gd name="connsiteX2" fmla="*/ 795813 w 3339723"/>
                  <a:gd name="connsiteY2" fmla="*/ 431039 h 437609"/>
                  <a:gd name="connsiteX3" fmla="*/ 1226820 w 3339723"/>
                  <a:gd name="connsiteY3" fmla="*/ 32 h 437609"/>
                  <a:gd name="connsiteX4" fmla="*/ 1660207 w 3339723"/>
                  <a:gd name="connsiteY4" fmla="*/ 431039 h 437609"/>
                  <a:gd name="connsiteX5" fmla="*/ 2098357 w 3339723"/>
                  <a:gd name="connsiteY5" fmla="*/ 4795 h 437609"/>
                  <a:gd name="connsiteX6" fmla="*/ 2529363 w 3339723"/>
                  <a:gd name="connsiteY6" fmla="*/ 435801 h 437609"/>
                  <a:gd name="connsiteX7" fmla="*/ 2895285 w 3339723"/>
                  <a:gd name="connsiteY7" fmla="*/ 158809 h 437609"/>
                  <a:gd name="connsiteX8" fmla="*/ 3339723 w 3339723"/>
                  <a:gd name="connsiteY8" fmla="*/ 151363 h 437609"/>
                  <a:gd name="connsiteX0" fmla="*/ 0 w 3535517"/>
                  <a:gd name="connsiteY0" fmla="*/ 413417 h 437596"/>
                  <a:gd name="connsiteX1" fmla="*/ 364807 w 3535517"/>
                  <a:gd name="connsiteY1" fmla="*/ 32 h 437596"/>
                  <a:gd name="connsiteX2" fmla="*/ 795813 w 3535517"/>
                  <a:gd name="connsiteY2" fmla="*/ 431039 h 437596"/>
                  <a:gd name="connsiteX3" fmla="*/ 1226820 w 3535517"/>
                  <a:gd name="connsiteY3" fmla="*/ 32 h 437596"/>
                  <a:gd name="connsiteX4" fmla="*/ 1660207 w 3535517"/>
                  <a:gd name="connsiteY4" fmla="*/ 431039 h 437596"/>
                  <a:gd name="connsiteX5" fmla="*/ 2098357 w 3535517"/>
                  <a:gd name="connsiteY5" fmla="*/ 4795 h 437596"/>
                  <a:gd name="connsiteX6" fmla="*/ 2529363 w 3535517"/>
                  <a:gd name="connsiteY6" fmla="*/ 435801 h 437596"/>
                  <a:gd name="connsiteX7" fmla="*/ 2895285 w 3535517"/>
                  <a:gd name="connsiteY7" fmla="*/ 158809 h 437596"/>
                  <a:gd name="connsiteX8" fmla="*/ 3535517 w 3535517"/>
                  <a:gd name="connsiteY8" fmla="*/ 163623 h 4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35517" h="437596">
                    <a:moveTo>
                      <a:pt x="0" y="413417"/>
                    </a:moveTo>
                    <a:cubicBezTo>
                      <a:pt x="121801" y="191286"/>
                      <a:pt x="232172" y="-2905"/>
                      <a:pt x="364807" y="32"/>
                    </a:cubicBezTo>
                    <a:cubicBezTo>
                      <a:pt x="497442" y="2969"/>
                      <a:pt x="652144" y="431039"/>
                      <a:pt x="795813" y="431039"/>
                    </a:cubicBezTo>
                    <a:cubicBezTo>
                      <a:pt x="939482" y="431039"/>
                      <a:pt x="1082754" y="32"/>
                      <a:pt x="1226820" y="32"/>
                    </a:cubicBezTo>
                    <a:cubicBezTo>
                      <a:pt x="1370886" y="32"/>
                      <a:pt x="1514951" y="430245"/>
                      <a:pt x="1660207" y="431039"/>
                    </a:cubicBezTo>
                    <a:cubicBezTo>
                      <a:pt x="1805463" y="431833"/>
                      <a:pt x="1953498" y="4001"/>
                      <a:pt x="2098357" y="4795"/>
                    </a:cubicBezTo>
                    <a:cubicBezTo>
                      <a:pt x="2243216" y="5589"/>
                      <a:pt x="2396542" y="410132"/>
                      <a:pt x="2529363" y="435801"/>
                    </a:cubicBezTo>
                    <a:cubicBezTo>
                      <a:pt x="2662184" y="461470"/>
                      <a:pt x="2727593" y="204172"/>
                      <a:pt x="2895285" y="158809"/>
                    </a:cubicBezTo>
                    <a:cubicBezTo>
                      <a:pt x="3062977" y="113446"/>
                      <a:pt x="3502576" y="171560"/>
                      <a:pt x="3535517" y="163623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C000"/>
                </a:solidFill>
                <a:prstDash val="solid"/>
                <a:tailEnd type="triangl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211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23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endParaRPr>
              </a:p>
            </p:txBody>
          </p:sp>
          <p:sp>
            <p:nvSpPr>
              <p:cNvPr id="29" name="TextBox 125"/>
              <p:cNvSpPr txBox="1"/>
              <p:nvPr/>
            </p:nvSpPr>
            <p:spPr>
              <a:xfrm>
                <a:off x="3056933" y="2318445"/>
                <a:ext cx="352982" cy="280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6211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23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Roboto" pitchFamily="2" charset="0"/>
                    <a:ea typeface="Roboto" pitchFamily="2" charset="0"/>
                  </a:rPr>
                  <a:t>h</a:t>
                </a:r>
                <a:r>
                  <a:rPr kumimoji="0" lang="el-GR" sz="1223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Roboto" pitchFamily="2" charset="0"/>
                    <a:ea typeface="Roboto" pitchFamily="2" charset="0"/>
                  </a:rPr>
                  <a:t>ν</a:t>
                </a:r>
                <a:endParaRPr kumimoji="0" lang="en-GB" sz="1223" b="0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</a:endParaRPr>
              </a:p>
            </p:txBody>
          </p:sp>
        </p:grpSp>
        <p:grpSp>
          <p:nvGrpSpPr>
            <p:cNvPr id="325" name="Group 324"/>
            <p:cNvGrpSpPr/>
            <p:nvPr/>
          </p:nvGrpSpPr>
          <p:grpSpPr>
            <a:xfrm>
              <a:off x="-1820959" y="-1486851"/>
              <a:ext cx="687983" cy="500354"/>
              <a:chOff x="2832597" y="2318445"/>
              <a:chExt cx="687983" cy="500354"/>
            </a:xfrm>
          </p:grpSpPr>
          <p:sp>
            <p:nvSpPr>
              <p:cNvPr id="326" name="Freeform 124"/>
              <p:cNvSpPr/>
              <p:nvPr/>
            </p:nvSpPr>
            <p:spPr>
              <a:xfrm rot="2093790">
                <a:off x="2832597" y="2648840"/>
                <a:ext cx="687983" cy="169959"/>
              </a:xfrm>
              <a:custGeom>
                <a:avLst/>
                <a:gdLst>
                  <a:gd name="connsiteX0" fmla="*/ 0 w 3028950"/>
                  <a:gd name="connsiteY0" fmla="*/ 428625 h 440188"/>
                  <a:gd name="connsiteX1" fmla="*/ 433387 w 3028950"/>
                  <a:gd name="connsiteY1" fmla="*/ 0 h 440188"/>
                  <a:gd name="connsiteX2" fmla="*/ 864393 w 3028950"/>
                  <a:gd name="connsiteY2" fmla="*/ 431007 h 440188"/>
                  <a:gd name="connsiteX3" fmla="*/ 1295400 w 3028950"/>
                  <a:gd name="connsiteY3" fmla="*/ 0 h 440188"/>
                  <a:gd name="connsiteX4" fmla="*/ 1728787 w 3028950"/>
                  <a:gd name="connsiteY4" fmla="*/ 431007 h 440188"/>
                  <a:gd name="connsiteX5" fmla="*/ 2166937 w 3028950"/>
                  <a:gd name="connsiteY5" fmla="*/ 4763 h 440188"/>
                  <a:gd name="connsiteX6" fmla="*/ 2597943 w 3028950"/>
                  <a:gd name="connsiteY6" fmla="*/ 435769 h 440188"/>
                  <a:gd name="connsiteX7" fmla="*/ 2817018 w 3028950"/>
                  <a:gd name="connsiteY7" fmla="*/ 226219 h 440188"/>
                  <a:gd name="connsiteX8" fmla="*/ 3028950 w 3028950"/>
                  <a:gd name="connsiteY8" fmla="*/ 188119 h 440188"/>
                  <a:gd name="connsiteX0" fmla="*/ 0 w 2960370"/>
                  <a:gd name="connsiteY0" fmla="*/ 413416 h 440219"/>
                  <a:gd name="connsiteX1" fmla="*/ 364807 w 2960370"/>
                  <a:gd name="connsiteY1" fmla="*/ 31 h 440219"/>
                  <a:gd name="connsiteX2" fmla="*/ 795813 w 2960370"/>
                  <a:gd name="connsiteY2" fmla="*/ 431038 h 440219"/>
                  <a:gd name="connsiteX3" fmla="*/ 1226820 w 2960370"/>
                  <a:gd name="connsiteY3" fmla="*/ 31 h 440219"/>
                  <a:gd name="connsiteX4" fmla="*/ 1660207 w 2960370"/>
                  <a:gd name="connsiteY4" fmla="*/ 431038 h 440219"/>
                  <a:gd name="connsiteX5" fmla="*/ 2098357 w 2960370"/>
                  <a:gd name="connsiteY5" fmla="*/ 4794 h 440219"/>
                  <a:gd name="connsiteX6" fmla="*/ 2529363 w 2960370"/>
                  <a:gd name="connsiteY6" fmla="*/ 435800 h 440219"/>
                  <a:gd name="connsiteX7" fmla="*/ 2748438 w 2960370"/>
                  <a:gd name="connsiteY7" fmla="*/ 226250 h 440219"/>
                  <a:gd name="connsiteX8" fmla="*/ 2960370 w 2960370"/>
                  <a:gd name="connsiteY8" fmla="*/ 188150 h 440219"/>
                  <a:gd name="connsiteX0" fmla="*/ 0 w 2960370"/>
                  <a:gd name="connsiteY0" fmla="*/ 413417 h 440220"/>
                  <a:gd name="connsiteX1" fmla="*/ 364807 w 2960370"/>
                  <a:gd name="connsiteY1" fmla="*/ 32 h 440220"/>
                  <a:gd name="connsiteX2" fmla="*/ 795813 w 2960370"/>
                  <a:gd name="connsiteY2" fmla="*/ 431039 h 440220"/>
                  <a:gd name="connsiteX3" fmla="*/ 1226820 w 2960370"/>
                  <a:gd name="connsiteY3" fmla="*/ 32 h 440220"/>
                  <a:gd name="connsiteX4" fmla="*/ 1660207 w 2960370"/>
                  <a:gd name="connsiteY4" fmla="*/ 431039 h 440220"/>
                  <a:gd name="connsiteX5" fmla="*/ 2098357 w 2960370"/>
                  <a:gd name="connsiteY5" fmla="*/ 4795 h 440220"/>
                  <a:gd name="connsiteX6" fmla="*/ 2529363 w 2960370"/>
                  <a:gd name="connsiteY6" fmla="*/ 435801 h 440220"/>
                  <a:gd name="connsiteX7" fmla="*/ 2748438 w 2960370"/>
                  <a:gd name="connsiteY7" fmla="*/ 226251 h 440220"/>
                  <a:gd name="connsiteX8" fmla="*/ 2960370 w 2960370"/>
                  <a:gd name="connsiteY8" fmla="*/ 188151 h 440220"/>
                  <a:gd name="connsiteX0" fmla="*/ 0 w 2960370"/>
                  <a:gd name="connsiteY0" fmla="*/ 413417 h 437406"/>
                  <a:gd name="connsiteX1" fmla="*/ 364807 w 2960370"/>
                  <a:gd name="connsiteY1" fmla="*/ 32 h 437406"/>
                  <a:gd name="connsiteX2" fmla="*/ 795813 w 2960370"/>
                  <a:gd name="connsiteY2" fmla="*/ 431039 h 437406"/>
                  <a:gd name="connsiteX3" fmla="*/ 1226820 w 2960370"/>
                  <a:gd name="connsiteY3" fmla="*/ 32 h 437406"/>
                  <a:gd name="connsiteX4" fmla="*/ 1660207 w 2960370"/>
                  <a:gd name="connsiteY4" fmla="*/ 431039 h 437406"/>
                  <a:gd name="connsiteX5" fmla="*/ 2098357 w 2960370"/>
                  <a:gd name="connsiteY5" fmla="*/ 4795 h 437406"/>
                  <a:gd name="connsiteX6" fmla="*/ 2529363 w 2960370"/>
                  <a:gd name="connsiteY6" fmla="*/ 435801 h 437406"/>
                  <a:gd name="connsiteX7" fmla="*/ 2650542 w 2960370"/>
                  <a:gd name="connsiteY7" fmla="*/ 152678 h 437406"/>
                  <a:gd name="connsiteX8" fmla="*/ 2960370 w 2960370"/>
                  <a:gd name="connsiteY8" fmla="*/ 188151 h 437406"/>
                  <a:gd name="connsiteX0" fmla="*/ 0 w 3217349"/>
                  <a:gd name="connsiteY0" fmla="*/ 413417 h 437391"/>
                  <a:gd name="connsiteX1" fmla="*/ 364807 w 3217349"/>
                  <a:gd name="connsiteY1" fmla="*/ 32 h 437391"/>
                  <a:gd name="connsiteX2" fmla="*/ 795813 w 3217349"/>
                  <a:gd name="connsiteY2" fmla="*/ 431039 h 437391"/>
                  <a:gd name="connsiteX3" fmla="*/ 1226820 w 3217349"/>
                  <a:gd name="connsiteY3" fmla="*/ 32 h 437391"/>
                  <a:gd name="connsiteX4" fmla="*/ 1660207 w 3217349"/>
                  <a:gd name="connsiteY4" fmla="*/ 431039 h 437391"/>
                  <a:gd name="connsiteX5" fmla="*/ 2098357 w 3217349"/>
                  <a:gd name="connsiteY5" fmla="*/ 4795 h 437391"/>
                  <a:gd name="connsiteX6" fmla="*/ 2529363 w 3217349"/>
                  <a:gd name="connsiteY6" fmla="*/ 435801 h 437391"/>
                  <a:gd name="connsiteX7" fmla="*/ 2650542 w 3217349"/>
                  <a:gd name="connsiteY7" fmla="*/ 152678 h 437391"/>
                  <a:gd name="connsiteX8" fmla="*/ 3217349 w 3217349"/>
                  <a:gd name="connsiteY8" fmla="*/ 206541 h 437391"/>
                  <a:gd name="connsiteX0" fmla="*/ 0 w 3339723"/>
                  <a:gd name="connsiteY0" fmla="*/ 413417 h 437442"/>
                  <a:gd name="connsiteX1" fmla="*/ 364807 w 3339723"/>
                  <a:gd name="connsiteY1" fmla="*/ 32 h 437442"/>
                  <a:gd name="connsiteX2" fmla="*/ 795813 w 3339723"/>
                  <a:gd name="connsiteY2" fmla="*/ 431039 h 437442"/>
                  <a:gd name="connsiteX3" fmla="*/ 1226820 w 3339723"/>
                  <a:gd name="connsiteY3" fmla="*/ 32 h 437442"/>
                  <a:gd name="connsiteX4" fmla="*/ 1660207 w 3339723"/>
                  <a:gd name="connsiteY4" fmla="*/ 431039 h 437442"/>
                  <a:gd name="connsiteX5" fmla="*/ 2098357 w 3339723"/>
                  <a:gd name="connsiteY5" fmla="*/ 4795 h 437442"/>
                  <a:gd name="connsiteX6" fmla="*/ 2529363 w 3339723"/>
                  <a:gd name="connsiteY6" fmla="*/ 435801 h 437442"/>
                  <a:gd name="connsiteX7" fmla="*/ 2650542 w 3339723"/>
                  <a:gd name="connsiteY7" fmla="*/ 152678 h 437442"/>
                  <a:gd name="connsiteX8" fmla="*/ 3339723 w 3339723"/>
                  <a:gd name="connsiteY8" fmla="*/ 151363 h 437442"/>
                  <a:gd name="connsiteX0" fmla="*/ 0 w 3339723"/>
                  <a:gd name="connsiteY0" fmla="*/ 413417 h 437609"/>
                  <a:gd name="connsiteX1" fmla="*/ 364807 w 3339723"/>
                  <a:gd name="connsiteY1" fmla="*/ 32 h 437609"/>
                  <a:gd name="connsiteX2" fmla="*/ 795813 w 3339723"/>
                  <a:gd name="connsiteY2" fmla="*/ 431039 h 437609"/>
                  <a:gd name="connsiteX3" fmla="*/ 1226820 w 3339723"/>
                  <a:gd name="connsiteY3" fmla="*/ 32 h 437609"/>
                  <a:gd name="connsiteX4" fmla="*/ 1660207 w 3339723"/>
                  <a:gd name="connsiteY4" fmla="*/ 431039 h 437609"/>
                  <a:gd name="connsiteX5" fmla="*/ 2098357 w 3339723"/>
                  <a:gd name="connsiteY5" fmla="*/ 4795 h 437609"/>
                  <a:gd name="connsiteX6" fmla="*/ 2529363 w 3339723"/>
                  <a:gd name="connsiteY6" fmla="*/ 435801 h 437609"/>
                  <a:gd name="connsiteX7" fmla="*/ 2895285 w 3339723"/>
                  <a:gd name="connsiteY7" fmla="*/ 158809 h 437609"/>
                  <a:gd name="connsiteX8" fmla="*/ 3339723 w 3339723"/>
                  <a:gd name="connsiteY8" fmla="*/ 151363 h 437609"/>
                  <a:gd name="connsiteX0" fmla="*/ 0 w 3535517"/>
                  <a:gd name="connsiteY0" fmla="*/ 413417 h 437596"/>
                  <a:gd name="connsiteX1" fmla="*/ 364807 w 3535517"/>
                  <a:gd name="connsiteY1" fmla="*/ 32 h 437596"/>
                  <a:gd name="connsiteX2" fmla="*/ 795813 w 3535517"/>
                  <a:gd name="connsiteY2" fmla="*/ 431039 h 437596"/>
                  <a:gd name="connsiteX3" fmla="*/ 1226820 w 3535517"/>
                  <a:gd name="connsiteY3" fmla="*/ 32 h 437596"/>
                  <a:gd name="connsiteX4" fmla="*/ 1660207 w 3535517"/>
                  <a:gd name="connsiteY4" fmla="*/ 431039 h 437596"/>
                  <a:gd name="connsiteX5" fmla="*/ 2098357 w 3535517"/>
                  <a:gd name="connsiteY5" fmla="*/ 4795 h 437596"/>
                  <a:gd name="connsiteX6" fmla="*/ 2529363 w 3535517"/>
                  <a:gd name="connsiteY6" fmla="*/ 435801 h 437596"/>
                  <a:gd name="connsiteX7" fmla="*/ 2895285 w 3535517"/>
                  <a:gd name="connsiteY7" fmla="*/ 158809 h 437596"/>
                  <a:gd name="connsiteX8" fmla="*/ 3535517 w 3535517"/>
                  <a:gd name="connsiteY8" fmla="*/ 163623 h 4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35517" h="437596">
                    <a:moveTo>
                      <a:pt x="0" y="413417"/>
                    </a:moveTo>
                    <a:cubicBezTo>
                      <a:pt x="121801" y="191286"/>
                      <a:pt x="232172" y="-2905"/>
                      <a:pt x="364807" y="32"/>
                    </a:cubicBezTo>
                    <a:cubicBezTo>
                      <a:pt x="497442" y="2969"/>
                      <a:pt x="652144" y="431039"/>
                      <a:pt x="795813" y="431039"/>
                    </a:cubicBezTo>
                    <a:cubicBezTo>
                      <a:pt x="939482" y="431039"/>
                      <a:pt x="1082754" y="32"/>
                      <a:pt x="1226820" y="32"/>
                    </a:cubicBezTo>
                    <a:cubicBezTo>
                      <a:pt x="1370886" y="32"/>
                      <a:pt x="1514951" y="430245"/>
                      <a:pt x="1660207" y="431039"/>
                    </a:cubicBezTo>
                    <a:cubicBezTo>
                      <a:pt x="1805463" y="431833"/>
                      <a:pt x="1953498" y="4001"/>
                      <a:pt x="2098357" y="4795"/>
                    </a:cubicBezTo>
                    <a:cubicBezTo>
                      <a:pt x="2243216" y="5589"/>
                      <a:pt x="2396542" y="410132"/>
                      <a:pt x="2529363" y="435801"/>
                    </a:cubicBezTo>
                    <a:cubicBezTo>
                      <a:pt x="2662184" y="461470"/>
                      <a:pt x="2727593" y="204172"/>
                      <a:pt x="2895285" y="158809"/>
                    </a:cubicBezTo>
                    <a:cubicBezTo>
                      <a:pt x="3062977" y="113446"/>
                      <a:pt x="3502576" y="171560"/>
                      <a:pt x="3535517" y="163623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C000"/>
                </a:solidFill>
                <a:prstDash val="solid"/>
                <a:tailEnd type="triangl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211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23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endParaRPr>
              </a:p>
            </p:txBody>
          </p:sp>
          <p:sp>
            <p:nvSpPr>
              <p:cNvPr id="327" name="TextBox 125"/>
              <p:cNvSpPr txBox="1"/>
              <p:nvPr/>
            </p:nvSpPr>
            <p:spPr>
              <a:xfrm>
                <a:off x="3056933" y="2318445"/>
                <a:ext cx="352982" cy="280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6211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23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Roboto" pitchFamily="2" charset="0"/>
                    <a:ea typeface="Roboto" pitchFamily="2" charset="0"/>
                  </a:rPr>
                  <a:t>h</a:t>
                </a:r>
                <a:r>
                  <a:rPr kumimoji="0" lang="el-GR" sz="1223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Roboto" pitchFamily="2" charset="0"/>
                    <a:ea typeface="Roboto" pitchFamily="2" charset="0"/>
                  </a:rPr>
                  <a:t>ν</a:t>
                </a:r>
                <a:endParaRPr kumimoji="0" lang="en-GB" sz="1223" b="0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</a:endParaRPr>
              </a:p>
            </p:txBody>
          </p:sp>
        </p:grpSp>
        <p:grpSp>
          <p:nvGrpSpPr>
            <p:cNvPr id="328" name="Group 327"/>
            <p:cNvGrpSpPr/>
            <p:nvPr/>
          </p:nvGrpSpPr>
          <p:grpSpPr>
            <a:xfrm>
              <a:off x="-3021805" y="-1697422"/>
              <a:ext cx="687983" cy="500354"/>
              <a:chOff x="2832597" y="2318445"/>
              <a:chExt cx="687983" cy="500354"/>
            </a:xfrm>
          </p:grpSpPr>
          <p:sp>
            <p:nvSpPr>
              <p:cNvPr id="329" name="Freeform 124"/>
              <p:cNvSpPr/>
              <p:nvPr/>
            </p:nvSpPr>
            <p:spPr>
              <a:xfrm rot="2093790">
                <a:off x="2832597" y="2648840"/>
                <a:ext cx="687983" cy="169959"/>
              </a:xfrm>
              <a:custGeom>
                <a:avLst/>
                <a:gdLst>
                  <a:gd name="connsiteX0" fmla="*/ 0 w 3028950"/>
                  <a:gd name="connsiteY0" fmla="*/ 428625 h 440188"/>
                  <a:gd name="connsiteX1" fmla="*/ 433387 w 3028950"/>
                  <a:gd name="connsiteY1" fmla="*/ 0 h 440188"/>
                  <a:gd name="connsiteX2" fmla="*/ 864393 w 3028950"/>
                  <a:gd name="connsiteY2" fmla="*/ 431007 h 440188"/>
                  <a:gd name="connsiteX3" fmla="*/ 1295400 w 3028950"/>
                  <a:gd name="connsiteY3" fmla="*/ 0 h 440188"/>
                  <a:gd name="connsiteX4" fmla="*/ 1728787 w 3028950"/>
                  <a:gd name="connsiteY4" fmla="*/ 431007 h 440188"/>
                  <a:gd name="connsiteX5" fmla="*/ 2166937 w 3028950"/>
                  <a:gd name="connsiteY5" fmla="*/ 4763 h 440188"/>
                  <a:gd name="connsiteX6" fmla="*/ 2597943 w 3028950"/>
                  <a:gd name="connsiteY6" fmla="*/ 435769 h 440188"/>
                  <a:gd name="connsiteX7" fmla="*/ 2817018 w 3028950"/>
                  <a:gd name="connsiteY7" fmla="*/ 226219 h 440188"/>
                  <a:gd name="connsiteX8" fmla="*/ 3028950 w 3028950"/>
                  <a:gd name="connsiteY8" fmla="*/ 188119 h 440188"/>
                  <a:gd name="connsiteX0" fmla="*/ 0 w 2960370"/>
                  <a:gd name="connsiteY0" fmla="*/ 413416 h 440219"/>
                  <a:gd name="connsiteX1" fmla="*/ 364807 w 2960370"/>
                  <a:gd name="connsiteY1" fmla="*/ 31 h 440219"/>
                  <a:gd name="connsiteX2" fmla="*/ 795813 w 2960370"/>
                  <a:gd name="connsiteY2" fmla="*/ 431038 h 440219"/>
                  <a:gd name="connsiteX3" fmla="*/ 1226820 w 2960370"/>
                  <a:gd name="connsiteY3" fmla="*/ 31 h 440219"/>
                  <a:gd name="connsiteX4" fmla="*/ 1660207 w 2960370"/>
                  <a:gd name="connsiteY4" fmla="*/ 431038 h 440219"/>
                  <a:gd name="connsiteX5" fmla="*/ 2098357 w 2960370"/>
                  <a:gd name="connsiteY5" fmla="*/ 4794 h 440219"/>
                  <a:gd name="connsiteX6" fmla="*/ 2529363 w 2960370"/>
                  <a:gd name="connsiteY6" fmla="*/ 435800 h 440219"/>
                  <a:gd name="connsiteX7" fmla="*/ 2748438 w 2960370"/>
                  <a:gd name="connsiteY7" fmla="*/ 226250 h 440219"/>
                  <a:gd name="connsiteX8" fmla="*/ 2960370 w 2960370"/>
                  <a:gd name="connsiteY8" fmla="*/ 188150 h 440219"/>
                  <a:gd name="connsiteX0" fmla="*/ 0 w 2960370"/>
                  <a:gd name="connsiteY0" fmla="*/ 413417 h 440220"/>
                  <a:gd name="connsiteX1" fmla="*/ 364807 w 2960370"/>
                  <a:gd name="connsiteY1" fmla="*/ 32 h 440220"/>
                  <a:gd name="connsiteX2" fmla="*/ 795813 w 2960370"/>
                  <a:gd name="connsiteY2" fmla="*/ 431039 h 440220"/>
                  <a:gd name="connsiteX3" fmla="*/ 1226820 w 2960370"/>
                  <a:gd name="connsiteY3" fmla="*/ 32 h 440220"/>
                  <a:gd name="connsiteX4" fmla="*/ 1660207 w 2960370"/>
                  <a:gd name="connsiteY4" fmla="*/ 431039 h 440220"/>
                  <a:gd name="connsiteX5" fmla="*/ 2098357 w 2960370"/>
                  <a:gd name="connsiteY5" fmla="*/ 4795 h 440220"/>
                  <a:gd name="connsiteX6" fmla="*/ 2529363 w 2960370"/>
                  <a:gd name="connsiteY6" fmla="*/ 435801 h 440220"/>
                  <a:gd name="connsiteX7" fmla="*/ 2748438 w 2960370"/>
                  <a:gd name="connsiteY7" fmla="*/ 226251 h 440220"/>
                  <a:gd name="connsiteX8" fmla="*/ 2960370 w 2960370"/>
                  <a:gd name="connsiteY8" fmla="*/ 188151 h 440220"/>
                  <a:gd name="connsiteX0" fmla="*/ 0 w 2960370"/>
                  <a:gd name="connsiteY0" fmla="*/ 413417 h 437406"/>
                  <a:gd name="connsiteX1" fmla="*/ 364807 w 2960370"/>
                  <a:gd name="connsiteY1" fmla="*/ 32 h 437406"/>
                  <a:gd name="connsiteX2" fmla="*/ 795813 w 2960370"/>
                  <a:gd name="connsiteY2" fmla="*/ 431039 h 437406"/>
                  <a:gd name="connsiteX3" fmla="*/ 1226820 w 2960370"/>
                  <a:gd name="connsiteY3" fmla="*/ 32 h 437406"/>
                  <a:gd name="connsiteX4" fmla="*/ 1660207 w 2960370"/>
                  <a:gd name="connsiteY4" fmla="*/ 431039 h 437406"/>
                  <a:gd name="connsiteX5" fmla="*/ 2098357 w 2960370"/>
                  <a:gd name="connsiteY5" fmla="*/ 4795 h 437406"/>
                  <a:gd name="connsiteX6" fmla="*/ 2529363 w 2960370"/>
                  <a:gd name="connsiteY6" fmla="*/ 435801 h 437406"/>
                  <a:gd name="connsiteX7" fmla="*/ 2650542 w 2960370"/>
                  <a:gd name="connsiteY7" fmla="*/ 152678 h 437406"/>
                  <a:gd name="connsiteX8" fmla="*/ 2960370 w 2960370"/>
                  <a:gd name="connsiteY8" fmla="*/ 188151 h 437406"/>
                  <a:gd name="connsiteX0" fmla="*/ 0 w 3217349"/>
                  <a:gd name="connsiteY0" fmla="*/ 413417 h 437391"/>
                  <a:gd name="connsiteX1" fmla="*/ 364807 w 3217349"/>
                  <a:gd name="connsiteY1" fmla="*/ 32 h 437391"/>
                  <a:gd name="connsiteX2" fmla="*/ 795813 w 3217349"/>
                  <a:gd name="connsiteY2" fmla="*/ 431039 h 437391"/>
                  <a:gd name="connsiteX3" fmla="*/ 1226820 w 3217349"/>
                  <a:gd name="connsiteY3" fmla="*/ 32 h 437391"/>
                  <a:gd name="connsiteX4" fmla="*/ 1660207 w 3217349"/>
                  <a:gd name="connsiteY4" fmla="*/ 431039 h 437391"/>
                  <a:gd name="connsiteX5" fmla="*/ 2098357 w 3217349"/>
                  <a:gd name="connsiteY5" fmla="*/ 4795 h 437391"/>
                  <a:gd name="connsiteX6" fmla="*/ 2529363 w 3217349"/>
                  <a:gd name="connsiteY6" fmla="*/ 435801 h 437391"/>
                  <a:gd name="connsiteX7" fmla="*/ 2650542 w 3217349"/>
                  <a:gd name="connsiteY7" fmla="*/ 152678 h 437391"/>
                  <a:gd name="connsiteX8" fmla="*/ 3217349 w 3217349"/>
                  <a:gd name="connsiteY8" fmla="*/ 206541 h 437391"/>
                  <a:gd name="connsiteX0" fmla="*/ 0 w 3339723"/>
                  <a:gd name="connsiteY0" fmla="*/ 413417 h 437442"/>
                  <a:gd name="connsiteX1" fmla="*/ 364807 w 3339723"/>
                  <a:gd name="connsiteY1" fmla="*/ 32 h 437442"/>
                  <a:gd name="connsiteX2" fmla="*/ 795813 w 3339723"/>
                  <a:gd name="connsiteY2" fmla="*/ 431039 h 437442"/>
                  <a:gd name="connsiteX3" fmla="*/ 1226820 w 3339723"/>
                  <a:gd name="connsiteY3" fmla="*/ 32 h 437442"/>
                  <a:gd name="connsiteX4" fmla="*/ 1660207 w 3339723"/>
                  <a:gd name="connsiteY4" fmla="*/ 431039 h 437442"/>
                  <a:gd name="connsiteX5" fmla="*/ 2098357 w 3339723"/>
                  <a:gd name="connsiteY5" fmla="*/ 4795 h 437442"/>
                  <a:gd name="connsiteX6" fmla="*/ 2529363 w 3339723"/>
                  <a:gd name="connsiteY6" fmla="*/ 435801 h 437442"/>
                  <a:gd name="connsiteX7" fmla="*/ 2650542 w 3339723"/>
                  <a:gd name="connsiteY7" fmla="*/ 152678 h 437442"/>
                  <a:gd name="connsiteX8" fmla="*/ 3339723 w 3339723"/>
                  <a:gd name="connsiteY8" fmla="*/ 151363 h 437442"/>
                  <a:gd name="connsiteX0" fmla="*/ 0 w 3339723"/>
                  <a:gd name="connsiteY0" fmla="*/ 413417 h 437609"/>
                  <a:gd name="connsiteX1" fmla="*/ 364807 w 3339723"/>
                  <a:gd name="connsiteY1" fmla="*/ 32 h 437609"/>
                  <a:gd name="connsiteX2" fmla="*/ 795813 w 3339723"/>
                  <a:gd name="connsiteY2" fmla="*/ 431039 h 437609"/>
                  <a:gd name="connsiteX3" fmla="*/ 1226820 w 3339723"/>
                  <a:gd name="connsiteY3" fmla="*/ 32 h 437609"/>
                  <a:gd name="connsiteX4" fmla="*/ 1660207 w 3339723"/>
                  <a:gd name="connsiteY4" fmla="*/ 431039 h 437609"/>
                  <a:gd name="connsiteX5" fmla="*/ 2098357 w 3339723"/>
                  <a:gd name="connsiteY5" fmla="*/ 4795 h 437609"/>
                  <a:gd name="connsiteX6" fmla="*/ 2529363 w 3339723"/>
                  <a:gd name="connsiteY6" fmla="*/ 435801 h 437609"/>
                  <a:gd name="connsiteX7" fmla="*/ 2895285 w 3339723"/>
                  <a:gd name="connsiteY7" fmla="*/ 158809 h 437609"/>
                  <a:gd name="connsiteX8" fmla="*/ 3339723 w 3339723"/>
                  <a:gd name="connsiteY8" fmla="*/ 151363 h 437609"/>
                  <a:gd name="connsiteX0" fmla="*/ 0 w 3535517"/>
                  <a:gd name="connsiteY0" fmla="*/ 413417 h 437596"/>
                  <a:gd name="connsiteX1" fmla="*/ 364807 w 3535517"/>
                  <a:gd name="connsiteY1" fmla="*/ 32 h 437596"/>
                  <a:gd name="connsiteX2" fmla="*/ 795813 w 3535517"/>
                  <a:gd name="connsiteY2" fmla="*/ 431039 h 437596"/>
                  <a:gd name="connsiteX3" fmla="*/ 1226820 w 3535517"/>
                  <a:gd name="connsiteY3" fmla="*/ 32 h 437596"/>
                  <a:gd name="connsiteX4" fmla="*/ 1660207 w 3535517"/>
                  <a:gd name="connsiteY4" fmla="*/ 431039 h 437596"/>
                  <a:gd name="connsiteX5" fmla="*/ 2098357 w 3535517"/>
                  <a:gd name="connsiteY5" fmla="*/ 4795 h 437596"/>
                  <a:gd name="connsiteX6" fmla="*/ 2529363 w 3535517"/>
                  <a:gd name="connsiteY6" fmla="*/ 435801 h 437596"/>
                  <a:gd name="connsiteX7" fmla="*/ 2895285 w 3535517"/>
                  <a:gd name="connsiteY7" fmla="*/ 158809 h 437596"/>
                  <a:gd name="connsiteX8" fmla="*/ 3535517 w 3535517"/>
                  <a:gd name="connsiteY8" fmla="*/ 163623 h 4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35517" h="437596">
                    <a:moveTo>
                      <a:pt x="0" y="413417"/>
                    </a:moveTo>
                    <a:cubicBezTo>
                      <a:pt x="121801" y="191286"/>
                      <a:pt x="232172" y="-2905"/>
                      <a:pt x="364807" y="32"/>
                    </a:cubicBezTo>
                    <a:cubicBezTo>
                      <a:pt x="497442" y="2969"/>
                      <a:pt x="652144" y="431039"/>
                      <a:pt x="795813" y="431039"/>
                    </a:cubicBezTo>
                    <a:cubicBezTo>
                      <a:pt x="939482" y="431039"/>
                      <a:pt x="1082754" y="32"/>
                      <a:pt x="1226820" y="32"/>
                    </a:cubicBezTo>
                    <a:cubicBezTo>
                      <a:pt x="1370886" y="32"/>
                      <a:pt x="1514951" y="430245"/>
                      <a:pt x="1660207" y="431039"/>
                    </a:cubicBezTo>
                    <a:cubicBezTo>
                      <a:pt x="1805463" y="431833"/>
                      <a:pt x="1953498" y="4001"/>
                      <a:pt x="2098357" y="4795"/>
                    </a:cubicBezTo>
                    <a:cubicBezTo>
                      <a:pt x="2243216" y="5589"/>
                      <a:pt x="2396542" y="410132"/>
                      <a:pt x="2529363" y="435801"/>
                    </a:cubicBezTo>
                    <a:cubicBezTo>
                      <a:pt x="2662184" y="461470"/>
                      <a:pt x="2727593" y="204172"/>
                      <a:pt x="2895285" y="158809"/>
                    </a:cubicBezTo>
                    <a:cubicBezTo>
                      <a:pt x="3062977" y="113446"/>
                      <a:pt x="3502576" y="171560"/>
                      <a:pt x="3535517" y="163623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C000"/>
                </a:solidFill>
                <a:prstDash val="solid"/>
                <a:tailEnd type="triangl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211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23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endParaRPr>
              </a:p>
            </p:txBody>
          </p:sp>
          <p:sp>
            <p:nvSpPr>
              <p:cNvPr id="330" name="TextBox 125"/>
              <p:cNvSpPr txBox="1"/>
              <p:nvPr/>
            </p:nvSpPr>
            <p:spPr>
              <a:xfrm>
                <a:off x="3056933" y="2318445"/>
                <a:ext cx="352982" cy="280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6211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23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Roboto" pitchFamily="2" charset="0"/>
                    <a:ea typeface="Roboto" pitchFamily="2" charset="0"/>
                  </a:rPr>
                  <a:t>h</a:t>
                </a:r>
                <a:r>
                  <a:rPr kumimoji="0" lang="el-GR" sz="1223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Roboto" pitchFamily="2" charset="0"/>
                    <a:ea typeface="Roboto" pitchFamily="2" charset="0"/>
                  </a:rPr>
                  <a:t>ν</a:t>
                </a:r>
                <a:endParaRPr kumimoji="0" lang="en-GB" sz="1223" b="0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</a:endParaRPr>
              </a:p>
            </p:txBody>
          </p:sp>
        </p:grpSp>
        <p:grpSp>
          <p:nvGrpSpPr>
            <p:cNvPr id="331" name="Group 330"/>
            <p:cNvGrpSpPr/>
            <p:nvPr/>
          </p:nvGrpSpPr>
          <p:grpSpPr>
            <a:xfrm>
              <a:off x="-2813314" y="-2270340"/>
              <a:ext cx="687983" cy="500354"/>
              <a:chOff x="2832597" y="2318445"/>
              <a:chExt cx="687983" cy="500354"/>
            </a:xfrm>
          </p:grpSpPr>
          <p:sp>
            <p:nvSpPr>
              <p:cNvPr id="332" name="Freeform 124"/>
              <p:cNvSpPr/>
              <p:nvPr/>
            </p:nvSpPr>
            <p:spPr>
              <a:xfrm rot="2093790">
                <a:off x="2832597" y="2648840"/>
                <a:ext cx="687983" cy="169959"/>
              </a:xfrm>
              <a:custGeom>
                <a:avLst/>
                <a:gdLst>
                  <a:gd name="connsiteX0" fmla="*/ 0 w 3028950"/>
                  <a:gd name="connsiteY0" fmla="*/ 428625 h 440188"/>
                  <a:gd name="connsiteX1" fmla="*/ 433387 w 3028950"/>
                  <a:gd name="connsiteY1" fmla="*/ 0 h 440188"/>
                  <a:gd name="connsiteX2" fmla="*/ 864393 w 3028950"/>
                  <a:gd name="connsiteY2" fmla="*/ 431007 h 440188"/>
                  <a:gd name="connsiteX3" fmla="*/ 1295400 w 3028950"/>
                  <a:gd name="connsiteY3" fmla="*/ 0 h 440188"/>
                  <a:gd name="connsiteX4" fmla="*/ 1728787 w 3028950"/>
                  <a:gd name="connsiteY4" fmla="*/ 431007 h 440188"/>
                  <a:gd name="connsiteX5" fmla="*/ 2166937 w 3028950"/>
                  <a:gd name="connsiteY5" fmla="*/ 4763 h 440188"/>
                  <a:gd name="connsiteX6" fmla="*/ 2597943 w 3028950"/>
                  <a:gd name="connsiteY6" fmla="*/ 435769 h 440188"/>
                  <a:gd name="connsiteX7" fmla="*/ 2817018 w 3028950"/>
                  <a:gd name="connsiteY7" fmla="*/ 226219 h 440188"/>
                  <a:gd name="connsiteX8" fmla="*/ 3028950 w 3028950"/>
                  <a:gd name="connsiteY8" fmla="*/ 188119 h 440188"/>
                  <a:gd name="connsiteX0" fmla="*/ 0 w 2960370"/>
                  <a:gd name="connsiteY0" fmla="*/ 413416 h 440219"/>
                  <a:gd name="connsiteX1" fmla="*/ 364807 w 2960370"/>
                  <a:gd name="connsiteY1" fmla="*/ 31 h 440219"/>
                  <a:gd name="connsiteX2" fmla="*/ 795813 w 2960370"/>
                  <a:gd name="connsiteY2" fmla="*/ 431038 h 440219"/>
                  <a:gd name="connsiteX3" fmla="*/ 1226820 w 2960370"/>
                  <a:gd name="connsiteY3" fmla="*/ 31 h 440219"/>
                  <a:gd name="connsiteX4" fmla="*/ 1660207 w 2960370"/>
                  <a:gd name="connsiteY4" fmla="*/ 431038 h 440219"/>
                  <a:gd name="connsiteX5" fmla="*/ 2098357 w 2960370"/>
                  <a:gd name="connsiteY5" fmla="*/ 4794 h 440219"/>
                  <a:gd name="connsiteX6" fmla="*/ 2529363 w 2960370"/>
                  <a:gd name="connsiteY6" fmla="*/ 435800 h 440219"/>
                  <a:gd name="connsiteX7" fmla="*/ 2748438 w 2960370"/>
                  <a:gd name="connsiteY7" fmla="*/ 226250 h 440219"/>
                  <a:gd name="connsiteX8" fmla="*/ 2960370 w 2960370"/>
                  <a:gd name="connsiteY8" fmla="*/ 188150 h 440219"/>
                  <a:gd name="connsiteX0" fmla="*/ 0 w 2960370"/>
                  <a:gd name="connsiteY0" fmla="*/ 413417 h 440220"/>
                  <a:gd name="connsiteX1" fmla="*/ 364807 w 2960370"/>
                  <a:gd name="connsiteY1" fmla="*/ 32 h 440220"/>
                  <a:gd name="connsiteX2" fmla="*/ 795813 w 2960370"/>
                  <a:gd name="connsiteY2" fmla="*/ 431039 h 440220"/>
                  <a:gd name="connsiteX3" fmla="*/ 1226820 w 2960370"/>
                  <a:gd name="connsiteY3" fmla="*/ 32 h 440220"/>
                  <a:gd name="connsiteX4" fmla="*/ 1660207 w 2960370"/>
                  <a:gd name="connsiteY4" fmla="*/ 431039 h 440220"/>
                  <a:gd name="connsiteX5" fmla="*/ 2098357 w 2960370"/>
                  <a:gd name="connsiteY5" fmla="*/ 4795 h 440220"/>
                  <a:gd name="connsiteX6" fmla="*/ 2529363 w 2960370"/>
                  <a:gd name="connsiteY6" fmla="*/ 435801 h 440220"/>
                  <a:gd name="connsiteX7" fmla="*/ 2748438 w 2960370"/>
                  <a:gd name="connsiteY7" fmla="*/ 226251 h 440220"/>
                  <a:gd name="connsiteX8" fmla="*/ 2960370 w 2960370"/>
                  <a:gd name="connsiteY8" fmla="*/ 188151 h 440220"/>
                  <a:gd name="connsiteX0" fmla="*/ 0 w 2960370"/>
                  <a:gd name="connsiteY0" fmla="*/ 413417 h 437406"/>
                  <a:gd name="connsiteX1" fmla="*/ 364807 w 2960370"/>
                  <a:gd name="connsiteY1" fmla="*/ 32 h 437406"/>
                  <a:gd name="connsiteX2" fmla="*/ 795813 w 2960370"/>
                  <a:gd name="connsiteY2" fmla="*/ 431039 h 437406"/>
                  <a:gd name="connsiteX3" fmla="*/ 1226820 w 2960370"/>
                  <a:gd name="connsiteY3" fmla="*/ 32 h 437406"/>
                  <a:gd name="connsiteX4" fmla="*/ 1660207 w 2960370"/>
                  <a:gd name="connsiteY4" fmla="*/ 431039 h 437406"/>
                  <a:gd name="connsiteX5" fmla="*/ 2098357 w 2960370"/>
                  <a:gd name="connsiteY5" fmla="*/ 4795 h 437406"/>
                  <a:gd name="connsiteX6" fmla="*/ 2529363 w 2960370"/>
                  <a:gd name="connsiteY6" fmla="*/ 435801 h 437406"/>
                  <a:gd name="connsiteX7" fmla="*/ 2650542 w 2960370"/>
                  <a:gd name="connsiteY7" fmla="*/ 152678 h 437406"/>
                  <a:gd name="connsiteX8" fmla="*/ 2960370 w 2960370"/>
                  <a:gd name="connsiteY8" fmla="*/ 188151 h 437406"/>
                  <a:gd name="connsiteX0" fmla="*/ 0 w 3217349"/>
                  <a:gd name="connsiteY0" fmla="*/ 413417 h 437391"/>
                  <a:gd name="connsiteX1" fmla="*/ 364807 w 3217349"/>
                  <a:gd name="connsiteY1" fmla="*/ 32 h 437391"/>
                  <a:gd name="connsiteX2" fmla="*/ 795813 w 3217349"/>
                  <a:gd name="connsiteY2" fmla="*/ 431039 h 437391"/>
                  <a:gd name="connsiteX3" fmla="*/ 1226820 w 3217349"/>
                  <a:gd name="connsiteY3" fmla="*/ 32 h 437391"/>
                  <a:gd name="connsiteX4" fmla="*/ 1660207 w 3217349"/>
                  <a:gd name="connsiteY4" fmla="*/ 431039 h 437391"/>
                  <a:gd name="connsiteX5" fmla="*/ 2098357 w 3217349"/>
                  <a:gd name="connsiteY5" fmla="*/ 4795 h 437391"/>
                  <a:gd name="connsiteX6" fmla="*/ 2529363 w 3217349"/>
                  <a:gd name="connsiteY6" fmla="*/ 435801 h 437391"/>
                  <a:gd name="connsiteX7" fmla="*/ 2650542 w 3217349"/>
                  <a:gd name="connsiteY7" fmla="*/ 152678 h 437391"/>
                  <a:gd name="connsiteX8" fmla="*/ 3217349 w 3217349"/>
                  <a:gd name="connsiteY8" fmla="*/ 206541 h 437391"/>
                  <a:gd name="connsiteX0" fmla="*/ 0 w 3339723"/>
                  <a:gd name="connsiteY0" fmla="*/ 413417 h 437442"/>
                  <a:gd name="connsiteX1" fmla="*/ 364807 w 3339723"/>
                  <a:gd name="connsiteY1" fmla="*/ 32 h 437442"/>
                  <a:gd name="connsiteX2" fmla="*/ 795813 w 3339723"/>
                  <a:gd name="connsiteY2" fmla="*/ 431039 h 437442"/>
                  <a:gd name="connsiteX3" fmla="*/ 1226820 w 3339723"/>
                  <a:gd name="connsiteY3" fmla="*/ 32 h 437442"/>
                  <a:gd name="connsiteX4" fmla="*/ 1660207 w 3339723"/>
                  <a:gd name="connsiteY4" fmla="*/ 431039 h 437442"/>
                  <a:gd name="connsiteX5" fmla="*/ 2098357 w 3339723"/>
                  <a:gd name="connsiteY5" fmla="*/ 4795 h 437442"/>
                  <a:gd name="connsiteX6" fmla="*/ 2529363 w 3339723"/>
                  <a:gd name="connsiteY6" fmla="*/ 435801 h 437442"/>
                  <a:gd name="connsiteX7" fmla="*/ 2650542 w 3339723"/>
                  <a:gd name="connsiteY7" fmla="*/ 152678 h 437442"/>
                  <a:gd name="connsiteX8" fmla="*/ 3339723 w 3339723"/>
                  <a:gd name="connsiteY8" fmla="*/ 151363 h 437442"/>
                  <a:gd name="connsiteX0" fmla="*/ 0 w 3339723"/>
                  <a:gd name="connsiteY0" fmla="*/ 413417 h 437609"/>
                  <a:gd name="connsiteX1" fmla="*/ 364807 w 3339723"/>
                  <a:gd name="connsiteY1" fmla="*/ 32 h 437609"/>
                  <a:gd name="connsiteX2" fmla="*/ 795813 w 3339723"/>
                  <a:gd name="connsiteY2" fmla="*/ 431039 h 437609"/>
                  <a:gd name="connsiteX3" fmla="*/ 1226820 w 3339723"/>
                  <a:gd name="connsiteY3" fmla="*/ 32 h 437609"/>
                  <a:gd name="connsiteX4" fmla="*/ 1660207 w 3339723"/>
                  <a:gd name="connsiteY4" fmla="*/ 431039 h 437609"/>
                  <a:gd name="connsiteX5" fmla="*/ 2098357 w 3339723"/>
                  <a:gd name="connsiteY5" fmla="*/ 4795 h 437609"/>
                  <a:gd name="connsiteX6" fmla="*/ 2529363 w 3339723"/>
                  <a:gd name="connsiteY6" fmla="*/ 435801 h 437609"/>
                  <a:gd name="connsiteX7" fmla="*/ 2895285 w 3339723"/>
                  <a:gd name="connsiteY7" fmla="*/ 158809 h 437609"/>
                  <a:gd name="connsiteX8" fmla="*/ 3339723 w 3339723"/>
                  <a:gd name="connsiteY8" fmla="*/ 151363 h 437609"/>
                  <a:gd name="connsiteX0" fmla="*/ 0 w 3535517"/>
                  <a:gd name="connsiteY0" fmla="*/ 413417 h 437596"/>
                  <a:gd name="connsiteX1" fmla="*/ 364807 w 3535517"/>
                  <a:gd name="connsiteY1" fmla="*/ 32 h 437596"/>
                  <a:gd name="connsiteX2" fmla="*/ 795813 w 3535517"/>
                  <a:gd name="connsiteY2" fmla="*/ 431039 h 437596"/>
                  <a:gd name="connsiteX3" fmla="*/ 1226820 w 3535517"/>
                  <a:gd name="connsiteY3" fmla="*/ 32 h 437596"/>
                  <a:gd name="connsiteX4" fmla="*/ 1660207 w 3535517"/>
                  <a:gd name="connsiteY4" fmla="*/ 431039 h 437596"/>
                  <a:gd name="connsiteX5" fmla="*/ 2098357 w 3535517"/>
                  <a:gd name="connsiteY5" fmla="*/ 4795 h 437596"/>
                  <a:gd name="connsiteX6" fmla="*/ 2529363 w 3535517"/>
                  <a:gd name="connsiteY6" fmla="*/ 435801 h 437596"/>
                  <a:gd name="connsiteX7" fmla="*/ 2895285 w 3535517"/>
                  <a:gd name="connsiteY7" fmla="*/ 158809 h 437596"/>
                  <a:gd name="connsiteX8" fmla="*/ 3535517 w 3535517"/>
                  <a:gd name="connsiteY8" fmla="*/ 163623 h 4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35517" h="437596">
                    <a:moveTo>
                      <a:pt x="0" y="413417"/>
                    </a:moveTo>
                    <a:cubicBezTo>
                      <a:pt x="121801" y="191286"/>
                      <a:pt x="232172" y="-2905"/>
                      <a:pt x="364807" y="32"/>
                    </a:cubicBezTo>
                    <a:cubicBezTo>
                      <a:pt x="497442" y="2969"/>
                      <a:pt x="652144" y="431039"/>
                      <a:pt x="795813" y="431039"/>
                    </a:cubicBezTo>
                    <a:cubicBezTo>
                      <a:pt x="939482" y="431039"/>
                      <a:pt x="1082754" y="32"/>
                      <a:pt x="1226820" y="32"/>
                    </a:cubicBezTo>
                    <a:cubicBezTo>
                      <a:pt x="1370886" y="32"/>
                      <a:pt x="1514951" y="430245"/>
                      <a:pt x="1660207" y="431039"/>
                    </a:cubicBezTo>
                    <a:cubicBezTo>
                      <a:pt x="1805463" y="431833"/>
                      <a:pt x="1953498" y="4001"/>
                      <a:pt x="2098357" y="4795"/>
                    </a:cubicBezTo>
                    <a:cubicBezTo>
                      <a:pt x="2243216" y="5589"/>
                      <a:pt x="2396542" y="410132"/>
                      <a:pt x="2529363" y="435801"/>
                    </a:cubicBezTo>
                    <a:cubicBezTo>
                      <a:pt x="2662184" y="461470"/>
                      <a:pt x="2727593" y="204172"/>
                      <a:pt x="2895285" y="158809"/>
                    </a:cubicBezTo>
                    <a:cubicBezTo>
                      <a:pt x="3062977" y="113446"/>
                      <a:pt x="3502576" y="171560"/>
                      <a:pt x="3535517" y="163623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C000"/>
                </a:solidFill>
                <a:prstDash val="solid"/>
                <a:tailEnd type="triangl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211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23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endParaRPr>
              </a:p>
            </p:txBody>
          </p:sp>
          <p:sp>
            <p:nvSpPr>
              <p:cNvPr id="333" name="TextBox 125"/>
              <p:cNvSpPr txBox="1"/>
              <p:nvPr/>
            </p:nvSpPr>
            <p:spPr>
              <a:xfrm>
                <a:off x="3056933" y="2318445"/>
                <a:ext cx="352982" cy="280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6211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23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Roboto" pitchFamily="2" charset="0"/>
                    <a:ea typeface="Roboto" pitchFamily="2" charset="0"/>
                  </a:rPr>
                  <a:t>h</a:t>
                </a:r>
                <a:r>
                  <a:rPr kumimoji="0" lang="el-GR" sz="1223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Roboto" pitchFamily="2" charset="0"/>
                    <a:ea typeface="Roboto" pitchFamily="2" charset="0"/>
                  </a:rPr>
                  <a:t>ν</a:t>
                </a:r>
                <a:endParaRPr kumimoji="0" lang="en-GB" sz="1223" b="0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</a:endParaRPr>
              </a:p>
            </p:txBody>
          </p:sp>
        </p:grpSp>
        <p:grpSp>
          <p:nvGrpSpPr>
            <p:cNvPr id="337" name="Group 336"/>
            <p:cNvGrpSpPr/>
            <p:nvPr/>
          </p:nvGrpSpPr>
          <p:grpSpPr>
            <a:xfrm>
              <a:off x="-2469323" y="-2803594"/>
              <a:ext cx="687983" cy="500354"/>
              <a:chOff x="2832597" y="2318445"/>
              <a:chExt cx="687983" cy="500354"/>
            </a:xfrm>
          </p:grpSpPr>
          <p:sp>
            <p:nvSpPr>
              <p:cNvPr id="338" name="Freeform 124"/>
              <p:cNvSpPr/>
              <p:nvPr/>
            </p:nvSpPr>
            <p:spPr>
              <a:xfrm rot="2093790">
                <a:off x="2832597" y="2648840"/>
                <a:ext cx="687983" cy="169959"/>
              </a:xfrm>
              <a:custGeom>
                <a:avLst/>
                <a:gdLst>
                  <a:gd name="connsiteX0" fmla="*/ 0 w 3028950"/>
                  <a:gd name="connsiteY0" fmla="*/ 428625 h 440188"/>
                  <a:gd name="connsiteX1" fmla="*/ 433387 w 3028950"/>
                  <a:gd name="connsiteY1" fmla="*/ 0 h 440188"/>
                  <a:gd name="connsiteX2" fmla="*/ 864393 w 3028950"/>
                  <a:gd name="connsiteY2" fmla="*/ 431007 h 440188"/>
                  <a:gd name="connsiteX3" fmla="*/ 1295400 w 3028950"/>
                  <a:gd name="connsiteY3" fmla="*/ 0 h 440188"/>
                  <a:gd name="connsiteX4" fmla="*/ 1728787 w 3028950"/>
                  <a:gd name="connsiteY4" fmla="*/ 431007 h 440188"/>
                  <a:gd name="connsiteX5" fmla="*/ 2166937 w 3028950"/>
                  <a:gd name="connsiteY5" fmla="*/ 4763 h 440188"/>
                  <a:gd name="connsiteX6" fmla="*/ 2597943 w 3028950"/>
                  <a:gd name="connsiteY6" fmla="*/ 435769 h 440188"/>
                  <a:gd name="connsiteX7" fmla="*/ 2817018 w 3028950"/>
                  <a:gd name="connsiteY7" fmla="*/ 226219 h 440188"/>
                  <a:gd name="connsiteX8" fmla="*/ 3028950 w 3028950"/>
                  <a:gd name="connsiteY8" fmla="*/ 188119 h 440188"/>
                  <a:gd name="connsiteX0" fmla="*/ 0 w 2960370"/>
                  <a:gd name="connsiteY0" fmla="*/ 413416 h 440219"/>
                  <a:gd name="connsiteX1" fmla="*/ 364807 w 2960370"/>
                  <a:gd name="connsiteY1" fmla="*/ 31 h 440219"/>
                  <a:gd name="connsiteX2" fmla="*/ 795813 w 2960370"/>
                  <a:gd name="connsiteY2" fmla="*/ 431038 h 440219"/>
                  <a:gd name="connsiteX3" fmla="*/ 1226820 w 2960370"/>
                  <a:gd name="connsiteY3" fmla="*/ 31 h 440219"/>
                  <a:gd name="connsiteX4" fmla="*/ 1660207 w 2960370"/>
                  <a:gd name="connsiteY4" fmla="*/ 431038 h 440219"/>
                  <a:gd name="connsiteX5" fmla="*/ 2098357 w 2960370"/>
                  <a:gd name="connsiteY5" fmla="*/ 4794 h 440219"/>
                  <a:gd name="connsiteX6" fmla="*/ 2529363 w 2960370"/>
                  <a:gd name="connsiteY6" fmla="*/ 435800 h 440219"/>
                  <a:gd name="connsiteX7" fmla="*/ 2748438 w 2960370"/>
                  <a:gd name="connsiteY7" fmla="*/ 226250 h 440219"/>
                  <a:gd name="connsiteX8" fmla="*/ 2960370 w 2960370"/>
                  <a:gd name="connsiteY8" fmla="*/ 188150 h 440219"/>
                  <a:gd name="connsiteX0" fmla="*/ 0 w 2960370"/>
                  <a:gd name="connsiteY0" fmla="*/ 413417 h 440220"/>
                  <a:gd name="connsiteX1" fmla="*/ 364807 w 2960370"/>
                  <a:gd name="connsiteY1" fmla="*/ 32 h 440220"/>
                  <a:gd name="connsiteX2" fmla="*/ 795813 w 2960370"/>
                  <a:gd name="connsiteY2" fmla="*/ 431039 h 440220"/>
                  <a:gd name="connsiteX3" fmla="*/ 1226820 w 2960370"/>
                  <a:gd name="connsiteY3" fmla="*/ 32 h 440220"/>
                  <a:gd name="connsiteX4" fmla="*/ 1660207 w 2960370"/>
                  <a:gd name="connsiteY4" fmla="*/ 431039 h 440220"/>
                  <a:gd name="connsiteX5" fmla="*/ 2098357 w 2960370"/>
                  <a:gd name="connsiteY5" fmla="*/ 4795 h 440220"/>
                  <a:gd name="connsiteX6" fmla="*/ 2529363 w 2960370"/>
                  <a:gd name="connsiteY6" fmla="*/ 435801 h 440220"/>
                  <a:gd name="connsiteX7" fmla="*/ 2748438 w 2960370"/>
                  <a:gd name="connsiteY7" fmla="*/ 226251 h 440220"/>
                  <a:gd name="connsiteX8" fmla="*/ 2960370 w 2960370"/>
                  <a:gd name="connsiteY8" fmla="*/ 188151 h 440220"/>
                  <a:gd name="connsiteX0" fmla="*/ 0 w 2960370"/>
                  <a:gd name="connsiteY0" fmla="*/ 413417 h 437406"/>
                  <a:gd name="connsiteX1" fmla="*/ 364807 w 2960370"/>
                  <a:gd name="connsiteY1" fmla="*/ 32 h 437406"/>
                  <a:gd name="connsiteX2" fmla="*/ 795813 w 2960370"/>
                  <a:gd name="connsiteY2" fmla="*/ 431039 h 437406"/>
                  <a:gd name="connsiteX3" fmla="*/ 1226820 w 2960370"/>
                  <a:gd name="connsiteY3" fmla="*/ 32 h 437406"/>
                  <a:gd name="connsiteX4" fmla="*/ 1660207 w 2960370"/>
                  <a:gd name="connsiteY4" fmla="*/ 431039 h 437406"/>
                  <a:gd name="connsiteX5" fmla="*/ 2098357 w 2960370"/>
                  <a:gd name="connsiteY5" fmla="*/ 4795 h 437406"/>
                  <a:gd name="connsiteX6" fmla="*/ 2529363 w 2960370"/>
                  <a:gd name="connsiteY6" fmla="*/ 435801 h 437406"/>
                  <a:gd name="connsiteX7" fmla="*/ 2650542 w 2960370"/>
                  <a:gd name="connsiteY7" fmla="*/ 152678 h 437406"/>
                  <a:gd name="connsiteX8" fmla="*/ 2960370 w 2960370"/>
                  <a:gd name="connsiteY8" fmla="*/ 188151 h 437406"/>
                  <a:gd name="connsiteX0" fmla="*/ 0 w 3217349"/>
                  <a:gd name="connsiteY0" fmla="*/ 413417 h 437391"/>
                  <a:gd name="connsiteX1" fmla="*/ 364807 w 3217349"/>
                  <a:gd name="connsiteY1" fmla="*/ 32 h 437391"/>
                  <a:gd name="connsiteX2" fmla="*/ 795813 w 3217349"/>
                  <a:gd name="connsiteY2" fmla="*/ 431039 h 437391"/>
                  <a:gd name="connsiteX3" fmla="*/ 1226820 w 3217349"/>
                  <a:gd name="connsiteY3" fmla="*/ 32 h 437391"/>
                  <a:gd name="connsiteX4" fmla="*/ 1660207 w 3217349"/>
                  <a:gd name="connsiteY4" fmla="*/ 431039 h 437391"/>
                  <a:gd name="connsiteX5" fmla="*/ 2098357 w 3217349"/>
                  <a:gd name="connsiteY5" fmla="*/ 4795 h 437391"/>
                  <a:gd name="connsiteX6" fmla="*/ 2529363 w 3217349"/>
                  <a:gd name="connsiteY6" fmla="*/ 435801 h 437391"/>
                  <a:gd name="connsiteX7" fmla="*/ 2650542 w 3217349"/>
                  <a:gd name="connsiteY7" fmla="*/ 152678 h 437391"/>
                  <a:gd name="connsiteX8" fmla="*/ 3217349 w 3217349"/>
                  <a:gd name="connsiteY8" fmla="*/ 206541 h 437391"/>
                  <a:gd name="connsiteX0" fmla="*/ 0 w 3339723"/>
                  <a:gd name="connsiteY0" fmla="*/ 413417 h 437442"/>
                  <a:gd name="connsiteX1" fmla="*/ 364807 w 3339723"/>
                  <a:gd name="connsiteY1" fmla="*/ 32 h 437442"/>
                  <a:gd name="connsiteX2" fmla="*/ 795813 w 3339723"/>
                  <a:gd name="connsiteY2" fmla="*/ 431039 h 437442"/>
                  <a:gd name="connsiteX3" fmla="*/ 1226820 w 3339723"/>
                  <a:gd name="connsiteY3" fmla="*/ 32 h 437442"/>
                  <a:gd name="connsiteX4" fmla="*/ 1660207 w 3339723"/>
                  <a:gd name="connsiteY4" fmla="*/ 431039 h 437442"/>
                  <a:gd name="connsiteX5" fmla="*/ 2098357 w 3339723"/>
                  <a:gd name="connsiteY5" fmla="*/ 4795 h 437442"/>
                  <a:gd name="connsiteX6" fmla="*/ 2529363 w 3339723"/>
                  <a:gd name="connsiteY6" fmla="*/ 435801 h 437442"/>
                  <a:gd name="connsiteX7" fmla="*/ 2650542 w 3339723"/>
                  <a:gd name="connsiteY7" fmla="*/ 152678 h 437442"/>
                  <a:gd name="connsiteX8" fmla="*/ 3339723 w 3339723"/>
                  <a:gd name="connsiteY8" fmla="*/ 151363 h 437442"/>
                  <a:gd name="connsiteX0" fmla="*/ 0 w 3339723"/>
                  <a:gd name="connsiteY0" fmla="*/ 413417 h 437609"/>
                  <a:gd name="connsiteX1" fmla="*/ 364807 w 3339723"/>
                  <a:gd name="connsiteY1" fmla="*/ 32 h 437609"/>
                  <a:gd name="connsiteX2" fmla="*/ 795813 w 3339723"/>
                  <a:gd name="connsiteY2" fmla="*/ 431039 h 437609"/>
                  <a:gd name="connsiteX3" fmla="*/ 1226820 w 3339723"/>
                  <a:gd name="connsiteY3" fmla="*/ 32 h 437609"/>
                  <a:gd name="connsiteX4" fmla="*/ 1660207 w 3339723"/>
                  <a:gd name="connsiteY4" fmla="*/ 431039 h 437609"/>
                  <a:gd name="connsiteX5" fmla="*/ 2098357 w 3339723"/>
                  <a:gd name="connsiteY5" fmla="*/ 4795 h 437609"/>
                  <a:gd name="connsiteX6" fmla="*/ 2529363 w 3339723"/>
                  <a:gd name="connsiteY6" fmla="*/ 435801 h 437609"/>
                  <a:gd name="connsiteX7" fmla="*/ 2895285 w 3339723"/>
                  <a:gd name="connsiteY7" fmla="*/ 158809 h 437609"/>
                  <a:gd name="connsiteX8" fmla="*/ 3339723 w 3339723"/>
                  <a:gd name="connsiteY8" fmla="*/ 151363 h 437609"/>
                  <a:gd name="connsiteX0" fmla="*/ 0 w 3535517"/>
                  <a:gd name="connsiteY0" fmla="*/ 413417 h 437596"/>
                  <a:gd name="connsiteX1" fmla="*/ 364807 w 3535517"/>
                  <a:gd name="connsiteY1" fmla="*/ 32 h 437596"/>
                  <a:gd name="connsiteX2" fmla="*/ 795813 w 3535517"/>
                  <a:gd name="connsiteY2" fmla="*/ 431039 h 437596"/>
                  <a:gd name="connsiteX3" fmla="*/ 1226820 w 3535517"/>
                  <a:gd name="connsiteY3" fmla="*/ 32 h 437596"/>
                  <a:gd name="connsiteX4" fmla="*/ 1660207 w 3535517"/>
                  <a:gd name="connsiteY4" fmla="*/ 431039 h 437596"/>
                  <a:gd name="connsiteX5" fmla="*/ 2098357 w 3535517"/>
                  <a:gd name="connsiteY5" fmla="*/ 4795 h 437596"/>
                  <a:gd name="connsiteX6" fmla="*/ 2529363 w 3535517"/>
                  <a:gd name="connsiteY6" fmla="*/ 435801 h 437596"/>
                  <a:gd name="connsiteX7" fmla="*/ 2895285 w 3535517"/>
                  <a:gd name="connsiteY7" fmla="*/ 158809 h 437596"/>
                  <a:gd name="connsiteX8" fmla="*/ 3535517 w 3535517"/>
                  <a:gd name="connsiteY8" fmla="*/ 163623 h 4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35517" h="437596">
                    <a:moveTo>
                      <a:pt x="0" y="413417"/>
                    </a:moveTo>
                    <a:cubicBezTo>
                      <a:pt x="121801" y="191286"/>
                      <a:pt x="232172" y="-2905"/>
                      <a:pt x="364807" y="32"/>
                    </a:cubicBezTo>
                    <a:cubicBezTo>
                      <a:pt x="497442" y="2969"/>
                      <a:pt x="652144" y="431039"/>
                      <a:pt x="795813" y="431039"/>
                    </a:cubicBezTo>
                    <a:cubicBezTo>
                      <a:pt x="939482" y="431039"/>
                      <a:pt x="1082754" y="32"/>
                      <a:pt x="1226820" y="32"/>
                    </a:cubicBezTo>
                    <a:cubicBezTo>
                      <a:pt x="1370886" y="32"/>
                      <a:pt x="1514951" y="430245"/>
                      <a:pt x="1660207" y="431039"/>
                    </a:cubicBezTo>
                    <a:cubicBezTo>
                      <a:pt x="1805463" y="431833"/>
                      <a:pt x="1953498" y="4001"/>
                      <a:pt x="2098357" y="4795"/>
                    </a:cubicBezTo>
                    <a:cubicBezTo>
                      <a:pt x="2243216" y="5589"/>
                      <a:pt x="2396542" y="410132"/>
                      <a:pt x="2529363" y="435801"/>
                    </a:cubicBezTo>
                    <a:cubicBezTo>
                      <a:pt x="2662184" y="461470"/>
                      <a:pt x="2727593" y="204172"/>
                      <a:pt x="2895285" y="158809"/>
                    </a:cubicBezTo>
                    <a:cubicBezTo>
                      <a:pt x="3062977" y="113446"/>
                      <a:pt x="3502576" y="171560"/>
                      <a:pt x="3535517" y="163623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C000"/>
                </a:solidFill>
                <a:prstDash val="solid"/>
                <a:tailEnd type="triangl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211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23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endParaRPr>
              </a:p>
            </p:txBody>
          </p:sp>
          <p:sp>
            <p:nvSpPr>
              <p:cNvPr id="339" name="TextBox 125"/>
              <p:cNvSpPr txBox="1"/>
              <p:nvPr/>
            </p:nvSpPr>
            <p:spPr>
              <a:xfrm>
                <a:off x="3056933" y="2318445"/>
                <a:ext cx="352982" cy="280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6211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23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Roboto" pitchFamily="2" charset="0"/>
                    <a:ea typeface="Roboto" pitchFamily="2" charset="0"/>
                  </a:rPr>
                  <a:t>h</a:t>
                </a:r>
                <a:r>
                  <a:rPr kumimoji="0" lang="el-GR" sz="1223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Roboto" pitchFamily="2" charset="0"/>
                    <a:ea typeface="Roboto" pitchFamily="2" charset="0"/>
                  </a:rPr>
                  <a:t>ν</a:t>
                </a:r>
                <a:endParaRPr kumimoji="0" lang="en-GB" sz="1223" b="0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</a:endParaRPr>
              </a:p>
            </p:txBody>
          </p:sp>
        </p:grpSp>
        <p:grpSp>
          <p:nvGrpSpPr>
            <p:cNvPr id="340" name="Group 339"/>
            <p:cNvGrpSpPr/>
            <p:nvPr/>
          </p:nvGrpSpPr>
          <p:grpSpPr>
            <a:xfrm>
              <a:off x="-2240053" y="-1071477"/>
              <a:ext cx="687983" cy="500354"/>
              <a:chOff x="2832597" y="2318445"/>
              <a:chExt cx="687983" cy="500354"/>
            </a:xfrm>
          </p:grpSpPr>
          <p:sp>
            <p:nvSpPr>
              <p:cNvPr id="341" name="Freeform 124"/>
              <p:cNvSpPr/>
              <p:nvPr/>
            </p:nvSpPr>
            <p:spPr>
              <a:xfrm rot="2093790">
                <a:off x="2832597" y="2648840"/>
                <a:ext cx="687983" cy="169959"/>
              </a:xfrm>
              <a:custGeom>
                <a:avLst/>
                <a:gdLst>
                  <a:gd name="connsiteX0" fmla="*/ 0 w 3028950"/>
                  <a:gd name="connsiteY0" fmla="*/ 428625 h 440188"/>
                  <a:gd name="connsiteX1" fmla="*/ 433387 w 3028950"/>
                  <a:gd name="connsiteY1" fmla="*/ 0 h 440188"/>
                  <a:gd name="connsiteX2" fmla="*/ 864393 w 3028950"/>
                  <a:gd name="connsiteY2" fmla="*/ 431007 h 440188"/>
                  <a:gd name="connsiteX3" fmla="*/ 1295400 w 3028950"/>
                  <a:gd name="connsiteY3" fmla="*/ 0 h 440188"/>
                  <a:gd name="connsiteX4" fmla="*/ 1728787 w 3028950"/>
                  <a:gd name="connsiteY4" fmla="*/ 431007 h 440188"/>
                  <a:gd name="connsiteX5" fmla="*/ 2166937 w 3028950"/>
                  <a:gd name="connsiteY5" fmla="*/ 4763 h 440188"/>
                  <a:gd name="connsiteX6" fmla="*/ 2597943 w 3028950"/>
                  <a:gd name="connsiteY6" fmla="*/ 435769 h 440188"/>
                  <a:gd name="connsiteX7" fmla="*/ 2817018 w 3028950"/>
                  <a:gd name="connsiteY7" fmla="*/ 226219 h 440188"/>
                  <a:gd name="connsiteX8" fmla="*/ 3028950 w 3028950"/>
                  <a:gd name="connsiteY8" fmla="*/ 188119 h 440188"/>
                  <a:gd name="connsiteX0" fmla="*/ 0 w 2960370"/>
                  <a:gd name="connsiteY0" fmla="*/ 413416 h 440219"/>
                  <a:gd name="connsiteX1" fmla="*/ 364807 w 2960370"/>
                  <a:gd name="connsiteY1" fmla="*/ 31 h 440219"/>
                  <a:gd name="connsiteX2" fmla="*/ 795813 w 2960370"/>
                  <a:gd name="connsiteY2" fmla="*/ 431038 h 440219"/>
                  <a:gd name="connsiteX3" fmla="*/ 1226820 w 2960370"/>
                  <a:gd name="connsiteY3" fmla="*/ 31 h 440219"/>
                  <a:gd name="connsiteX4" fmla="*/ 1660207 w 2960370"/>
                  <a:gd name="connsiteY4" fmla="*/ 431038 h 440219"/>
                  <a:gd name="connsiteX5" fmla="*/ 2098357 w 2960370"/>
                  <a:gd name="connsiteY5" fmla="*/ 4794 h 440219"/>
                  <a:gd name="connsiteX6" fmla="*/ 2529363 w 2960370"/>
                  <a:gd name="connsiteY6" fmla="*/ 435800 h 440219"/>
                  <a:gd name="connsiteX7" fmla="*/ 2748438 w 2960370"/>
                  <a:gd name="connsiteY7" fmla="*/ 226250 h 440219"/>
                  <a:gd name="connsiteX8" fmla="*/ 2960370 w 2960370"/>
                  <a:gd name="connsiteY8" fmla="*/ 188150 h 440219"/>
                  <a:gd name="connsiteX0" fmla="*/ 0 w 2960370"/>
                  <a:gd name="connsiteY0" fmla="*/ 413417 h 440220"/>
                  <a:gd name="connsiteX1" fmla="*/ 364807 w 2960370"/>
                  <a:gd name="connsiteY1" fmla="*/ 32 h 440220"/>
                  <a:gd name="connsiteX2" fmla="*/ 795813 w 2960370"/>
                  <a:gd name="connsiteY2" fmla="*/ 431039 h 440220"/>
                  <a:gd name="connsiteX3" fmla="*/ 1226820 w 2960370"/>
                  <a:gd name="connsiteY3" fmla="*/ 32 h 440220"/>
                  <a:gd name="connsiteX4" fmla="*/ 1660207 w 2960370"/>
                  <a:gd name="connsiteY4" fmla="*/ 431039 h 440220"/>
                  <a:gd name="connsiteX5" fmla="*/ 2098357 w 2960370"/>
                  <a:gd name="connsiteY5" fmla="*/ 4795 h 440220"/>
                  <a:gd name="connsiteX6" fmla="*/ 2529363 w 2960370"/>
                  <a:gd name="connsiteY6" fmla="*/ 435801 h 440220"/>
                  <a:gd name="connsiteX7" fmla="*/ 2748438 w 2960370"/>
                  <a:gd name="connsiteY7" fmla="*/ 226251 h 440220"/>
                  <a:gd name="connsiteX8" fmla="*/ 2960370 w 2960370"/>
                  <a:gd name="connsiteY8" fmla="*/ 188151 h 440220"/>
                  <a:gd name="connsiteX0" fmla="*/ 0 w 2960370"/>
                  <a:gd name="connsiteY0" fmla="*/ 413417 h 437406"/>
                  <a:gd name="connsiteX1" fmla="*/ 364807 w 2960370"/>
                  <a:gd name="connsiteY1" fmla="*/ 32 h 437406"/>
                  <a:gd name="connsiteX2" fmla="*/ 795813 w 2960370"/>
                  <a:gd name="connsiteY2" fmla="*/ 431039 h 437406"/>
                  <a:gd name="connsiteX3" fmla="*/ 1226820 w 2960370"/>
                  <a:gd name="connsiteY3" fmla="*/ 32 h 437406"/>
                  <a:gd name="connsiteX4" fmla="*/ 1660207 w 2960370"/>
                  <a:gd name="connsiteY4" fmla="*/ 431039 h 437406"/>
                  <a:gd name="connsiteX5" fmla="*/ 2098357 w 2960370"/>
                  <a:gd name="connsiteY5" fmla="*/ 4795 h 437406"/>
                  <a:gd name="connsiteX6" fmla="*/ 2529363 w 2960370"/>
                  <a:gd name="connsiteY6" fmla="*/ 435801 h 437406"/>
                  <a:gd name="connsiteX7" fmla="*/ 2650542 w 2960370"/>
                  <a:gd name="connsiteY7" fmla="*/ 152678 h 437406"/>
                  <a:gd name="connsiteX8" fmla="*/ 2960370 w 2960370"/>
                  <a:gd name="connsiteY8" fmla="*/ 188151 h 437406"/>
                  <a:gd name="connsiteX0" fmla="*/ 0 w 3217349"/>
                  <a:gd name="connsiteY0" fmla="*/ 413417 h 437391"/>
                  <a:gd name="connsiteX1" fmla="*/ 364807 w 3217349"/>
                  <a:gd name="connsiteY1" fmla="*/ 32 h 437391"/>
                  <a:gd name="connsiteX2" fmla="*/ 795813 w 3217349"/>
                  <a:gd name="connsiteY2" fmla="*/ 431039 h 437391"/>
                  <a:gd name="connsiteX3" fmla="*/ 1226820 w 3217349"/>
                  <a:gd name="connsiteY3" fmla="*/ 32 h 437391"/>
                  <a:gd name="connsiteX4" fmla="*/ 1660207 w 3217349"/>
                  <a:gd name="connsiteY4" fmla="*/ 431039 h 437391"/>
                  <a:gd name="connsiteX5" fmla="*/ 2098357 w 3217349"/>
                  <a:gd name="connsiteY5" fmla="*/ 4795 h 437391"/>
                  <a:gd name="connsiteX6" fmla="*/ 2529363 w 3217349"/>
                  <a:gd name="connsiteY6" fmla="*/ 435801 h 437391"/>
                  <a:gd name="connsiteX7" fmla="*/ 2650542 w 3217349"/>
                  <a:gd name="connsiteY7" fmla="*/ 152678 h 437391"/>
                  <a:gd name="connsiteX8" fmla="*/ 3217349 w 3217349"/>
                  <a:gd name="connsiteY8" fmla="*/ 206541 h 437391"/>
                  <a:gd name="connsiteX0" fmla="*/ 0 w 3339723"/>
                  <a:gd name="connsiteY0" fmla="*/ 413417 h 437442"/>
                  <a:gd name="connsiteX1" fmla="*/ 364807 w 3339723"/>
                  <a:gd name="connsiteY1" fmla="*/ 32 h 437442"/>
                  <a:gd name="connsiteX2" fmla="*/ 795813 w 3339723"/>
                  <a:gd name="connsiteY2" fmla="*/ 431039 h 437442"/>
                  <a:gd name="connsiteX3" fmla="*/ 1226820 w 3339723"/>
                  <a:gd name="connsiteY3" fmla="*/ 32 h 437442"/>
                  <a:gd name="connsiteX4" fmla="*/ 1660207 w 3339723"/>
                  <a:gd name="connsiteY4" fmla="*/ 431039 h 437442"/>
                  <a:gd name="connsiteX5" fmla="*/ 2098357 w 3339723"/>
                  <a:gd name="connsiteY5" fmla="*/ 4795 h 437442"/>
                  <a:gd name="connsiteX6" fmla="*/ 2529363 w 3339723"/>
                  <a:gd name="connsiteY6" fmla="*/ 435801 h 437442"/>
                  <a:gd name="connsiteX7" fmla="*/ 2650542 w 3339723"/>
                  <a:gd name="connsiteY7" fmla="*/ 152678 h 437442"/>
                  <a:gd name="connsiteX8" fmla="*/ 3339723 w 3339723"/>
                  <a:gd name="connsiteY8" fmla="*/ 151363 h 437442"/>
                  <a:gd name="connsiteX0" fmla="*/ 0 w 3339723"/>
                  <a:gd name="connsiteY0" fmla="*/ 413417 h 437609"/>
                  <a:gd name="connsiteX1" fmla="*/ 364807 w 3339723"/>
                  <a:gd name="connsiteY1" fmla="*/ 32 h 437609"/>
                  <a:gd name="connsiteX2" fmla="*/ 795813 w 3339723"/>
                  <a:gd name="connsiteY2" fmla="*/ 431039 h 437609"/>
                  <a:gd name="connsiteX3" fmla="*/ 1226820 w 3339723"/>
                  <a:gd name="connsiteY3" fmla="*/ 32 h 437609"/>
                  <a:gd name="connsiteX4" fmla="*/ 1660207 w 3339723"/>
                  <a:gd name="connsiteY4" fmla="*/ 431039 h 437609"/>
                  <a:gd name="connsiteX5" fmla="*/ 2098357 w 3339723"/>
                  <a:gd name="connsiteY5" fmla="*/ 4795 h 437609"/>
                  <a:gd name="connsiteX6" fmla="*/ 2529363 w 3339723"/>
                  <a:gd name="connsiteY6" fmla="*/ 435801 h 437609"/>
                  <a:gd name="connsiteX7" fmla="*/ 2895285 w 3339723"/>
                  <a:gd name="connsiteY7" fmla="*/ 158809 h 437609"/>
                  <a:gd name="connsiteX8" fmla="*/ 3339723 w 3339723"/>
                  <a:gd name="connsiteY8" fmla="*/ 151363 h 437609"/>
                  <a:gd name="connsiteX0" fmla="*/ 0 w 3535517"/>
                  <a:gd name="connsiteY0" fmla="*/ 413417 h 437596"/>
                  <a:gd name="connsiteX1" fmla="*/ 364807 w 3535517"/>
                  <a:gd name="connsiteY1" fmla="*/ 32 h 437596"/>
                  <a:gd name="connsiteX2" fmla="*/ 795813 w 3535517"/>
                  <a:gd name="connsiteY2" fmla="*/ 431039 h 437596"/>
                  <a:gd name="connsiteX3" fmla="*/ 1226820 w 3535517"/>
                  <a:gd name="connsiteY3" fmla="*/ 32 h 437596"/>
                  <a:gd name="connsiteX4" fmla="*/ 1660207 w 3535517"/>
                  <a:gd name="connsiteY4" fmla="*/ 431039 h 437596"/>
                  <a:gd name="connsiteX5" fmla="*/ 2098357 w 3535517"/>
                  <a:gd name="connsiteY5" fmla="*/ 4795 h 437596"/>
                  <a:gd name="connsiteX6" fmla="*/ 2529363 w 3535517"/>
                  <a:gd name="connsiteY6" fmla="*/ 435801 h 437596"/>
                  <a:gd name="connsiteX7" fmla="*/ 2895285 w 3535517"/>
                  <a:gd name="connsiteY7" fmla="*/ 158809 h 437596"/>
                  <a:gd name="connsiteX8" fmla="*/ 3535517 w 3535517"/>
                  <a:gd name="connsiteY8" fmla="*/ 163623 h 4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35517" h="437596">
                    <a:moveTo>
                      <a:pt x="0" y="413417"/>
                    </a:moveTo>
                    <a:cubicBezTo>
                      <a:pt x="121801" y="191286"/>
                      <a:pt x="232172" y="-2905"/>
                      <a:pt x="364807" y="32"/>
                    </a:cubicBezTo>
                    <a:cubicBezTo>
                      <a:pt x="497442" y="2969"/>
                      <a:pt x="652144" y="431039"/>
                      <a:pt x="795813" y="431039"/>
                    </a:cubicBezTo>
                    <a:cubicBezTo>
                      <a:pt x="939482" y="431039"/>
                      <a:pt x="1082754" y="32"/>
                      <a:pt x="1226820" y="32"/>
                    </a:cubicBezTo>
                    <a:cubicBezTo>
                      <a:pt x="1370886" y="32"/>
                      <a:pt x="1514951" y="430245"/>
                      <a:pt x="1660207" y="431039"/>
                    </a:cubicBezTo>
                    <a:cubicBezTo>
                      <a:pt x="1805463" y="431833"/>
                      <a:pt x="1953498" y="4001"/>
                      <a:pt x="2098357" y="4795"/>
                    </a:cubicBezTo>
                    <a:cubicBezTo>
                      <a:pt x="2243216" y="5589"/>
                      <a:pt x="2396542" y="410132"/>
                      <a:pt x="2529363" y="435801"/>
                    </a:cubicBezTo>
                    <a:cubicBezTo>
                      <a:pt x="2662184" y="461470"/>
                      <a:pt x="2727593" y="204172"/>
                      <a:pt x="2895285" y="158809"/>
                    </a:cubicBezTo>
                    <a:cubicBezTo>
                      <a:pt x="3062977" y="113446"/>
                      <a:pt x="3502576" y="171560"/>
                      <a:pt x="3535517" y="163623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C000"/>
                </a:solidFill>
                <a:prstDash val="solid"/>
                <a:tailEnd type="triangl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211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23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endParaRPr>
              </a:p>
            </p:txBody>
          </p:sp>
          <p:sp>
            <p:nvSpPr>
              <p:cNvPr id="342" name="TextBox 125"/>
              <p:cNvSpPr txBox="1"/>
              <p:nvPr/>
            </p:nvSpPr>
            <p:spPr>
              <a:xfrm>
                <a:off x="3056933" y="2318445"/>
                <a:ext cx="352982" cy="280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6211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23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Roboto" pitchFamily="2" charset="0"/>
                    <a:ea typeface="Roboto" pitchFamily="2" charset="0"/>
                  </a:rPr>
                  <a:t>h</a:t>
                </a:r>
                <a:r>
                  <a:rPr kumimoji="0" lang="el-GR" sz="1223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Roboto" pitchFamily="2" charset="0"/>
                    <a:ea typeface="Roboto" pitchFamily="2" charset="0"/>
                  </a:rPr>
                  <a:t>ν</a:t>
                </a:r>
                <a:endParaRPr kumimoji="0" lang="en-GB" sz="1223" b="0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712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0" animBg="1"/>
      <p:bldP spid="295" grpId="0" animBg="1"/>
      <p:bldP spid="297" grpId="0" animBg="1"/>
      <p:bldP spid="298" grpId="0" animBg="1"/>
      <p:bldP spid="11" grpId="0" animBg="1"/>
      <p:bldP spid="323" grpId="0" animBg="1"/>
      <p:bldP spid="3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prstClr val="white"/>
                </a:solidFill>
              </a:rPr>
              <a:t>ALD4SiPV: </a:t>
            </a:r>
            <a:r>
              <a:rPr lang="en-US" sz="2800" dirty="0" smtClean="0">
                <a:solidFill>
                  <a:prstClr val="white"/>
                </a:solidFill>
              </a:rPr>
              <a:t/>
            </a:r>
            <a:br>
              <a:rPr lang="en-US" sz="2800" dirty="0" smtClean="0">
                <a:solidFill>
                  <a:prstClr val="white"/>
                </a:solidFill>
              </a:rPr>
            </a:br>
            <a:r>
              <a:rPr lang="en-US" sz="2800" dirty="0" smtClean="0">
                <a:solidFill>
                  <a:prstClr val="white"/>
                </a:solidFill>
              </a:rPr>
              <a:t/>
            </a:r>
            <a:br>
              <a:rPr lang="en-US" sz="2800" dirty="0" smtClean="0">
                <a:solidFill>
                  <a:prstClr val="white"/>
                </a:solidFill>
              </a:rPr>
            </a:br>
            <a:r>
              <a:rPr lang="en-US" dirty="0" smtClean="0"/>
              <a:t>From passivation layers to passivating contacts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0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Ue">
  <a:themeElements>
    <a:clrScheme name="TUe_kleuren">
      <a:dk1>
        <a:sysClr val="windowText" lastClr="000000"/>
      </a:dk1>
      <a:lt1>
        <a:sysClr val="window" lastClr="FFFFFF"/>
      </a:lt1>
      <a:dk2>
        <a:srgbClr val="C81919"/>
      </a:dk2>
      <a:lt2>
        <a:srgbClr val="101073"/>
      </a:lt2>
      <a:accent1>
        <a:srgbClr val="C81919"/>
      </a:accent1>
      <a:accent2>
        <a:srgbClr val="101073"/>
      </a:accent2>
      <a:accent3>
        <a:srgbClr val="0066CC"/>
      </a:accent3>
      <a:accent4>
        <a:srgbClr val="00A2DE"/>
      </a:accent4>
      <a:accent5>
        <a:srgbClr val="84D200"/>
      </a:accent5>
      <a:accent6>
        <a:srgbClr val="CEDF00"/>
      </a:accent6>
      <a:hlink>
        <a:srgbClr val="0563C1"/>
      </a:hlink>
      <a:folHlink>
        <a:srgbClr val="954F72"/>
      </a:folHlink>
    </a:clrScheme>
    <a:fontScheme name="TUe_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F2FB59E-B997-4220-A04D-011E5CEF7B90}" vid="{AC1DDA82-F5EF-417E-9115-642B32173C6D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PMP-Template</Template>
  <TotalTime>62902</TotalTime>
  <Words>2753</Words>
  <Application>Microsoft Office PowerPoint</Application>
  <PresentationFormat>On-screen Show (16:9)</PresentationFormat>
  <Paragraphs>737</Paragraphs>
  <Slides>50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Arial</vt:lpstr>
      <vt:lpstr>Calibri</vt:lpstr>
      <vt:lpstr>Cambria Math</vt:lpstr>
      <vt:lpstr>lato-regular</vt:lpstr>
      <vt:lpstr>Lora</vt:lpstr>
      <vt:lpstr>Roboto</vt:lpstr>
      <vt:lpstr>Times New Roman</vt:lpstr>
      <vt:lpstr>Ubuntu</vt:lpstr>
      <vt:lpstr>Wingdings</vt:lpstr>
      <vt:lpstr>ヒラギノ角ゴ Pro W3</vt:lpstr>
      <vt:lpstr>TUe</vt:lpstr>
      <vt:lpstr>Graph</vt:lpstr>
      <vt:lpstr>Tutorial: Atomic Layer Deposition for Photovoltaics (ALD4PV)</vt:lpstr>
      <vt:lpstr>Four take-away messages up front</vt:lpstr>
      <vt:lpstr>PowerPoint Presentation</vt:lpstr>
      <vt:lpstr>PowerPoint Presentation</vt:lpstr>
      <vt:lpstr>ALD merits: Thickness control, uniformity, conformality, …</vt:lpstr>
      <vt:lpstr>ALD merits: A wide variety of materials</vt:lpstr>
      <vt:lpstr>Outline</vt:lpstr>
      <vt:lpstr>A solar cell crash course</vt:lpstr>
      <vt:lpstr>ALD4SiPV:   From passivation layers to passivating contacts</vt:lpstr>
      <vt:lpstr>Basics of surface passivation</vt:lpstr>
      <vt:lpstr>Basics of surface passivation</vt:lpstr>
      <vt:lpstr>Basics of surface passivation</vt:lpstr>
      <vt:lpstr>From Al-BSF to PERC</vt:lpstr>
      <vt:lpstr>Trends in silicon photovoltaics</vt:lpstr>
      <vt:lpstr>ALD for passivation of black silicon</vt:lpstr>
      <vt:lpstr>A brief history of silicon passivation layers</vt:lpstr>
      <vt:lpstr>Many new ALD materials for passivation: POx/Al2O3</vt:lpstr>
      <vt:lpstr>Many new ALD materials for passivation: POx/Al2O3</vt:lpstr>
      <vt:lpstr>Many new ALD materials for passivation: conductive ZnO</vt:lpstr>
      <vt:lpstr>From passivation layers to passivating contacts</vt:lpstr>
      <vt:lpstr>Passivating contacts based on ALD metal oxides</vt:lpstr>
      <vt:lpstr>Poly-Si passivating contacts</vt:lpstr>
      <vt:lpstr>Hydrogenation layers for poly-Si contacts</vt:lpstr>
      <vt:lpstr>To sum up this part…</vt:lpstr>
      <vt:lpstr>ALD4TCOs:  ALD for transparent conductive oxides</vt:lpstr>
      <vt:lpstr>Basics of transparent conductive oxides (TCOs)</vt:lpstr>
      <vt:lpstr>3 challenges and opportunities for ALD TCOs</vt:lpstr>
      <vt:lpstr>Making doped TCOs by ALD: The supercycle approach</vt:lpstr>
      <vt:lpstr>The case of ALD Al-doped ZnO</vt:lpstr>
      <vt:lpstr>The case of ALD Al-doped ZnO</vt:lpstr>
      <vt:lpstr>The case of ALD Al-doped ZnO</vt:lpstr>
      <vt:lpstr>DMAI: Al-doped ZnO in silicon heterojunction cells</vt:lpstr>
      <vt:lpstr>High-mobility ALD TCOs</vt:lpstr>
      <vt:lpstr>High-mobility ALD TCOs: ZnO:H</vt:lpstr>
      <vt:lpstr>High-mobility ALD TCOs: ZnO:H</vt:lpstr>
      <vt:lpstr>High-mobility ALD TCOs: In2O3:H</vt:lpstr>
      <vt:lpstr>Soft deposition of ALD TCOs</vt:lpstr>
      <vt:lpstr>Soft deposition of ALD TCOs</vt:lpstr>
      <vt:lpstr>ALD for perovskite and tandems</vt:lpstr>
      <vt:lpstr>The rise of perovskite and Si-perovskite tandems</vt:lpstr>
      <vt:lpstr>ALD SnO2 as buffer layer in c-Si/perovskite tandems</vt:lpstr>
      <vt:lpstr>ALD on challenging perovskite “substrates”</vt:lpstr>
      <vt:lpstr>ALD for interface engineering of perovskites</vt:lpstr>
      <vt:lpstr>Conformal ALD NiO for CIGS/Perovskite tandem</vt:lpstr>
      <vt:lpstr>Summary &amp; Personal outlook</vt:lpstr>
      <vt:lpstr>Thank you for your attention!</vt:lpstr>
      <vt:lpstr>Extra slides</vt:lpstr>
      <vt:lpstr>Further reading</vt:lpstr>
      <vt:lpstr>Further reading</vt:lpstr>
      <vt:lpstr>Field-effect passivation</vt:lpstr>
    </vt:vector>
  </TitlesOfParts>
  <Company>TU/e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Macco, B.</dc:creator>
  <cp:lastModifiedBy>Macco, B.</cp:lastModifiedBy>
  <cp:revision>224</cp:revision>
  <cp:lastPrinted>2017-05-15T13:24:44Z</cp:lastPrinted>
  <dcterms:created xsi:type="dcterms:W3CDTF">2018-10-17T13:58:51Z</dcterms:created>
  <dcterms:modified xsi:type="dcterms:W3CDTF">2019-10-15T10:35:47Z</dcterms:modified>
</cp:coreProperties>
</file>